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A7C1D-4399-4D10-BF17-2C0A01DB0229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0FB20-41C5-4E59-B300-98364735C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95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5D3A-4415-4C12-A845-ACE38A150322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79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0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1081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081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F6561-1307-4068-85B8-6D4BA87682A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47578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D1DB5-32BD-4821-90CF-44C8C7E9A2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</p:spTree>
    <p:extLst>
      <p:ext uri="{BB962C8B-B14F-4D97-AF65-F5344CB8AC3E}">
        <p14:creationId xmlns:p14="http://schemas.microsoft.com/office/powerpoint/2010/main" val="42349795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A89D6-E2C4-40FE-BABF-C2B946473E3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</p:spTree>
    <p:extLst>
      <p:ext uri="{BB962C8B-B14F-4D97-AF65-F5344CB8AC3E}">
        <p14:creationId xmlns:p14="http://schemas.microsoft.com/office/powerpoint/2010/main" val="268125348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9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0161F-70F0-42BC-8490-6D7EF10691F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</p:spTree>
    <p:extLst>
      <p:ext uri="{BB962C8B-B14F-4D97-AF65-F5344CB8AC3E}">
        <p14:creationId xmlns:p14="http://schemas.microsoft.com/office/powerpoint/2010/main" val="311518006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4964D-7637-4007-9758-6ECB135BA5A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465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04AEE-5B16-47CF-A523-565596D8B24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83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1CBFF-A4B3-4414-9C12-3A8D84431E4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06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CEFD6-1946-41CD-BF30-133115B35B1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4/10/2011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899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60399-03F8-47AF-B66D-DEB5E2CB6EC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</p:spTree>
    <p:extLst>
      <p:ext uri="{BB962C8B-B14F-4D97-AF65-F5344CB8AC3E}">
        <p14:creationId xmlns:p14="http://schemas.microsoft.com/office/powerpoint/2010/main" val="373066356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6E3C-E05F-4FA4-9368-89009D619C3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</p:spTree>
    <p:extLst>
      <p:ext uri="{BB962C8B-B14F-4D97-AF65-F5344CB8AC3E}">
        <p14:creationId xmlns:p14="http://schemas.microsoft.com/office/powerpoint/2010/main" val="31414812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DE319-5ABB-4CE1-AE9B-91FFE05ADBD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</p:spTree>
    <p:extLst>
      <p:ext uri="{BB962C8B-B14F-4D97-AF65-F5344CB8AC3E}">
        <p14:creationId xmlns:p14="http://schemas.microsoft.com/office/powerpoint/2010/main" val="2240562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0F651-BA90-4BD6-8F49-5634ED02B5B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</p:spTree>
    <p:extLst>
      <p:ext uri="{BB962C8B-B14F-4D97-AF65-F5344CB8AC3E}">
        <p14:creationId xmlns:p14="http://schemas.microsoft.com/office/powerpoint/2010/main" val="135283828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108CA-2245-4F81-9052-035DD5DA87A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</p:spTree>
    <p:extLst>
      <p:ext uri="{BB962C8B-B14F-4D97-AF65-F5344CB8AC3E}">
        <p14:creationId xmlns:p14="http://schemas.microsoft.com/office/powerpoint/2010/main" val="167116110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DCAC-AD5B-48F3-8D92-54AA4399E6A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</p:spTree>
    <p:extLst>
      <p:ext uri="{BB962C8B-B14F-4D97-AF65-F5344CB8AC3E}">
        <p14:creationId xmlns:p14="http://schemas.microsoft.com/office/powerpoint/2010/main" val="328858689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3490F-275E-4C4C-9CDD-F02559DB22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</p:spTree>
    <p:extLst>
      <p:ext uri="{BB962C8B-B14F-4D97-AF65-F5344CB8AC3E}">
        <p14:creationId xmlns:p14="http://schemas.microsoft.com/office/powerpoint/2010/main" val="85359719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957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7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7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7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7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7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7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7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7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8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8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8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8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8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8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8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8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8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8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60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60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60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60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0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0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0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0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0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0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1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1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1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1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1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1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1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1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1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1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2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2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2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2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2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2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2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2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2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2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3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3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3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3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3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3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3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3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3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3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4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4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4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4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4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4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4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4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4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4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5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5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5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5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5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5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5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5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5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5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6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6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6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6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6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6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6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6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6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6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7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7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7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7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7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7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7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7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7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7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8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8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8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8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8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8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8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8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8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8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9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9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9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9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9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9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9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9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9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69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0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0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0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0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0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0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0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0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0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0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1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1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1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1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1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1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1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1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1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1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2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2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2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2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2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2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2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2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2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2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3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3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3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3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3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3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3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3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3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3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4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4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4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4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4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4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4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4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4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4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5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5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5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5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5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5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5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5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5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5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6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6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6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6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6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6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6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6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6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6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7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7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7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7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7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7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7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7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7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7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8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8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8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8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8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78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978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048152-D1AB-4B46-B550-DBBF68092FDD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978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978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0978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79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998018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Social Science </a:t>
            </a:r>
            <a:r>
              <a:rPr lang="en-US" dirty="0" smtClean="0"/>
              <a:t>Review part 3</a:t>
            </a:r>
            <a:endParaRPr lang="en-US" dirty="0" smtClean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8</a:t>
            </a:r>
            <a:r>
              <a:rPr lang="en-US" baseline="30000" dirty="0" smtClean="0"/>
              <a:t>th</a:t>
            </a:r>
            <a:r>
              <a:rPr lang="en-US" dirty="0" smtClean="0"/>
              <a:t> Grade portion is </a:t>
            </a:r>
            <a:r>
              <a:rPr lang="en-US" dirty="0" smtClean="0"/>
              <a:t>48% </a:t>
            </a:r>
            <a:r>
              <a:rPr lang="en-US" dirty="0" smtClean="0"/>
              <a:t>of the 8</a:t>
            </a:r>
            <a:r>
              <a:rPr lang="en-US" baseline="30000" dirty="0" smtClean="0"/>
              <a:t>th</a:t>
            </a:r>
            <a:r>
              <a:rPr lang="en-US" dirty="0" smtClean="0"/>
              <a:t> Grade Test</a:t>
            </a:r>
          </a:p>
        </p:txBody>
      </p:sp>
    </p:spTree>
    <p:extLst>
      <p:ext uri="{BB962C8B-B14F-4D97-AF65-F5344CB8AC3E}">
        <p14:creationId xmlns:p14="http://schemas.microsoft.com/office/powerpoint/2010/main" val="3892738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7610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8.5 – Expanding the Nation</a:t>
            </a:r>
            <a:br>
              <a:rPr lang="en-US" dirty="0"/>
            </a:br>
            <a:r>
              <a:rPr lang="en-US" sz="3600" dirty="0" smtClean="0">
                <a:solidFill>
                  <a:srgbClr val="FF0000"/>
                </a:solidFill>
              </a:rPr>
              <a:t>Chapter 21 </a:t>
            </a:r>
            <a:r>
              <a:rPr lang="en-US" sz="3600" b="1" u="sng" dirty="0"/>
              <a:t>A Growing Sense of Nationhood </a:t>
            </a:r>
            <a:endParaRPr lang="en-US" sz="3600" b="1" u="sng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 numCol="2">
            <a:normAutofit/>
          </a:bodyPr>
          <a:lstStyle/>
          <a:p>
            <a:r>
              <a:rPr lang="en-US" dirty="0">
                <a:effectLst/>
              </a:rPr>
              <a:t>1.	The Union (p. 286)</a:t>
            </a:r>
          </a:p>
          <a:p>
            <a:r>
              <a:rPr lang="en-US" dirty="0">
                <a:effectLst/>
              </a:rPr>
              <a:t>2.	Secession (p. 288)</a:t>
            </a:r>
          </a:p>
          <a:p>
            <a:r>
              <a:rPr lang="en-US" dirty="0">
                <a:effectLst/>
              </a:rPr>
              <a:t>3.	to table (p. 289)</a:t>
            </a:r>
          </a:p>
          <a:p>
            <a:r>
              <a:rPr lang="en-US" dirty="0">
                <a:effectLst/>
              </a:rPr>
              <a:t>4.	Wilmot Proviso  </a:t>
            </a:r>
          </a:p>
          <a:p>
            <a:r>
              <a:rPr lang="en-US" dirty="0">
                <a:effectLst/>
              </a:rPr>
              <a:t>5.	Tallmadge Amendment (p. 286) </a:t>
            </a:r>
          </a:p>
          <a:p>
            <a:r>
              <a:rPr lang="en-US" dirty="0">
                <a:effectLst/>
              </a:rPr>
              <a:t>6.	Gag rule (p. 289) </a:t>
            </a:r>
          </a:p>
          <a:p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r>
              <a:rPr lang="en-US" dirty="0">
                <a:effectLst/>
              </a:rPr>
              <a:t>7.	Henry Clay (p. 291) </a:t>
            </a:r>
          </a:p>
          <a:p>
            <a:r>
              <a:rPr lang="en-US" dirty="0">
                <a:effectLst/>
              </a:rPr>
              <a:t>8.	Fugitive Slave La</a:t>
            </a:r>
          </a:p>
          <a:p>
            <a:r>
              <a:rPr lang="en-US" dirty="0">
                <a:effectLst/>
              </a:rPr>
              <a:t>9.	Uncle Tom’s Cabin </a:t>
            </a:r>
          </a:p>
          <a:p>
            <a:r>
              <a:rPr lang="en-US" dirty="0">
                <a:effectLst/>
              </a:rPr>
              <a:t>10.	John Brown’s raid (</a:t>
            </a:r>
            <a:r>
              <a:rPr lang="en-US" dirty="0" err="1">
                <a:effectLst/>
              </a:rPr>
              <a:t>pp</a:t>
            </a:r>
            <a:r>
              <a:rPr lang="en-US" dirty="0">
                <a:effectLst/>
              </a:rPr>
              <a:t> 298–299)	</a:t>
            </a:r>
          </a:p>
          <a:p>
            <a:r>
              <a:rPr lang="en-US" dirty="0">
                <a:effectLst/>
              </a:rPr>
              <a:t>11.	 Election of 1860</a:t>
            </a:r>
          </a:p>
          <a:p>
            <a:r>
              <a:rPr lang="en-US" dirty="0">
                <a:effectLst/>
              </a:rPr>
              <a:t>12.	Dissolved (p. 300)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35992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24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916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 8.10 – The Civil War</a:t>
            </a:r>
            <a:br>
              <a:rPr lang="en-US" dirty="0"/>
            </a:br>
            <a:r>
              <a:rPr lang="en-US" sz="3100" dirty="0" smtClean="0">
                <a:solidFill>
                  <a:srgbClr val="FF0000"/>
                </a:solidFill>
              </a:rPr>
              <a:t>Chapter 22 </a:t>
            </a:r>
            <a:r>
              <a:rPr lang="en-US" sz="4000" b="1" u="sng" dirty="0">
                <a:effectLst/>
              </a:rPr>
              <a:t>The Civil War </a:t>
            </a:r>
            <a:endParaRPr lang="en-US" sz="4000" b="1" u="sng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 numCol="2">
            <a:normAutofit fontScale="92500"/>
          </a:bodyPr>
          <a:lstStyle/>
          <a:p>
            <a:r>
              <a:rPr lang="en-US" dirty="0">
                <a:effectLst/>
              </a:rPr>
              <a:t>1. Jefferson Davis (305–306)	</a:t>
            </a:r>
          </a:p>
          <a:p>
            <a:r>
              <a:rPr lang="en-US" dirty="0">
                <a:effectLst/>
              </a:rPr>
              <a:t>2. Anaconda Plan </a:t>
            </a:r>
            <a:r>
              <a:rPr lang="en-US" dirty="0" smtClean="0">
                <a:effectLst/>
              </a:rPr>
              <a:t>(308</a:t>
            </a:r>
            <a:r>
              <a:rPr lang="en-US" dirty="0">
                <a:effectLst/>
              </a:rPr>
              <a:t>) 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3</a:t>
            </a:r>
            <a:r>
              <a:rPr lang="en-US" dirty="0">
                <a:effectLst/>
              </a:rPr>
              <a:t>. Bull Run (p. 308) </a:t>
            </a:r>
          </a:p>
          <a:p>
            <a:r>
              <a:rPr lang="en-US" dirty="0">
                <a:effectLst/>
              </a:rPr>
              <a:t>4. blockade (p. 310) </a:t>
            </a:r>
          </a:p>
          <a:p>
            <a:r>
              <a:rPr lang="en-US" dirty="0">
                <a:effectLst/>
              </a:rPr>
              <a:t>5. Robert E. Lee </a:t>
            </a:r>
            <a:r>
              <a:rPr lang="en-US" dirty="0" smtClean="0">
                <a:effectLst/>
              </a:rPr>
              <a:t>(310</a:t>
            </a:r>
            <a:r>
              <a:rPr lang="en-US" dirty="0">
                <a:effectLst/>
              </a:rPr>
              <a:t>) </a:t>
            </a:r>
          </a:p>
          <a:p>
            <a:r>
              <a:rPr lang="en-US" dirty="0">
                <a:effectLst/>
              </a:rPr>
              <a:t>6. draft (p. 312) 	</a:t>
            </a:r>
          </a:p>
          <a:p>
            <a:r>
              <a:rPr lang="en-US" dirty="0">
                <a:effectLst/>
              </a:rPr>
              <a:t>7. emancipation (p. </a:t>
            </a:r>
            <a:r>
              <a:rPr lang="en-US" dirty="0" smtClean="0">
                <a:effectLst/>
              </a:rPr>
              <a:t>312)</a:t>
            </a:r>
          </a:p>
          <a:p>
            <a:r>
              <a:rPr lang="en-US" dirty="0" smtClean="0">
                <a:effectLst/>
              </a:rPr>
              <a:t>8</a:t>
            </a:r>
            <a:r>
              <a:rPr lang="en-US" dirty="0">
                <a:effectLst/>
              </a:rPr>
              <a:t>. Emancipation Proclamation (p. 312) </a:t>
            </a:r>
          </a:p>
          <a:p>
            <a:r>
              <a:rPr lang="en-US" dirty="0">
                <a:effectLst/>
              </a:rPr>
              <a:t>9. habeas corpus </a:t>
            </a:r>
            <a:r>
              <a:rPr lang="en-US" dirty="0" smtClean="0">
                <a:effectLst/>
              </a:rPr>
              <a:t>(313</a:t>
            </a:r>
            <a:r>
              <a:rPr lang="en-US" dirty="0">
                <a:effectLst/>
              </a:rPr>
              <a:t>) </a:t>
            </a:r>
          </a:p>
          <a:p>
            <a:r>
              <a:rPr lang="en-US" dirty="0">
                <a:effectLst/>
              </a:rPr>
              <a:t>10. Merrimac and Monitor (p. 315) 	</a:t>
            </a:r>
          </a:p>
          <a:p>
            <a:r>
              <a:rPr lang="en-US" dirty="0">
                <a:effectLst/>
              </a:rPr>
              <a:t>11. Vicksburg (p. 316) </a:t>
            </a:r>
          </a:p>
          <a:p>
            <a:r>
              <a:rPr lang="en-US" dirty="0">
                <a:effectLst/>
              </a:rPr>
              <a:t>12. Ulysses Grant </a:t>
            </a:r>
            <a:r>
              <a:rPr lang="en-US" dirty="0" smtClean="0">
                <a:effectLst/>
              </a:rPr>
              <a:t>( </a:t>
            </a:r>
            <a:r>
              <a:rPr lang="en-US" dirty="0">
                <a:effectLst/>
              </a:rPr>
              <a:t>318) </a:t>
            </a:r>
          </a:p>
          <a:p>
            <a:r>
              <a:rPr lang="en-US" dirty="0">
                <a:effectLst/>
              </a:rPr>
              <a:t>13. total war (p. 318) </a:t>
            </a:r>
          </a:p>
          <a:p>
            <a:r>
              <a:rPr lang="en-US" dirty="0">
                <a:effectLst/>
              </a:rPr>
              <a:t>14. William Sherman (318–319) </a:t>
            </a:r>
          </a:p>
          <a:p>
            <a:r>
              <a:rPr lang="en-US" dirty="0">
                <a:effectLst/>
              </a:rPr>
              <a:t>15. Appomattox (p. 319)</a:t>
            </a:r>
          </a:p>
        </p:txBody>
      </p:sp>
    </p:spTree>
    <p:extLst>
      <p:ext uri="{BB962C8B-B14F-4D97-AF65-F5344CB8AC3E}">
        <p14:creationId xmlns:p14="http://schemas.microsoft.com/office/powerpoint/2010/main" val="1750775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54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478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8.10 – The Civil War</a:t>
            </a:r>
            <a:br>
              <a:rPr lang="en-US" dirty="0"/>
            </a:br>
            <a:r>
              <a:rPr lang="en-US" sz="3100" dirty="0" smtClean="0">
                <a:solidFill>
                  <a:srgbClr val="FF0000"/>
                </a:solidFill>
              </a:rPr>
              <a:t>Chapter 23 </a:t>
            </a:r>
            <a:r>
              <a:rPr lang="en-US" sz="3200" u="sng" dirty="0">
                <a:effectLst/>
                <a:latin typeface="Arial Black"/>
                <a:ea typeface="Calibri"/>
                <a:cs typeface="Times New Roman"/>
              </a:rPr>
              <a:t>The Reconstruction Era</a:t>
            </a:r>
            <a:endParaRPr lang="en-US" sz="3100" u="sng" dirty="0">
              <a:effectLst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 numCol="2">
            <a:normAutofit fontScale="92500" lnSpcReduction="10000"/>
          </a:bodyPr>
          <a:lstStyle/>
          <a:p>
            <a:pPr lvl="0"/>
            <a:r>
              <a:rPr lang="en-US" dirty="0">
                <a:effectLst/>
              </a:rPr>
              <a:t>Manifest Destiny 197</a:t>
            </a:r>
          </a:p>
          <a:p>
            <a:pPr lvl="0"/>
            <a:r>
              <a:rPr lang="en-US" dirty="0">
                <a:effectLst/>
              </a:rPr>
              <a:t>Louisiana Purchase </a:t>
            </a:r>
            <a:r>
              <a:rPr lang="en-US" dirty="0" smtClean="0">
                <a:effectLst/>
              </a:rPr>
              <a:t>198</a:t>
            </a:r>
            <a:endParaRPr lang="en-US" dirty="0">
              <a:effectLst/>
            </a:endParaRPr>
          </a:p>
          <a:p>
            <a:pPr lvl="0"/>
            <a:r>
              <a:rPr lang="en-US" dirty="0">
                <a:effectLst/>
              </a:rPr>
              <a:t>Noble Bargain (199)</a:t>
            </a:r>
          </a:p>
          <a:p>
            <a:pPr lvl="0"/>
            <a:r>
              <a:rPr lang="en-US" dirty="0">
                <a:effectLst/>
              </a:rPr>
              <a:t>diplomacy (p. 200)</a:t>
            </a:r>
          </a:p>
          <a:p>
            <a:pPr lvl="0"/>
            <a:r>
              <a:rPr lang="en-US" dirty="0">
                <a:effectLst/>
              </a:rPr>
              <a:t>Tejano (p. 201)</a:t>
            </a:r>
          </a:p>
          <a:p>
            <a:pPr lvl="0"/>
            <a:r>
              <a:rPr lang="en-US" dirty="0">
                <a:effectLst/>
              </a:rPr>
              <a:t>diplomacy (p. 200)</a:t>
            </a:r>
          </a:p>
          <a:p>
            <a:pPr lvl="0"/>
            <a:r>
              <a:rPr lang="en-US" dirty="0">
                <a:effectLst/>
              </a:rPr>
              <a:t>Texas War for Independence (p.202)</a:t>
            </a:r>
          </a:p>
          <a:p>
            <a:pPr lvl="0"/>
            <a:r>
              <a:rPr lang="en-US" dirty="0">
                <a:effectLst/>
              </a:rPr>
              <a:t>the Alamo (p. 202</a:t>
            </a:r>
            <a:r>
              <a:rPr lang="en-US" dirty="0" smtClean="0">
                <a:effectLst/>
              </a:rPr>
              <a:t>)</a:t>
            </a:r>
          </a:p>
          <a:p>
            <a:pPr lvl="0"/>
            <a:endParaRPr lang="en-US" dirty="0">
              <a:effectLst/>
            </a:endParaRPr>
          </a:p>
          <a:p>
            <a:pPr marL="0" lvl="0" indent="0">
              <a:buNone/>
            </a:pPr>
            <a:endParaRPr lang="en-US" dirty="0">
              <a:effectLst/>
            </a:endParaRPr>
          </a:p>
          <a:p>
            <a:pPr lvl="0"/>
            <a:r>
              <a:rPr lang="en-US" dirty="0">
                <a:effectLst/>
              </a:rPr>
              <a:t>annex (p. 203)</a:t>
            </a:r>
          </a:p>
          <a:p>
            <a:pPr lvl="0"/>
            <a:r>
              <a:rPr lang="en-US" dirty="0">
                <a:effectLst/>
              </a:rPr>
              <a:t>converts (p. 205)</a:t>
            </a:r>
          </a:p>
          <a:p>
            <a:pPr lvl="0"/>
            <a:r>
              <a:rPr lang="en-US" dirty="0">
                <a:effectLst/>
              </a:rPr>
              <a:t>Oregon Fever (205)</a:t>
            </a:r>
          </a:p>
          <a:p>
            <a:pPr lvl="0"/>
            <a:r>
              <a:rPr lang="en-US" dirty="0">
                <a:effectLst/>
              </a:rPr>
              <a:t>Mexican-American War (206–208)</a:t>
            </a:r>
          </a:p>
          <a:p>
            <a:pPr lvl="0"/>
            <a:r>
              <a:rPr lang="en-US" dirty="0">
                <a:effectLst/>
              </a:rPr>
              <a:t>Bear Flag </a:t>
            </a:r>
            <a:r>
              <a:rPr lang="en-US" dirty="0" smtClean="0">
                <a:effectLst/>
              </a:rPr>
              <a:t>Republic</a:t>
            </a:r>
            <a:endParaRPr lang="en-US" dirty="0">
              <a:effectLst/>
            </a:endParaRPr>
          </a:p>
          <a:p>
            <a:pPr lvl="0"/>
            <a:r>
              <a:rPr lang="en-US" dirty="0">
                <a:effectLst/>
              </a:rPr>
              <a:t>Cession (p. 208)</a:t>
            </a:r>
          </a:p>
          <a:p>
            <a:pPr lvl="0"/>
            <a:r>
              <a:rPr lang="en-US" dirty="0">
                <a:effectLst/>
              </a:rPr>
              <a:t>Treaty of Guadalupe Hidalgo (208)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lvl="0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0467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7745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511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257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8</a:t>
            </a:r>
            <a:r>
              <a:rPr lang="en-US" baseline="30000" dirty="0" smtClean="0"/>
              <a:t>th</a:t>
            </a:r>
            <a:r>
              <a:rPr lang="en-US" dirty="0" smtClean="0"/>
              <a:t> grade portion is divided into 2 sections:</a:t>
            </a:r>
          </a:p>
          <a:p>
            <a:pPr lvl="1">
              <a:defRPr/>
            </a:pPr>
            <a:r>
              <a:rPr lang="en-US" dirty="0" smtClean="0"/>
              <a:t>U.S. Constitution and the Early Republic 	- 30%</a:t>
            </a:r>
          </a:p>
          <a:p>
            <a:pPr lvl="2">
              <a:defRPr/>
            </a:pPr>
            <a:r>
              <a:rPr lang="en-US" dirty="0" smtClean="0"/>
              <a:t>Part 1 = 8.1-8.3 – 11 questions</a:t>
            </a:r>
          </a:p>
          <a:p>
            <a:pPr lvl="2">
              <a:defRPr/>
            </a:pPr>
            <a:r>
              <a:rPr lang="en-US" dirty="0" smtClean="0"/>
              <a:t>Part 2 = 8.4-8.8 – 18 questions</a:t>
            </a:r>
            <a:endParaRPr lang="en-US" dirty="0" smtClean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 smtClean="0"/>
              <a:t>Civil War and its Aftermath			- 18%</a:t>
            </a:r>
          </a:p>
          <a:p>
            <a:pPr lvl="2">
              <a:defRPr/>
            </a:pPr>
            <a:r>
              <a:rPr lang="en-US" dirty="0" smtClean="0"/>
              <a:t>Part 3 = 8.9-8.12 -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2004 L. Renee Terry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806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 8.10 – The Civil War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FF0000"/>
                </a:solidFill>
              </a:rPr>
              <a:t>Chapter </a:t>
            </a:r>
            <a:r>
              <a:rPr lang="en-US" sz="3600" dirty="0" smtClean="0">
                <a:solidFill>
                  <a:srgbClr val="FF0000"/>
                </a:solidFill>
              </a:rPr>
              <a:t>24 </a:t>
            </a:r>
            <a:r>
              <a:rPr lang="en-US" sz="3600" b="1" u="sng" dirty="0">
                <a:effectLst/>
              </a:rPr>
              <a:t>Tensions in the West </a:t>
            </a:r>
            <a:endParaRPr lang="en-US" sz="3600" b="1" u="sng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 numCol="2"/>
          <a:lstStyle/>
          <a:p>
            <a:pPr lvl="0"/>
            <a:r>
              <a:rPr lang="en-US" dirty="0">
                <a:effectLst/>
              </a:rPr>
              <a:t>reservation (p. 337) </a:t>
            </a:r>
          </a:p>
          <a:p>
            <a:pPr lvl="0"/>
            <a:r>
              <a:rPr lang="en-US" dirty="0">
                <a:effectLst/>
              </a:rPr>
              <a:t>Nez </a:t>
            </a:r>
            <a:r>
              <a:rPr lang="en-US" dirty="0" err="1">
                <a:effectLst/>
              </a:rPr>
              <a:t>Percé</a:t>
            </a:r>
            <a:r>
              <a:rPr lang="en-US" dirty="0">
                <a:effectLst/>
              </a:rPr>
              <a:t> (p. 338) </a:t>
            </a:r>
          </a:p>
          <a:p>
            <a:pPr lvl="0"/>
            <a:r>
              <a:rPr lang="en-US" dirty="0">
                <a:effectLst/>
              </a:rPr>
              <a:t>Chief Joseph (p. 339) </a:t>
            </a:r>
          </a:p>
          <a:p>
            <a:pPr lvl="0"/>
            <a:r>
              <a:rPr lang="en-US" dirty="0">
                <a:effectLst/>
              </a:rPr>
              <a:t>homesteader (p. 340) </a:t>
            </a:r>
          </a:p>
          <a:p>
            <a:pPr lvl="0"/>
            <a:r>
              <a:rPr lang="en-US" dirty="0">
                <a:effectLst/>
              </a:rPr>
              <a:t>Homestead Act </a:t>
            </a:r>
            <a:r>
              <a:rPr lang="en-US" dirty="0" smtClean="0">
                <a:effectLst/>
              </a:rPr>
              <a:t>( </a:t>
            </a:r>
            <a:r>
              <a:rPr lang="en-US" dirty="0">
                <a:effectLst/>
              </a:rPr>
              <a:t>340) </a:t>
            </a:r>
          </a:p>
          <a:p>
            <a:pPr lvl="0"/>
            <a:r>
              <a:rPr lang="en-US" dirty="0">
                <a:effectLst/>
              </a:rPr>
              <a:t>transcontinental railroad (p.340) </a:t>
            </a:r>
            <a:endParaRPr lang="en-US" dirty="0" smtClean="0">
              <a:effectLst/>
            </a:endParaRPr>
          </a:p>
          <a:p>
            <a:pPr lvl="0"/>
            <a:endParaRPr lang="en-US" dirty="0">
              <a:effectLst/>
            </a:endParaRPr>
          </a:p>
          <a:p>
            <a:pPr marL="0" lvl="0" indent="0">
              <a:buNone/>
            </a:pPr>
            <a:endParaRPr lang="en-US" dirty="0">
              <a:effectLst/>
            </a:endParaRPr>
          </a:p>
          <a:p>
            <a:pPr lvl="0"/>
            <a:r>
              <a:rPr lang="en-US" dirty="0">
                <a:effectLst/>
              </a:rPr>
              <a:t>subsidy (p. 340) </a:t>
            </a:r>
          </a:p>
          <a:p>
            <a:pPr lvl="0"/>
            <a:r>
              <a:rPr lang="en-US" dirty="0">
                <a:effectLst/>
              </a:rPr>
              <a:t>mining (pp. 343–344) </a:t>
            </a:r>
          </a:p>
          <a:p>
            <a:pPr lvl="0"/>
            <a:r>
              <a:rPr lang="en-US" dirty="0">
                <a:effectLst/>
              </a:rPr>
              <a:t>the “long drive” </a:t>
            </a:r>
            <a:r>
              <a:rPr lang="en-US" dirty="0" smtClean="0">
                <a:effectLst/>
              </a:rPr>
              <a:t>(345</a:t>
            </a:r>
            <a:r>
              <a:rPr lang="en-US" dirty="0">
                <a:effectLst/>
              </a:rPr>
              <a:t>) </a:t>
            </a:r>
          </a:p>
          <a:p>
            <a:pPr lvl="0"/>
            <a:r>
              <a:rPr lang="en-US" dirty="0">
                <a:effectLst/>
              </a:rPr>
              <a:t>Battle of the Little Big Horn (p350)</a:t>
            </a:r>
          </a:p>
        </p:txBody>
      </p:sp>
    </p:spTree>
    <p:extLst>
      <p:ext uri="{BB962C8B-B14F-4D97-AF65-F5344CB8AC3E}">
        <p14:creationId xmlns:p14="http://schemas.microsoft.com/office/powerpoint/2010/main" val="2994251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648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94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"/>
            <a:ext cx="91440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8.12 </a:t>
            </a:r>
            <a:r>
              <a:rPr lang="en-US" dirty="0"/>
              <a:t>– The Industrial Revolution</a:t>
            </a:r>
            <a:br>
              <a:rPr lang="en-US" dirty="0"/>
            </a:br>
            <a:r>
              <a:rPr lang="en-US" sz="3600" dirty="0" smtClean="0">
                <a:solidFill>
                  <a:srgbClr val="FF0000"/>
                </a:solidFill>
              </a:rPr>
              <a:t>Chapter 25 </a:t>
            </a:r>
            <a:r>
              <a:rPr lang="en-US" sz="3600" b="1" u="sng" dirty="0">
                <a:effectLst/>
              </a:rPr>
              <a:t>The Rise of Industry </a:t>
            </a:r>
            <a:r>
              <a:rPr lang="en-US" sz="3600" dirty="0">
                <a:effectLst/>
              </a:rPr>
              <a:t>	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 numCol="2">
            <a:normAutofit/>
          </a:bodyPr>
          <a:lstStyle/>
          <a:p>
            <a:pPr lvl="0"/>
            <a:r>
              <a:rPr lang="en-US" dirty="0">
                <a:effectLst/>
              </a:rPr>
              <a:t>industrialization </a:t>
            </a:r>
            <a:r>
              <a:rPr lang="en-US" dirty="0" smtClean="0">
                <a:effectLst/>
              </a:rPr>
              <a:t>( </a:t>
            </a:r>
            <a:r>
              <a:rPr lang="en-US" dirty="0">
                <a:effectLst/>
              </a:rPr>
              <a:t>354) </a:t>
            </a:r>
          </a:p>
          <a:p>
            <a:pPr lvl="0"/>
            <a:r>
              <a:rPr lang="en-US" dirty="0">
                <a:effectLst/>
              </a:rPr>
              <a:t>entrepreneur (p. 354)  </a:t>
            </a:r>
          </a:p>
          <a:p>
            <a:pPr lvl="0"/>
            <a:r>
              <a:rPr lang="en-US" dirty="0">
                <a:effectLst/>
              </a:rPr>
              <a:t>laissez-faire (p. 354)  </a:t>
            </a:r>
          </a:p>
          <a:p>
            <a:pPr lvl="0"/>
            <a:r>
              <a:rPr lang="en-US" dirty="0">
                <a:effectLst/>
              </a:rPr>
              <a:t>the Gilded Age </a:t>
            </a:r>
            <a:r>
              <a:rPr lang="en-US" dirty="0" smtClean="0">
                <a:effectLst/>
              </a:rPr>
              <a:t>(355</a:t>
            </a:r>
            <a:r>
              <a:rPr lang="en-US" dirty="0">
                <a:effectLst/>
              </a:rPr>
              <a:t>) </a:t>
            </a:r>
          </a:p>
          <a:p>
            <a:pPr lvl="0"/>
            <a:r>
              <a:rPr lang="en-US" dirty="0">
                <a:effectLst/>
              </a:rPr>
              <a:t>Bessemer process </a:t>
            </a:r>
          </a:p>
          <a:p>
            <a:pPr lvl="0"/>
            <a:r>
              <a:rPr lang="en-US" dirty="0">
                <a:effectLst/>
              </a:rPr>
              <a:t>trust (p. 359)</a:t>
            </a:r>
          </a:p>
          <a:p>
            <a:pPr lvl="0"/>
            <a:r>
              <a:rPr lang="en-US" dirty="0">
                <a:effectLst/>
              </a:rPr>
              <a:t>J. P. Morgan (p. 359)</a:t>
            </a:r>
          </a:p>
          <a:p>
            <a:pPr lvl="0"/>
            <a:r>
              <a:rPr lang="en-US" dirty="0">
                <a:effectLst/>
              </a:rPr>
              <a:t>monopoly (p. 359</a:t>
            </a:r>
            <a:r>
              <a:rPr lang="en-US" dirty="0" smtClean="0">
                <a:effectLst/>
              </a:rPr>
              <a:t>)</a:t>
            </a:r>
          </a:p>
          <a:p>
            <a:pPr marL="0" lvl="0" indent="0">
              <a:buNone/>
            </a:pPr>
            <a:endParaRPr lang="en-US" dirty="0">
              <a:effectLst/>
            </a:endParaRPr>
          </a:p>
          <a:p>
            <a:pPr lvl="0"/>
            <a:r>
              <a:rPr lang="en-US" dirty="0">
                <a:effectLst/>
              </a:rPr>
              <a:t>corporation (p. 359)</a:t>
            </a:r>
          </a:p>
          <a:p>
            <a:pPr lvl="0"/>
            <a:r>
              <a:rPr lang="en-US" dirty="0">
                <a:effectLst/>
              </a:rPr>
              <a:t>urbanization (p. 361) </a:t>
            </a:r>
          </a:p>
          <a:p>
            <a:pPr lvl="0"/>
            <a:r>
              <a:rPr lang="en-US" dirty="0">
                <a:effectLst/>
              </a:rPr>
              <a:t>tenements (p. 361)  </a:t>
            </a:r>
          </a:p>
          <a:p>
            <a:pPr lvl="0"/>
            <a:r>
              <a:rPr lang="en-US" dirty="0">
                <a:effectLst/>
              </a:rPr>
              <a:t>trade unions (p. 366)  </a:t>
            </a:r>
          </a:p>
          <a:p>
            <a:pPr lvl="0"/>
            <a:r>
              <a:rPr lang="en-US" dirty="0">
                <a:effectLst/>
              </a:rPr>
              <a:t>collective bargaining (p. 366)  </a:t>
            </a:r>
          </a:p>
          <a:p>
            <a:pPr lvl="0"/>
            <a:r>
              <a:rPr lang="en-US" dirty="0">
                <a:effectLst/>
              </a:rPr>
              <a:t>strikes (p. 367)</a:t>
            </a:r>
          </a:p>
        </p:txBody>
      </p:sp>
    </p:spTree>
    <p:extLst>
      <p:ext uri="{BB962C8B-B14F-4D97-AF65-F5344CB8AC3E}">
        <p14:creationId xmlns:p14="http://schemas.microsoft.com/office/powerpoint/2010/main" val="2405656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42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669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"/>
            <a:ext cx="9144000" cy="1143000"/>
          </a:xfrm>
        </p:spPr>
        <p:txBody>
          <a:bodyPr anchor="t"/>
          <a:lstStyle/>
          <a:p>
            <a:r>
              <a:rPr lang="en-US" dirty="0"/>
              <a:t> </a:t>
            </a:r>
            <a:r>
              <a:rPr lang="en-US" dirty="0" smtClean="0"/>
              <a:t>8.12 </a:t>
            </a:r>
            <a:r>
              <a:rPr lang="en-US" dirty="0"/>
              <a:t>– The Industrial Revolution</a:t>
            </a:r>
            <a:br>
              <a:rPr lang="en-US" dirty="0"/>
            </a:br>
            <a:r>
              <a:rPr lang="en-US" sz="3600" dirty="0" smtClean="0">
                <a:solidFill>
                  <a:srgbClr val="FF0000"/>
                </a:solidFill>
              </a:rPr>
              <a:t>Chapter 26 </a:t>
            </a:r>
            <a:r>
              <a:rPr lang="en-US" sz="3200" b="1" u="sng" dirty="0">
                <a:effectLst/>
              </a:rPr>
              <a:t>The Great Wave of Immigration</a:t>
            </a:r>
            <a:r>
              <a:rPr lang="en-US" sz="3600" dirty="0">
                <a:effectLst/>
              </a:rPr>
              <a:t>	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 numCol="2">
            <a:normAutofit/>
          </a:bodyPr>
          <a:lstStyle/>
          <a:p>
            <a:pPr lvl="0"/>
            <a:r>
              <a:rPr lang="en-US" dirty="0">
                <a:effectLst/>
              </a:rPr>
              <a:t>immigration (pp. 371–372) </a:t>
            </a:r>
          </a:p>
          <a:p>
            <a:pPr lvl="0"/>
            <a:r>
              <a:rPr lang="en-US" dirty="0">
                <a:effectLst/>
              </a:rPr>
              <a:t>Ellis Island (p. 371) </a:t>
            </a:r>
          </a:p>
          <a:p>
            <a:pPr lvl="0"/>
            <a:r>
              <a:rPr lang="en-US" dirty="0">
                <a:effectLst/>
              </a:rPr>
              <a:t>refugees (p. 372) </a:t>
            </a:r>
          </a:p>
          <a:p>
            <a:pPr lvl="0"/>
            <a:r>
              <a:rPr lang="en-US" dirty="0">
                <a:effectLst/>
              </a:rPr>
              <a:t>assimilation (p. 372) </a:t>
            </a:r>
          </a:p>
          <a:p>
            <a:pPr lvl="0"/>
            <a:r>
              <a:rPr lang="en-US" dirty="0">
                <a:effectLst/>
              </a:rPr>
              <a:t>tenement </a:t>
            </a:r>
            <a:r>
              <a:rPr lang="en-US" dirty="0" smtClean="0">
                <a:effectLst/>
              </a:rPr>
              <a:t>buildings</a:t>
            </a:r>
            <a:endParaRPr lang="en-US" dirty="0">
              <a:effectLst/>
            </a:endParaRPr>
          </a:p>
          <a:p>
            <a:pPr lvl="0"/>
            <a:r>
              <a:rPr lang="en-US" dirty="0">
                <a:effectLst/>
              </a:rPr>
              <a:t>pogroms (p. 376) </a:t>
            </a:r>
            <a:endParaRPr lang="en-US" dirty="0" smtClean="0">
              <a:effectLst/>
            </a:endParaRPr>
          </a:p>
          <a:p>
            <a:pPr lvl="0"/>
            <a:endParaRPr lang="en-US" dirty="0">
              <a:effectLst/>
            </a:endParaRPr>
          </a:p>
          <a:p>
            <a:pPr marL="0" lvl="0" indent="0">
              <a:buNone/>
            </a:pPr>
            <a:endParaRPr lang="en-US" dirty="0">
              <a:effectLst/>
            </a:endParaRPr>
          </a:p>
          <a:p>
            <a:pPr lvl="0"/>
            <a:r>
              <a:rPr lang="en-US" dirty="0">
                <a:effectLst/>
              </a:rPr>
              <a:t>Chinese Exclusion Act </a:t>
            </a:r>
          </a:p>
          <a:p>
            <a:pPr lvl="0"/>
            <a:r>
              <a:rPr lang="en-US" dirty="0">
                <a:effectLst/>
              </a:rPr>
              <a:t>passport (p. 380) </a:t>
            </a:r>
          </a:p>
          <a:p>
            <a:pPr lvl="0"/>
            <a:r>
              <a:rPr lang="es-ES" dirty="0">
                <a:effectLst/>
              </a:rPr>
              <a:t>barrios (p. 381) </a:t>
            </a:r>
            <a:endParaRPr lang="en-US" dirty="0">
              <a:effectLst/>
            </a:endParaRPr>
          </a:p>
          <a:p>
            <a:pPr lvl="0"/>
            <a:r>
              <a:rPr lang="es-ES" dirty="0" err="1">
                <a:effectLst/>
              </a:rPr>
              <a:t>nativism</a:t>
            </a:r>
            <a:r>
              <a:rPr lang="es-ES" dirty="0">
                <a:effectLst/>
              </a:rPr>
              <a:t> (p. 382) </a:t>
            </a:r>
            <a:endParaRPr lang="en-US" dirty="0">
              <a:effectLst/>
            </a:endParaRPr>
          </a:p>
          <a:p>
            <a:pPr lvl="0"/>
            <a:r>
              <a:rPr lang="es-ES" dirty="0" err="1">
                <a:effectLst/>
              </a:rPr>
              <a:t>quota</a:t>
            </a:r>
            <a:r>
              <a:rPr lang="es-ES" dirty="0">
                <a:effectLst/>
              </a:rPr>
              <a:t> (p. 382) </a:t>
            </a:r>
            <a:endParaRPr lang="en-US" dirty="0">
              <a:effectLst/>
            </a:endParaRPr>
          </a:p>
          <a:p>
            <a:pPr lvl="0"/>
            <a:r>
              <a:rPr lang="en-US" dirty="0">
                <a:effectLst/>
              </a:rPr>
              <a:t>visas (p. 384)</a:t>
            </a:r>
          </a:p>
        </p:txBody>
      </p:sp>
    </p:spTree>
    <p:extLst>
      <p:ext uri="{BB962C8B-B14F-4D97-AF65-F5344CB8AC3E}">
        <p14:creationId xmlns:p14="http://schemas.microsoft.com/office/powerpoint/2010/main" val="4047771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243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58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67800" cy="990600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sz="3600" dirty="0" smtClean="0"/>
              <a:t>U.S. </a:t>
            </a:r>
            <a:r>
              <a:rPr lang="en-US" sz="3600" dirty="0" smtClean="0"/>
              <a:t>History Standards</a:t>
            </a:r>
            <a:br>
              <a:rPr lang="en-US" sz="3600" dirty="0" smtClean="0"/>
            </a:br>
            <a:r>
              <a:rPr lang="en-US" sz="3600" dirty="0" smtClean="0"/>
              <a:t>parts 1 &amp; 2</a:t>
            </a:r>
            <a:endParaRPr lang="en-US" sz="3600" dirty="0" smtClean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 8.1 </a:t>
            </a:r>
            <a:r>
              <a:rPr lang="en-US" sz="3600" dirty="0" smtClean="0">
                <a:solidFill>
                  <a:srgbClr val="FF0000"/>
                </a:solidFill>
              </a:rPr>
              <a:t>- Revolution</a:t>
            </a: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 8.2 </a:t>
            </a:r>
            <a:r>
              <a:rPr lang="en-US" sz="3600" dirty="0" smtClean="0">
                <a:solidFill>
                  <a:srgbClr val="FF0000"/>
                </a:solidFill>
              </a:rPr>
              <a:t>– Forming a New Nation</a:t>
            </a: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 8.3 </a:t>
            </a:r>
            <a:r>
              <a:rPr lang="en-US" sz="3600" dirty="0" smtClean="0">
                <a:solidFill>
                  <a:srgbClr val="FF0000"/>
                </a:solidFill>
              </a:rPr>
              <a:t>– American Political System</a:t>
            </a: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 8.4 </a:t>
            </a:r>
            <a:r>
              <a:rPr lang="en-US" sz="3600" dirty="0" smtClean="0">
                <a:solidFill>
                  <a:srgbClr val="FF0000"/>
                </a:solidFill>
              </a:rPr>
              <a:t>– A new Republic </a:t>
            </a:r>
            <a:endParaRPr lang="en-US" sz="36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8.5 </a:t>
            </a:r>
            <a:r>
              <a:rPr lang="en-US" sz="3600" dirty="0" smtClean="0">
                <a:solidFill>
                  <a:srgbClr val="FF0000"/>
                </a:solidFill>
              </a:rPr>
              <a:t>– Expanding the </a:t>
            </a:r>
            <a:r>
              <a:rPr lang="en-US" sz="3600" dirty="0" smtClean="0">
                <a:solidFill>
                  <a:srgbClr val="FF0000"/>
                </a:solidFill>
              </a:rPr>
              <a:t>Nation</a:t>
            </a: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8.6 </a:t>
            </a:r>
            <a:r>
              <a:rPr lang="en-US" sz="3600" dirty="0" smtClean="0">
                <a:solidFill>
                  <a:srgbClr val="FF0000"/>
                </a:solidFill>
              </a:rPr>
              <a:t>– Americans in Mid-1800’s</a:t>
            </a: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 8.7 </a:t>
            </a:r>
            <a:r>
              <a:rPr lang="en-US" sz="3600" dirty="0" smtClean="0">
                <a:solidFill>
                  <a:srgbClr val="FF0000"/>
                </a:solidFill>
              </a:rPr>
              <a:t>– The South 1800-1850 </a:t>
            </a:r>
            <a:endParaRPr lang="en-US" sz="3600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 8.8 </a:t>
            </a:r>
            <a:r>
              <a:rPr lang="en-US" sz="3600" dirty="0">
                <a:solidFill>
                  <a:srgbClr val="FF0000"/>
                </a:solidFill>
              </a:rPr>
              <a:t>– The West 1800 - 1850</a:t>
            </a:r>
          </a:p>
          <a:p>
            <a:pPr eaLnBrk="1" hangingPunct="1">
              <a:defRPr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857510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U.S. History Standards</a:t>
            </a:r>
            <a:br>
              <a:rPr lang="en-US" dirty="0"/>
            </a:br>
            <a:r>
              <a:rPr lang="en-US" dirty="0" smtClean="0"/>
              <a:t>part 3</a:t>
            </a:r>
            <a:endParaRPr lang="en-US" dirty="0" smtClean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154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 8.9 </a:t>
            </a:r>
            <a:r>
              <a:rPr lang="en-US" sz="3600" dirty="0" smtClean="0"/>
              <a:t>– The Union Challenged</a:t>
            </a:r>
          </a:p>
          <a:p>
            <a:pPr eaLnBrk="1" hangingPunct="1">
              <a:defRPr/>
            </a:pPr>
            <a:r>
              <a:rPr lang="en-US" sz="3600" dirty="0" smtClean="0"/>
              <a:t> 8.10 </a:t>
            </a:r>
            <a:r>
              <a:rPr lang="en-US" sz="3600" dirty="0" smtClean="0"/>
              <a:t>– The Civil War</a:t>
            </a:r>
          </a:p>
          <a:p>
            <a:pPr eaLnBrk="1" hangingPunct="1">
              <a:defRPr/>
            </a:pPr>
            <a:r>
              <a:rPr lang="en-US" sz="3600" dirty="0" smtClean="0"/>
              <a:t> 8.11 – The Reconstruction </a:t>
            </a:r>
          </a:p>
          <a:p>
            <a:pPr eaLnBrk="1" hangingPunct="1">
              <a:defRPr/>
            </a:pPr>
            <a:r>
              <a:rPr lang="en-US" sz="3600" dirty="0" smtClean="0"/>
              <a:t> 8</a:t>
            </a:r>
            <a:r>
              <a:rPr lang="en-US" sz="3600" dirty="0" smtClean="0"/>
              <a:t>. 12 – The Industrial Revolution</a:t>
            </a:r>
          </a:p>
        </p:txBody>
      </p:sp>
    </p:spTree>
    <p:extLst>
      <p:ext uri="{BB962C8B-B14F-4D97-AF65-F5344CB8AC3E}">
        <p14:creationId xmlns:p14="http://schemas.microsoft.com/office/powerpoint/2010/main" val="1048498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"/>
            <a:ext cx="9144000" cy="1143000"/>
          </a:xfrm>
        </p:spPr>
        <p:txBody>
          <a:bodyPr anchor="t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 8.7 – The South 1800-1850 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2700" dirty="0" smtClean="0">
                <a:solidFill>
                  <a:srgbClr val="FF0000"/>
                </a:solidFill>
              </a:rPr>
              <a:t>Chapter 19 </a:t>
            </a:r>
            <a:r>
              <a:rPr lang="en-US" sz="2400" u="sng" dirty="0">
                <a:effectLst/>
              </a:rPr>
              <a:t>The Worlds of North and South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dirty="0">
                <a:effectLst/>
              </a:rPr>
              <a:t> </a:t>
            </a:r>
            <a:br>
              <a:rPr lang="en-US" sz="3600" dirty="0">
                <a:effectLst/>
              </a:rPr>
            </a:br>
            <a:endParaRPr lang="en-US" sz="3600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 numCol="2">
            <a:normAutofit/>
          </a:bodyPr>
          <a:lstStyle/>
          <a:p>
            <a:r>
              <a:rPr lang="en-US" dirty="0">
                <a:effectLst/>
              </a:rPr>
              <a:t>1.	deforestation </a:t>
            </a:r>
            <a:r>
              <a:rPr lang="en-US" dirty="0" smtClean="0">
                <a:effectLst/>
              </a:rPr>
              <a:t>(254)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2.	swamps + marshes (p. 255)	</a:t>
            </a:r>
          </a:p>
          <a:p>
            <a:r>
              <a:rPr lang="en-US" dirty="0">
                <a:effectLst/>
              </a:rPr>
              <a:t>3.	agrarians (p. 256)</a:t>
            </a:r>
          </a:p>
          <a:p>
            <a:r>
              <a:rPr lang="en-US" dirty="0">
                <a:effectLst/>
              </a:rPr>
              <a:t>4.	Eli Whitney (p. 256) </a:t>
            </a:r>
          </a:p>
          <a:p>
            <a:r>
              <a:rPr lang="en-US" dirty="0">
                <a:effectLst/>
              </a:rPr>
              <a:t>5.	cotton gin (p. 256) </a:t>
            </a:r>
          </a:p>
          <a:p>
            <a:r>
              <a:rPr lang="en-US" dirty="0">
                <a:effectLst/>
              </a:rPr>
              <a:t>6.	plantation (p. 256</a:t>
            </a:r>
            <a:r>
              <a:rPr lang="en-US" dirty="0" smtClean="0">
                <a:effectLst/>
              </a:rPr>
              <a:t>)</a:t>
            </a:r>
          </a:p>
          <a:p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r>
              <a:rPr lang="en-US" dirty="0">
                <a:effectLst/>
              </a:rPr>
              <a:t>7.	industrialist (p. 257</a:t>
            </a:r>
            <a:r>
              <a:rPr lang="en-US" dirty="0" smtClean="0">
                <a:effectLst/>
              </a:rPr>
              <a:t>)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8.	industrial Revolution (p.-219</a:t>
            </a:r>
            <a:r>
              <a:rPr lang="en-US" dirty="0" smtClean="0">
                <a:effectLst/>
              </a:rPr>
              <a:t>)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9.	Lowell girls (p. 258)</a:t>
            </a:r>
          </a:p>
          <a:p>
            <a:r>
              <a:rPr lang="en-US" dirty="0">
                <a:effectLst/>
              </a:rPr>
              <a:t>10.	reaper (p. 259) </a:t>
            </a:r>
          </a:p>
          <a:p>
            <a:r>
              <a:rPr lang="en-US" dirty="0">
                <a:effectLst/>
              </a:rPr>
              <a:t>11.	steamboat  (p. 260) </a:t>
            </a:r>
          </a:p>
          <a:p>
            <a:r>
              <a:rPr lang="en-US" dirty="0">
                <a:effectLst/>
              </a:rPr>
              <a:t>12.	immigration </a:t>
            </a:r>
            <a:r>
              <a:rPr lang="en-US" dirty="0" smtClean="0">
                <a:effectLst/>
              </a:rPr>
              <a:t>(266</a:t>
            </a:r>
            <a:r>
              <a:rPr lang="en-US" dirty="0">
                <a:effectLst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5153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554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9226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2004 L. Renee Terry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 8.7 – The South 1800-1850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FF0000"/>
                </a:solidFill>
              </a:rPr>
              <a:t>Chapter </a:t>
            </a:r>
            <a:r>
              <a:rPr lang="en-US" sz="3600" dirty="0" smtClean="0">
                <a:solidFill>
                  <a:srgbClr val="FF0000"/>
                </a:solidFill>
              </a:rPr>
              <a:t>20 </a:t>
            </a:r>
            <a:r>
              <a:rPr lang="en-US" sz="3200" b="1" u="sng" dirty="0">
                <a:effectLst/>
              </a:rPr>
              <a:t>African Americans at Mid-Century	</a:t>
            </a:r>
            <a:endParaRPr lang="en-US" sz="3600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 numCol="2">
            <a:normAutofit/>
          </a:bodyPr>
          <a:lstStyle/>
          <a:p>
            <a:r>
              <a:rPr lang="en-US" dirty="0">
                <a:effectLst/>
              </a:rPr>
              <a:t>1.	racism (p. 269) </a:t>
            </a:r>
            <a:endParaRPr lang="en-US" dirty="0">
              <a:effectLst/>
            </a:endParaRPr>
          </a:p>
          <a:p>
            <a:r>
              <a:rPr lang="en-US" dirty="0" smtClean="0">
                <a:effectLst/>
              </a:rPr>
              <a:t>2</a:t>
            </a:r>
            <a:r>
              <a:rPr lang="en-US" dirty="0">
                <a:effectLst/>
              </a:rPr>
              <a:t>.	Frederick Douglass (p. 270) 	</a:t>
            </a:r>
          </a:p>
          <a:p>
            <a:r>
              <a:rPr lang="en-US" dirty="0">
                <a:effectLst/>
              </a:rPr>
              <a:t>3.	discrimination p.271</a:t>
            </a:r>
          </a:p>
          <a:p>
            <a:r>
              <a:rPr lang="en-US" dirty="0">
                <a:effectLst/>
              </a:rPr>
              <a:t>4.	segregation (</a:t>
            </a:r>
            <a:r>
              <a:rPr lang="en-US" dirty="0" smtClean="0">
                <a:effectLst/>
              </a:rPr>
              <a:t>p271</a:t>
            </a:r>
            <a:r>
              <a:rPr lang="en-US" dirty="0">
                <a:effectLst/>
              </a:rPr>
              <a:t>) </a:t>
            </a:r>
            <a:endParaRPr lang="en-US" dirty="0" smtClean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5</a:t>
            </a:r>
            <a:r>
              <a:rPr lang="en-US" dirty="0">
                <a:effectLst/>
              </a:rPr>
              <a:t>.	Underground Railroad (p. 278) 	</a:t>
            </a:r>
          </a:p>
          <a:p>
            <a:r>
              <a:rPr lang="en-US" dirty="0">
                <a:effectLst/>
              </a:rPr>
              <a:t>6.	 Denmark Vesey    (p. 278)</a:t>
            </a:r>
          </a:p>
          <a:p>
            <a:r>
              <a:rPr lang="en-US" dirty="0">
                <a:effectLst/>
              </a:rPr>
              <a:t>7.	Nat Turner (p. 278) 8.	oppression (p. 282) </a:t>
            </a:r>
          </a:p>
          <a:p>
            <a:pPr marL="0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35117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Copyright 2011 Ted Dunn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335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Dots">
  <a:themeElements>
    <a:clrScheme name="Digital Dots 1">
      <a:dk1>
        <a:srgbClr val="00008A"/>
      </a:dk1>
      <a:lt1>
        <a:srgbClr val="FFFFFF"/>
      </a:lt1>
      <a:dk2>
        <a:srgbClr val="000099"/>
      </a:dk2>
      <a:lt2>
        <a:srgbClr val="FFFFFF"/>
      </a:lt2>
      <a:accent1>
        <a:srgbClr val="0099FF"/>
      </a:accent1>
      <a:accent2>
        <a:srgbClr val="00007A"/>
      </a:accent2>
      <a:accent3>
        <a:srgbClr val="AAAACA"/>
      </a:accent3>
      <a:accent4>
        <a:srgbClr val="DADADA"/>
      </a:accent4>
      <a:accent5>
        <a:srgbClr val="AACAFF"/>
      </a:accent5>
      <a:accent6>
        <a:srgbClr val="00006E"/>
      </a:accent6>
      <a:hlink>
        <a:srgbClr val="EAEAEA"/>
      </a:hlink>
      <a:folHlink>
        <a:srgbClr val="FFCC00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609</Words>
  <Application>Microsoft Office PowerPoint</Application>
  <PresentationFormat>On-screen Show (4:3)</PresentationFormat>
  <Paragraphs>171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Digital Dots</vt:lpstr>
      <vt:lpstr>8th Grade Social Science Review part 3</vt:lpstr>
      <vt:lpstr>PowerPoint Presentation</vt:lpstr>
      <vt:lpstr>U.S. History Standards parts 1 &amp; 2</vt:lpstr>
      <vt:lpstr>U.S. History Standards part 3</vt:lpstr>
      <vt:lpstr> 8.7 – The South 1800-1850  Chapter 19 The Worlds of North and South   </vt:lpstr>
      <vt:lpstr>PowerPoint Presentation</vt:lpstr>
      <vt:lpstr>PowerPoint Presentation</vt:lpstr>
      <vt:lpstr> 8.7 – The South 1800-1850  Chapter 20 African Americans at Mid-Century </vt:lpstr>
      <vt:lpstr>PowerPoint Presentation</vt:lpstr>
      <vt:lpstr>PowerPoint Presentation</vt:lpstr>
      <vt:lpstr>8.5 – Expanding the Nation Chapter 21 A Growing Sense of Nationhood </vt:lpstr>
      <vt:lpstr>PowerPoint Presentation</vt:lpstr>
      <vt:lpstr>PowerPoint Presentation</vt:lpstr>
      <vt:lpstr> 8.10 – The Civil War Chapter 22 The Civil War </vt:lpstr>
      <vt:lpstr>PowerPoint Presentation</vt:lpstr>
      <vt:lpstr>PowerPoint Presentation</vt:lpstr>
      <vt:lpstr> 8.10 – The Civil War Chapter 23 The Reconstruction Era</vt:lpstr>
      <vt:lpstr>PowerPoint Presentation</vt:lpstr>
      <vt:lpstr>PowerPoint Presentation</vt:lpstr>
      <vt:lpstr> 8.10 – The Civil War Chapter 24 Tensions in the West </vt:lpstr>
      <vt:lpstr>PowerPoint Presentation</vt:lpstr>
      <vt:lpstr>PowerPoint Presentation</vt:lpstr>
      <vt:lpstr> 8.12 – The Industrial Revolution Chapter 25 The Rise of Industry  </vt:lpstr>
      <vt:lpstr>PowerPoint Presentation</vt:lpstr>
      <vt:lpstr>PowerPoint Presentation</vt:lpstr>
      <vt:lpstr> 8.12 – The Industrial Revolution Chapter 26 The Great Wave of Immigration </vt:lpstr>
      <vt:lpstr>PowerPoint Presentation</vt:lpstr>
      <vt:lpstr>PowerPoint Presentation</vt:lpstr>
    </vt:vector>
  </TitlesOfParts>
  <Company>West Contra Costa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8th Grade Social Science Review part 3</dc:title>
  <dc:creator>Ted Dunn</dc:creator>
  <cp:lastModifiedBy>Ted Dunn</cp:lastModifiedBy>
  <cp:revision>2</cp:revision>
  <dcterms:created xsi:type="dcterms:W3CDTF">2011-04-11T07:33:01Z</dcterms:created>
  <dcterms:modified xsi:type="dcterms:W3CDTF">2011-04-11T08:42:36Z</dcterms:modified>
</cp:coreProperties>
</file>