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7" r:id="rId2"/>
    <p:sldId id="258" r:id="rId3"/>
    <p:sldId id="259" r:id="rId4"/>
    <p:sldId id="260" r:id="rId5"/>
    <p:sldId id="261" r:id="rId6"/>
    <p:sldId id="269" r:id="rId7"/>
    <p:sldId id="295" r:id="rId8"/>
    <p:sldId id="271" r:id="rId9"/>
    <p:sldId id="270" r:id="rId10"/>
    <p:sldId id="285" r:id="rId11"/>
    <p:sldId id="284" r:id="rId12"/>
    <p:sldId id="283" r:id="rId13"/>
    <p:sldId id="286" r:id="rId14"/>
    <p:sldId id="287" r:id="rId15"/>
    <p:sldId id="290" r:id="rId16"/>
    <p:sldId id="289" r:id="rId17"/>
    <p:sldId id="288" r:id="rId18"/>
    <p:sldId id="292" r:id="rId19"/>
    <p:sldId id="294" r:id="rId20"/>
    <p:sldId id="293" r:id="rId21"/>
    <p:sldId id="291" r:id="rId22"/>
    <p:sldId id="296" r:id="rId23"/>
    <p:sldId id="297" r:id="rId24"/>
    <p:sldId id="298" r:id="rId25"/>
    <p:sldId id="299" r:id="rId26"/>
    <p:sldId id="262" r:id="rId27"/>
    <p:sldId id="272" r:id="rId28"/>
    <p:sldId id="304" r:id="rId29"/>
    <p:sldId id="303" r:id="rId30"/>
    <p:sldId id="314" r:id="rId31"/>
    <p:sldId id="302" r:id="rId32"/>
    <p:sldId id="306" r:id="rId33"/>
    <p:sldId id="308" r:id="rId34"/>
    <p:sldId id="307" r:id="rId35"/>
    <p:sldId id="305" r:id="rId36"/>
    <p:sldId id="313" r:id="rId37"/>
    <p:sldId id="301" r:id="rId38"/>
    <p:sldId id="312" r:id="rId39"/>
    <p:sldId id="300" r:id="rId40"/>
    <p:sldId id="311" r:id="rId41"/>
    <p:sldId id="310" r:id="rId42"/>
    <p:sldId id="317" r:id="rId43"/>
    <p:sldId id="316" r:id="rId44"/>
    <p:sldId id="319" r:id="rId45"/>
    <p:sldId id="309" r:id="rId46"/>
    <p:sldId id="315" r:id="rId47"/>
    <p:sldId id="263" r:id="rId48"/>
    <p:sldId id="264" r:id="rId49"/>
    <p:sldId id="276" r:id="rId50"/>
    <p:sldId id="322" r:id="rId51"/>
    <p:sldId id="324" r:id="rId52"/>
    <p:sldId id="326" r:id="rId53"/>
    <p:sldId id="325" r:id="rId54"/>
    <p:sldId id="323" r:id="rId55"/>
    <p:sldId id="265" r:id="rId56"/>
    <p:sldId id="320" r:id="rId57"/>
    <p:sldId id="266" r:id="rId58"/>
    <p:sldId id="321" r:id="rId59"/>
    <p:sldId id="26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AC5F2-61B9-4D3D-A17B-00744EFA6EF8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B9867-8492-4017-800C-B1EA143B3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7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75D3A-4415-4C12-A845-ACE38A15032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7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0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0810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0811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F6561-1307-4068-85B8-6D4BA87682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034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1DB5-32BD-4821-90CF-44C8C7E9A2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819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A89D6-E2C4-40FE-BABF-C2B946473E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3356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161F-70F0-42BC-8490-6D7EF10691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340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4964D-7637-4007-9758-6ECB135BA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9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04AEE-5B16-47CF-A523-565596D8B2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18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CBFF-A4B3-4414-9C12-3A8D84431E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CEFD6-1946-41CD-BF30-133115B35B1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14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399-03F8-47AF-B66D-DEB5E2CB6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334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66E3C-E05F-4FA4-9368-89009D619C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131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E319-5ABB-4CE1-AE9B-91FFE05ADB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64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0F651-BA90-4BD6-8F49-5634ED02B5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2406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108CA-2245-4F81-9052-035DD5DA8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8827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EDCAC-AD5B-48F3-8D92-54AA4399E6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515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3490F-275E-4C4C-9CDD-F02559DB22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269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0957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9786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048152-D1AB-4B46-B550-DBBF68092FD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7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4/10/2011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8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9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790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75085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Grade Social Science Review part 2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8</a:t>
            </a:r>
            <a:r>
              <a:rPr lang="en-US" baseline="30000" dirty="0" smtClean="0"/>
              <a:t>th</a:t>
            </a:r>
            <a:r>
              <a:rPr lang="en-US" dirty="0" smtClean="0"/>
              <a:t> Grade portion is 48% of the 8</a:t>
            </a:r>
            <a:r>
              <a:rPr lang="en-US" baseline="30000" dirty="0" smtClean="0"/>
              <a:t>th</a:t>
            </a:r>
            <a:r>
              <a:rPr lang="en-US" dirty="0" smtClean="0"/>
              <a:t> Grade Test</a:t>
            </a:r>
          </a:p>
        </p:txBody>
      </p:sp>
    </p:spTree>
    <p:extLst>
      <p:ext uri="{BB962C8B-B14F-4D97-AF65-F5344CB8AC3E}">
        <p14:creationId xmlns:p14="http://schemas.microsoft.com/office/powerpoint/2010/main" val="1725301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3999" t="24419" r="41640" b="12645"/>
          <a:stretch/>
        </p:blipFill>
        <p:spPr bwMode="auto">
          <a:xfrm>
            <a:off x="0" y="0"/>
            <a:ext cx="9067800" cy="670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953000" y="0"/>
            <a:ext cx="4114800" cy="1066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52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131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43527" t="5451" b="30608"/>
          <a:stretch/>
        </p:blipFill>
        <p:spPr bwMode="auto">
          <a:xfrm>
            <a:off x="2819400" y="152400"/>
            <a:ext cx="6172200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2762" r="54034" b="89534"/>
          <a:stretch/>
        </p:blipFill>
        <p:spPr bwMode="auto">
          <a:xfrm>
            <a:off x="152400" y="0"/>
            <a:ext cx="3505200" cy="99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667000" y="4953000"/>
            <a:ext cx="2286000" cy="1676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9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29070" r="40044" b="14680"/>
          <a:stretch/>
        </p:blipFill>
        <p:spPr bwMode="auto">
          <a:xfrm>
            <a:off x="0" y="0"/>
            <a:ext cx="90678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029200" y="228600"/>
            <a:ext cx="4038600" cy="914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36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36456" t="4805" r="4336" b="41459"/>
          <a:stretch/>
        </p:blipFill>
        <p:spPr bwMode="auto">
          <a:xfrm>
            <a:off x="0" y="0"/>
            <a:ext cx="9144000" cy="670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0" y="5715000"/>
            <a:ext cx="4114800" cy="1143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20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5165" t="6573" r="44053" b="29421"/>
          <a:stretch/>
        </p:blipFill>
        <p:spPr bwMode="auto">
          <a:xfrm>
            <a:off x="76200" y="0"/>
            <a:ext cx="9067800" cy="670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800600" y="5638800"/>
            <a:ext cx="4495800" cy="1219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38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34774" t="31720" b="19800"/>
          <a:stretch/>
        </p:blipFill>
        <p:spPr bwMode="auto">
          <a:xfrm>
            <a:off x="0" y="0"/>
            <a:ext cx="9144000" cy="6629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0" y="5257800"/>
            <a:ext cx="4114800" cy="144780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90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7850" r="37246" b="36131"/>
          <a:stretch/>
        </p:blipFill>
        <p:spPr bwMode="auto">
          <a:xfrm>
            <a:off x="0" y="0"/>
            <a:ext cx="9144000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1293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8" t="33780" b="11184"/>
          <a:stretch/>
        </p:blipFill>
        <p:spPr bwMode="auto">
          <a:xfrm>
            <a:off x="228600" y="0"/>
            <a:ext cx="8763000" cy="662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8600" y="0"/>
            <a:ext cx="3733800" cy="1447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68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33775" r="35766" b="14901"/>
          <a:stretch/>
        </p:blipFill>
        <p:spPr bwMode="auto">
          <a:xfrm>
            <a:off x="0" y="0"/>
            <a:ext cx="8991600" cy="6629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495800" y="0"/>
            <a:ext cx="4648200" cy="1828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71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257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8</a:t>
            </a:r>
            <a:r>
              <a:rPr lang="en-US" baseline="30000" dirty="0" smtClean="0"/>
              <a:t>th</a:t>
            </a:r>
            <a:r>
              <a:rPr lang="en-US" dirty="0" smtClean="0"/>
              <a:t> grade portion is divided into 2 sections:</a:t>
            </a:r>
          </a:p>
          <a:p>
            <a:pPr lvl="1">
              <a:defRPr/>
            </a:pPr>
            <a:r>
              <a:rPr lang="en-US" dirty="0" smtClean="0"/>
              <a:t>U.S. Constitution and the Early Republic 	- 30%</a:t>
            </a:r>
          </a:p>
          <a:p>
            <a:pPr lvl="2">
              <a:defRPr/>
            </a:pPr>
            <a:r>
              <a:rPr lang="en-US" dirty="0" smtClean="0"/>
              <a:t>Part 1 = 8.1-8.3 – 11 questions</a:t>
            </a:r>
          </a:p>
          <a:p>
            <a:pPr lvl="2">
              <a:defRPr/>
            </a:pPr>
            <a:r>
              <a:rPr lang="en-US" dirty="0" smtClean="0"/>
              <a:t>Part 2 = 8.4-8.8 – 18 questions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Civil War and its Aftermath			- 18%</a:t>
            </a:r>
          </a:p>
          <a:p>
            <a:pPr lvl="2">
              <a:defRPr/>
            </a:pPr>
            <a:r>
              <a:rPr lang="en-US" dirty="0" smtClean="0"/>
              <a:t>Part 3 = 8.9-8.12 -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74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019800" y="1803400"/>
            <a:ext cx="2590800" cy="711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524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Charles Pinckney Left and Aaron Burr Right, were vice presidential candidates in the election of 1800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0" t="5566" r="7600" b="59763"/>
          <a:stretch/>
        </p:blipFill>
        <p:spPr bwMode="auto">
          <a:xfrm>
            <a:off x="279400" y="1828800"/>
            <a:ext cx="4648200" cy="431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0" t="41351" r="7600" b="16979"/>
          <a:stretch/>
        </p:blipFill>
        <p:spPr bwMode="auto">
          <a:xfrm>
            <a:off x="4648200" y="1803400"/>
            <a:ext cx="4114800" cy="434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lowchart: Merge 5"/>
          <p:cNvSpPr/>
          <p:nvPr/>
        </p:nvSpPr>
        <p:spPr bwMode="auto">
          <a:xfrm>
            <a:off x="4322618" y="1866900"/>
            <a:ext cx="1676400" cy="1752600"/>
          </a:xfrm>
          <a:prstGeom prst="flowChartMerg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>
            <a:off x="4191000" y="5029200"/>
            <a:ext cx="1066800" cy="11176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lowchart: Merge 8"/>
          <p:cNvSpPr/>
          <p:nvPr/>
        </p:nvSpPr>
        <p:spPr bwMode="auto">
          <a:xfrm rot="10800000">
            <a:off x="279400" y="5029199"/>
            <a:ext cx="1027442" cy="1110673"/>
          </a:xfrm>
          <a:prstGeom prst="flowChartMerg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lowchart: Merge 9"/>
          <p:cNvSpPr/>
          <p:nvPr/>
        </p:nvSpPr>
        <p:spPr bwMode="auto">
          <a:xfrm rot="822175">
            <a:off x="47818" y="1901017"/>
            <a:ext cx="928838" cy="1571578"/>
          </a:xfrm>
          <a:prstGeom prst="flowChartMerg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9400" y="5105400"/>
            <a:ext cx="406400" cy="914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486400" y="2159000"/>
            <a:ext cx="533400" cy="66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495800" y="2286000"/>
            <a:ext cx="431800" cy="914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0800000">
            <a:off x="3886200" y="1828800"/>
            <a:ext cx="2244436" cy="11429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7031182" y="1922893"/>
            <a:ext cx="838200" cy="1143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6324600" y="2686806"/>
            <a:ext cx="1371600" cy="563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97218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6250" r="39244" b="530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8495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b="41841"/>
          <a:stretch/>
        </p:blipFill>
        <p:spPr bwMode="auto">
          <a:xfrm>
            <a:off x="-23190" y="152400"/>
            <a:ext cx="931959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93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58815"/>
          <a:stretch/>
        </p:blipFill>
        <p:spPr bwMode="auto">
          <a:xfrm>
            <a:off x="-1" y="228600"/>
            <a:ext cx="9144001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260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" b="59118"/>
          <a:stretch/>
        </p:blipFill>
        <p:spPr bwMode="auto">
          <a:xfrm>
            <a:off x="21" y="-1"/>
            <a:ext cx="9143979" cy="67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08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8" r="2750"/>
          <a:stretch/>
        </p:blipFill>
        <p:spPr bwMode="auto">
          <a:xfrm>
            <a:off x="23" y="61011"/>
            <a:ext cx="9143977" cy="670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187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8.4 – A new Republic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Chapter 12 </a:t>
            </a:r>
            <a:r>
              <a:rPr lang="en-US" sz="3600" b="1" u="sng" dirty="0">
                <a:effectLst/>
              </a:rPr>
              <a:t>Foreign Affairs in the New Nation</a:t>
            </a:r>
            <a:endParaRPr lang="en-US" sz="36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 numCol="2">
            <a:normAutofit fontScale="92500"/>
          </a:bodyPr>
          <a:lstStyle/>
          <a:p>
            <a:r>
              <a:rPr lang="en-US" dirty="0" smtClean="0">
                <a:effectLst/>
              </a:rPr>
              <a:t>1.   neutrality </a:t>
            </a:r>
            <a:r>
              <a:rPr lang="en-US" dirty="0">
                <a:effectLst/>
              </a:rPr>
              <a:t>(p. 163) </a:t>
            </a:r>
          </a:p>
          <a:p>
            <a:r>
              <a:rPr lang="en-US" dirty="0">
                <a:effectLst/>
              </a:rPr>
              <a:t>2.	isolationism (p. 163)</a:t>
            </a:r>
          </a:p>
          <a:p>
            <a:r>
              <a:rPr lang="en-US" dirty="0">
                <a:effectLst/>
              </a:rPr>
              <a:t>3.	The XYZ Affair p.164</a:t>
            </a:r>
          </a:p>
          <a:p>
            <a:r>
              <a:rPr lang="en-US" dirty="0">
                <a:effectLst/>
              </a:rPr>
              <a:t>4.	The Jay Treaty p164</a:t>
            </a:r>
          </a:p>
          <a:p>
            <a:r>
              <a:rPr lang="en-US" dirty="0">
                <a:effectLst/>
              </a:rPr>
              <a:t>5.	tribute (p. 164)</a:t>
            </a:r>
          </a:p>
          <a:p>
            <a:r>
              <a:rPr lang="en-US" dirty="0">
                <a:effectLst/>
              </a:rPr>
              <a:t>6.	Privateers (p. 164)</a:t>
            </a:r>
          </a:p>
          <a:p>
            <a:r>
              <a:rPr lang="en-US" dirty="0">
                <a:effectLst/>
              </a:rPr>
              <a:t>7.	impressment p. 166)</a:t>
            </a:r>
          </a:p>
          <a:p>
            <a:r>
              <a:rPr lang="en-US" dirty="0">
                <a:effectLst/>
              </a:rPr>
              <a:t>8.	Barbary States </a:t>
            </a:r>
            <a:r>
              <a:rPr lang="en-US" dirty="0" smtClean="0">
                <a:effectLst/>
              </a:rPr>
              <a:t>p166</a:t>
            </a:r>
          </a:p>
          <a:p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dirty="0">
                <a:effectLst/>
              </a:rPr>
              <a:t>9.	embargo (p. 167) </a:t>
            </a:r>
          </a:p>
          <a:p>
            <a:r>
              <a:rPr lang="en-US" dirty="0">
                <a:effectLst/>
              </a:rPr>
              <a:t>10.	blockade (p. 168) </a:t>
            </a:r>
          </a:p>
          <a:p>
            <a:r>
              <a:rPr lang="en-US" dirty="0">
                <a:effectLst/>
              </a:rPr>
              <a:t>11.	War Hawks (p. 169) </a:t>
            </a:r>
          </a:p>
          <a:p>
            <a:r>
              <a:rPr lang="en-US" dirty="0">
                <a:effectLst/>
              </a:rPr>
              <a:t>12.	Francis Scott Key </a:t>
            </a:r>
          </a:p>
          <a:p>
            <a:r>
              <a:rPr lang="en-US" dirty="0">
                <a:effectLst/>
              </a:rPr>
              <a:t>13.	Battle of New Orleans (p. 170) </a:t>
            </a:r>
          </a:p>
          <a:p>
            <a:r>
              <a:rPr lang="en-US" dirty="0">
                <a:effectLst/>
              </a:rPr>
              <a:t>14.	Secretary of State </a:t>
            </a:r>
          </a:p>
          <a:p>
            <a:r>
              <a:rPr lang="en-US" dirty="0">
                <a:effectLst/>
              </a:rPr>
              <a:t>15.	Monroe </a:t>
            </a:r>
            <a:r>
              <a:rPr lang="en-US" dirty="0" smtClean="0">
                <a:effectLst/>
              </a:rPr>
              <a:t>Doctrine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14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5"/>
          <a:stretch/>
        </p:blipFill>
        <p:spPr bwMode="auto">
          <a:xfrm>
            <a:off x="80045" y="27709"/>
            <a:ext cx="9029319" cy="68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984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144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38047" t="9447" r="24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3124200" y="4708227"/>
            <a:ext cx="3225800" cy="214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621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History Standards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/>
              <a:t> 8.1 - Revolution</a:t>
            </a:r>
          </a:p>
          <a:p>
            <a:pPr eaLnBrk="1" hangingPunct="1">
              <a:defRPr/>
            </a:pPr>
            <a:r>
              <a:rPr lang="en-US" sz="3600" dirty="0" smtClean="0"/>
              <a:t> 8.2 – Forming a New Nation</a:t>
            </a:r>
          </a:p>
          <a:p>
            <a:pPr eaLnBrk="1" hangingPunct="1">
              <a:defRPr/>
            </a:pPr>
            <a:r>
              <a:rPr lang="en-US" sz="3600" dirty="0" smtClean="0"/>
              <a:t> 8.3 – American Political System</a:t>
            </a:r>
          </a:p>
          <a:p>
            <a:pPr eaLnBrk="1" hangingPunct="1">
              <a:defRPr/>
            </a:pP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8.4 – A new Republic </a:t>
            </a:r>
            <a:endParaRPr lang="en-US" sz="36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8.5 – Expanding the Nation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8.6 – Americans in Mid-1800’s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 8.7 – The South 1800-1850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 8.8 </a:t>
            </a:r>
            <a:r>
              <a:rPr lang="en-US" sz="3600" dirty="0">
                <a:solidFill>
                  <a:srgbClr val="FF0000"/>
                </a:solidFill>
              </a:rPr>
              <a:t>– The West 1800 - 1850</a:t>
            </a:r>
          </a:p>
          <a:p>
            <a:pPr eaLnBrk="1" hangingPunct="1">
              <a:defRPr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778583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 l="34295" t="9231" r="19872"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166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1" y="76200"/>
            <a:ext cx="921263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46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8809" r="7979" b="22955"/>
          <a:stretch/>
        </p:blipFill>
        <p:spPr bwMode="auto">
          <a:xfrm>
            <a:off x="0" y="-13856"/>
            <a:ext cx="9144000" cy="686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132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8175" r="11269" b="7875"/>
          <a:stretch/>
        </p:blipFill>
        <p:spPr bwMode="auto">
          <a:xfrm>
            <a:off x="0" y="23191"/>
            <a:ext cx="9144000" cy="70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975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 l="15064" t="9231" r="1447"/>
          <a:stretch>
            <a:fillRect/>
          </a:stretch>
        </p:blipFill>
        <p:spPr bwMode="auto">
          <a:xfrm>
            <a:off x="0" y="-2770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311715"/>
            <a:ext cx="3962400" cy="254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644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35584" t="1566" r="-156" b="368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0" y="5257800"/>
            <a:ext cx="4114800" cy="144780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92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56"/>
          <a:stretch/>
        </p:blipFill>
        <p:spPr bwMode="auto">
          <a:xfrm>
            <a:off x="-56184" y="-76201"/>
            <a:ext cx="917478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297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22756" t="9231" r="10256"/>
          <a:stretch>
            <a:fillRect/>
          </a:stretch>
        </p:blipFill>
        <p:spPr bwMode="auto">
          <a:xfrm>
            <a:off x="32327" y="-13855"/>
            <a:ext cx="9111673" cy="687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4318000" cy="20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298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33000" t="2023" b="56299"/>
          <a:stretch/>
        </p:blipFill>
        <p:spPr bwMode="auto">
          <a:xfrm>
            <a:off x="0" y="0"/>
            <a:ext cx="9144000" cy="6823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00600"/>
            <a:ext cx="44577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981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3"/>
          <a:stretch/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562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U.S. History</a:t>
            </a:r>
            <a:br>
              <a:rPr lang="en-US" dirty="0"/>
            </a:br>
            <a:r>
              <a:rPr lang="en-US" dirty="0"/>
              <a:t>Standards</a:t>
            </a:r>
            <a:endParaRPr lang="en-US" dirty="0" smtClean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9154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 8.9 – The Union Challenged</a:t>
            </a:r>
          </a:p>
          <a:p>
            <a:pPr eaLnBrk="1" hangingPunct="1">
              <a:defRPr/>
            </a:pPr>
            <a:r>
              <a:rPr lang="en-US" sz="3600" dirty="0" smtClean="0"/>
              <a:t> 8.10 – The Civil War</a:t>
            </a:r>
          </a:p>
          <a:p>
            <a:pPr eaLnBrk="1" hangingPunct="1">
              <a:defRPr/>
            </a:pPr>
            <a:r>
              <a:rPr lang="en-US" sz="3600" dirty="0" smtClean="0"/>
              <a:t> 8.11 – The Reconstruction </a:t>
            </a:r>
          </a:p>
          <a:p>
            <a:pPr eaLnBrk="1" hangingPunct="1">
              <a:defRPr/>
            </a:pPr>
            <a:r>
              <a:rPr lang="en-US" sz="3600" dirty="0" smtClean="0"/>
              <a:t> 8. 12 – The Industrial Revolution</a:t>
            </a:r>
          </a:p>
        </p:txBody>
      </p:sp>
    </p:spTree>
    <p:extLst>
      <p:ext uri="{BB962C8B-B14F-4D97-AF65-F5344CB8AC3E}">
        <p14:creationId xmlns:p14="http://schemas.microsoft.com/office/powerpoint/2010/main" val="1553337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1201" t="44094" r="6800" b="50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45847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394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4" r="5578" b="58724"/>
          <a:stretch/>
        </p:blipFill>
        <p:spPr bwMode="auto">
          <a:xfrm>
            <a:off x="0" y="76200"/>
            <a:ext cx="4495800" cy="676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33800"/>
            <a:ext cx="502428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28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" y="0"/>
            <a:ext cx="90936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381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34"/>
            <a:ext cx="9144000" cy="674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412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5208" b="40499"/>
          <a:stretch/>
        </p:blipFill>
        <p:spPr bwMode="auto">
          <a:xfrm>
            <a:off x="-25399" y="0"/>
            <a:ext cx="9230361" cy="659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041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40"/>
            <a:ext cx="9144000" cy="682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745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49"/>
          <a:stretch/>
        </p:blipFill>
        <p:spPr bwMode="auto">
          <a:xfrm>
            <a:off x="20513" y="0"/>
            <a:ext cx="9123487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277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8.5 – Expanding the Nation</a:t>
            </a:r>
            <a:br>
              <a:rPr lang="en-US" dirty="0"/>
            </a:br>
            <a:r>
              <a:rPr lang="en-US" sz="3600" dirty="0" smtClean="0">
                <a:solidFill>
                  <a:srgbClr val="FF0000"/>
                </a:solidFill>
              </a:rPr>
              <a:t>Chapter 13 </a:t>
            </a:r>
            <a:r>
              <a:rPr lang="en-US" sz="3600" b="1" u="sng" dirty="0"/>
              <a:t>A Growing Sense of Nationhood </a:t>
            </a:r>
            <a:endParaRPr lang="en-US" sz="3600" b="1" u="sng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 numCol="2">
            <a:normAutofit lnSpcReduction="10000"/>
          </a:bodyPr>
          <a:lstStyle/>
          <a:p>
            <a:pPr lvl="0"/>
            <a:r>
              <a:rPr lang="en-US" dirty="0">
                <a:effectLst/>
              </a:rPr>
              <a:t>Appalachian Mountains </a:t>
            </a:r>
          </a:p>
          <a:p>
            <a:pPr lvl="0"/>
            <a:r>
              <a:rPr lang="en-US" dirty="0">
                <a:effectLst/>
              </a:rPr>
              <a:t>Uncle Sam (p. 177) </a:t>
            </a:r>
          </a:p>
          <a:p>
            <a:pPr lvl="0"/>
            <a:r>
              <a:rPr lang="en-US" dirty="0">
                <a:effectLst/>
              </a:rPr>
              <a:t>capitalism (p. 178) </a:t>
            </a:r>
          </a:p>
          <a:p>
            <a:pPr lvl="0"/>
            <a:r>
              <a:rPr lang="en-US" dirty="0">
                <a:effectLst/>
              </a:rPr>
              <a:t>Bank of the United States (p. 178) </a:t>
            </a:r>
          </a:p>
          <a:p>
            <a:pPr lvl="0"/>
            <a:r>
              <a:rPr lang="en-US" dirty="0">
                <a:effectLst/>
              </a:rPr>
              <a:t>McCulloch v. Maryland (p. 179) </a:t>
            </a:r>
          </a:p>
          <a:p>
            <a:pPr lvl="0"/>
            <a:r>
              <a:rPr lang="en-US" dirty="0">
                <a:effectLst/>
              </a:rPr>
              <a:t>Era of Good Feelings (p. 179) </a:t>
            </a:r>
          </a:p>
          <a:p>
            <a:pPr lvl="0"/>
            <a:r>
              <a:rPr lang="en-US" dirty="0">
                <a:effectLst/>
              </a:rPr>
              <a:t>folk art (p. 180) </a:t>
            </a:r>
          </a:p>
          <a:p>
            <a:pPr lvl="0"/>
            <a:r>
              <a:rPr lang="en-US" dirty="0">
                <a:effectLst/>
              </a:rPr>
              <a:t>Hudson River School (p. 180) </a:t>
            </a:r>
          </a:p>
          <a:p>
            <a:pPr lvl="0"/>
            <a:r>
              <a:rPr lang="en-US" dirty="0">
                <a:effectLst/>
              </a:rPr>
              <a:t>spirituals (p. 181) </a:t>
            </a:r>
          </a:p>
          <a:p>
            <a:pPr lvl="0"/>
            <a:r>
              <a:rPr lang="en-US" dirty="0">
                <a:effectLst/>
              </a:rPr>
              <a:t>minstrel shows (</a:t>
            </a:r>
            <a:r>
              <a:rPr lang="en-US" dirty="0" smtClean="0">
                <a:effectLst/>
              </a:rPr>
              <a:t>p181</a:t>
            </a:r>
            <a:r>
              <a:rPr lang="en-US" dirty="0">
                <a:effectLst/>
              </a:rPr>
              <a:t>) </a:t>
            </a:r>
          </a:p>
          <a:p>
            <a:pPr lvl="0"/>
            <a:r>
              <a:rPr lang="en-US" dirty="0">
                <a:effectLst/>
              </a:rPr>
              <a:t>Washington Irving (pp. 182, 438) </a:t>
            </a:r>
          </a:p>
          <a:p>
            <a:pPr lvl="0"/>
            <a:r>
              <a:rPr lang="en-US" dirty="0">
                <a:effectLst/>
              </a:rPr>
              <a:t>James </a:t>
            </a:r>
            <a:r>
              <a:rPr lang="en-US" dirty="0" smtClean="0">
                <a:effectLst/>
              </a:rPr>
              <a:t>Fennimore </a:t>
            </a:r>
            <a:r>
              <a:rPr lang="en-US" dirty="0">
                <a:effectLst/>
              </a:rPr>
              <a:t>Cooper (pp. 182, 438) </a:t>
            </a:r>
          </a:p>
          <a:p>
            <a:pPr lvl="0"/>
            <a:r>
              <a:rPr lang="en-US" dirty="0">
                <a:effectLst/>
              </a:rPr>
              <a:t>Henry Wadsworth Longfellow (p. 182) </a:t>
            </a:r>
          </a:p>
        </p:txBody>
      </p:sp>
    </p:spTree>
    <p:extLst>
      <p:ext uri="{BB962C8B-B14F-4D97-AF65-F5344CB8AC3E}">
        <p14:creationId xmlns:p14="http://schemas.microsoft.com/office/powerpoint/2010/main" val="293214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8.5 – Expanding the Nation</a:t>
            </a:r>
            <a:br>
              <a:rPr lang="en-US" dirty="0"/>
            </a:br>
            <a:r>
              <a:rPr lang="en-US" sz="2200" dirty="0" smtClean="0">
                <a:solidFill>
                  <a:srgbClr val="FF0000"/>
                </a:solidFill>
              </a:rPr>
              <a:t>Chapter 14 </a:t>
            </a:r>
            <a:r>
              <a:rPr lang="en-US" sz="2200" b="1" u="sng" dirty="0">
                <a:effectLst/>
              </a:rPr>
              <a:t>Andrew Jackson and the Growth of American Democracy</a:t>
            </a:r>
            <a:endParaRPr lang="en-US" sz="22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 numCol="2">
            <a:normAutofit fontScale="92500"/>
          </a:bodyPr>
          <a:lstStyle/>
          <a:p>
            <a:r>
              <a:rPr lang="en-US" dirty="0" smtClean="0">
                <a:effectLst/>
              </a:rPr>
              <a:t>1.  mudslinging </a:t>
            </a:r>
            <a:r>
              <a:rPr lang="en-US" dirty="0">
                <a:effectLst/>
              </a:rPr>
              <a:t>(p. 185) 2.	“Old Hickory” p. 185</a:t>
            </a:r>
          </a:p>
          <a:p>
            <a:r>
              <a:rPr lang="en-US" dirty="0">
                <a:effectLst/>
              </a:rPr>
              <a:t>3.	self-made man (</a:t>
            </a:r>
            <a:r>
              <a:rPr lang="en-US" dirty="0" smtClean="0">
                <a:effectLst/>
              </a:rPr>
              <a:t>187)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4.	Jacksonian democracy (p. 188)	</a:t>
            </a:r>
          </a:p>
          <a:p>
            <a:r>
              <a:rPr lang="en-US" dirty="0">
                <a:effectLst/>
              </a:rPr>
              <a:t>5.	the Kitchen Cabinet (p.189) 	</a:t>
            </a:r>
          </a:p>
          <a:p>
            <a:r>
              <a:rPr lang="en-US" dirty="0">
                <a:effectLst/>
              </a:rPr>
              <a:t>6.	Spoils system p. 189</a:t>
            </a:r>
          </a:p>
          <a:p>
            <a:r>
              <a:rPr lang="en-US" dirty="0">
                <a:effectLst/>
              </a:rPr>
              <a:t>7. </a:t>
            </a:r>
            <a:r>
              <a:rPr lang="en-US" dirty="0" smtClean="0">
                <a:effectLst/>
              </a:rPr>
              <a:t> civil </a:t>
            </a:r>
            <a:r>
              <a:rPr lang="en-US" dirty="0">
                <a:effectLst/>
              </a:rPr>
              <a:t>servant (p. 189)  </a:t>
            </a:r>
          </a:p>
          <a:p>
            <a:r>
              <a:rPr lang="en-US" dirty="0">
                <a:effectLst/>
              </a:rPr>
              <a:t>8.	nullification(p. 190)</a:t>
            </a:r>
          </a:p>
          <a:p>
            <a:r>
              <a:rPr lang="en-US" dirty="0">
                <a:effectLst/>
              </a:rPr>
              <a:t>9.	secede (p. 190)</a:t>
            </a:r>
          </a:p>
          <a:p>
            <a:r>
              <a:rPr lang="en-US" dirty="0">
                <a:effectLst/>
              </a:rPr>
              <a:t>10.	Bank of the United States (191)	</a:t>
            </a:r>
          </a:p>
          <a:p>
            <a:r>
              <a:rPr lang="en-US" dirty="0">
                <a:effectLst/>
              </a:rPr>
              <a:t>11.	Five Civilized </a:t>
            </a:r>
            <a:r>
              <a:rPr lang="en-US" dirty="0" smtClean="0">
                <a:effectLst/>
              </a:rPr>
              <a:t>Tribe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12.	tariff (p. 190) </a:t>
            </a:r>
          </a:p>
          <a:p>
            <a:r>
              <a:rPr lang="en-US" dirty="0">
                <a:effectLst/>
              </a:rPr>
              <a:t>13.	Indian Removal Act </a:t>
            </a:r>
          </a:p>
          <a:p>
            <a:r>
              <a:rPr lang="en-US" dirty="0">
                <a:effectLst/>
              </a:rPr>
              <a:t>14.	Trail of Tears 193, </a:t>
            </a:r>
          </a:p>
          <a:p>
            <a:r>
              <a:rPr lang="en-US" dirty="0">
                <a:effectLst/>
              </a:rPr>
              <a:t>15.	 refuge (p. 193)</a:t>
            </a:r>
          </a:p>
        </p:txBody>
      </p:sp>
    </p:spTree>
    <p:extLst>
      <p:ext uri="{BB962C8B-B14F-4D97-AF65-F5344CB8AC3E}">
        <p14:creationId xmlns:p14="http://schemas.microsoft.com/office/powerpoint/2010/main" val="293214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10038" r="15056"/>
          <a:stretch/>
        </p:blipFill>
        <p:spPr bwMode="auto">
          <a:xfrm>
            <a:off x="0" y="-152400"/>
            <a:ext cx="9144000" cy="685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150957"/>
            <a:ext cx="3200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CHAPTER 14</a:t>
            </a:r>
            <a:endParaRPr lang="en-US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05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 anchor="t">
            <a:normAutofit fontScale="90000"/>
          </a:bodyPr>
          <a:lstStyle/>
          <a:p>
            <a:r>
              <a:rPr lang="en-US" sz="3600" dirty="0" smtClean="0"/>
              <a:t>8.4 – </a:t>
            </a:r>
            <a:r>
              <a:rPr lang="en-US" sz="3600" dirty="0"/>
              <a:t>A new Republic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Chapter 11 </a:t>
            </a:r>
            <a:r>
              <a:rPr lang="en-US" sz="2700" b="1" u="sng" dirty="0">
                <a:effectLst/>
              </a:rPr>
              <a:t>Political Developments in the Early Republic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 </a:t>
            </a:r>
            <a:br>
              <a:rPr lang="en-US" sz="3600" dirty="0">
                <a:effectLst/>
              </a:rPr>
            </a:br>
            <a:endParaRPr lang="en-US" sz="36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4953000"/>
          </a:xfrm>
        </p:spPr>
        <p:txBody>
          <a:bodyPr numCol="2">
            <a:normAutofit fontScale="92500"/>
          </a:bodyPr>
          <a:lstStyle/>
          <a:p>
            <a:r>
              <a:rPr lang="en-US" dirty="0">
                <a:effectLst/>
              </a:rPr>
              <a:t>1.	inauguration (p. 146) 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2</a:t>
            </a:r>
            <a:r>
              <a:rPr lang="en-US" dirty="0">
                <a:effectLst/>
              </a:rPr>
              <a:t>.	Executive departments (p. 146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3.	French Revolution </a:t>
            </a:r>
          </a:p>
          <a:p>
            <a:r>
              <a:rPr lang="en-US" dirty="0" smtClean="0">
                <a:effectLst/>
              </a:rPr>
              <a:t>4</a:t>
            </a:r>
            <a:r>
              <a:rPr lang="en-US" dirty="0">
                <a:effectLst/>
              </a:rPr>
              <a:t>.	Alexander </a:t>
            </a:r>
            <a:r>
              <a:rPr lang="en-US" dirty="0" smtClean="0">
                <a:effectLst/>
              </a:rPr>
              <a:t>Hamilton 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5.	Thomas Jefferson </a:t>
            </a:r>
          </a:p>
          <a:p>
            <a:r>
              <a:rPr lang="en-US" dirty="0">
                <a:effectLst/>
              </a:rPr>
              <a:t>6.	John Adams (p. 155) </a:t>
            </a:r>
          </a:p>
          <a:p>
            <a:r>
              <a:rPr lang="en-US" dirty="0">
                <a:effectLst/>
              </a:rPr>
              <a:t>7.	the Alien &amp; Sedition Acts (p 155)	</a:t>
            </a:r>
          </a:p>
          <a:p>
            <a:r>
              <a:rPr lang="en-US" dirty="0">
                <a:effectLst/>
              </a:rPr>
              <a:t>8.	sedition (p. 155)	</a:t>
            </a:r>
          </a:p>
          <a:p>
            <a:r>
              <a:rPr lang="en-US" dirty="0">
                <a:effectLst/>
              </a:rPr>
              <a:t>9.	aliens (p. 155)</a:t>
            </a:r>
          </a:p>
          <a:p>
            <a:r>
              <a:rPr lang="en-US" dirty="0">
                <a:effectLst/>
              </a:rPr>
              <a:t>10.	States rights (p. </a:t>
            </a:r>
            <a:r>
              <a:rPr lang="en-US" dirty="0" smtClean="0">
                <a:effectLst/>
              </a:rPr>
              <a:t>156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11.	resolution (p.156)</a:t>
            </a:r>
          </a:p>
          <a:p>
            <a:r>
              <a:rPr lang="en-US" dirty="0">
                <a:effectLst/>
              </a:rPr>
              <a:t>12.	nullify  (p. 156)</a:t>
            </a:r>
          </a:p>
          <a:p>
            <a:r>
              <a:rPr lang="en-US" dirty="0">
                <a:effectLst/>
              </a:rPr>
              <a:t>13.	Election of 1800 157</a:t>
            </a:r>
          </a:p>
          <a:p>
            <a:r>
              <a:rPr lang="en-US" dirty="0">
                <a:effectLst/>
              </a:rPr>
              <a:t>14.	12th </a:t>
            </a:r>
            <a:r>
              <a:rPr lang="en-US" dirty="0" smtClean="0">
                <a:effectLst/>
              </a:rPr>
              <a:t>Amendment158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15.	deadlock (p. 158)</a:t>
            </a:r>
          </a:p>
        </p:txBody>
      </p:sp>
    </p:spTree>
    <p:extLst>
      <p:ext uri="{BB962C8B-B14F-4D97-AF65-F5344CB8AC3E}">
        <p14:creationId xmlns:p14="http://schemas.microsoft.com/office/powerpoint/2010/main" val="42208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CH 14 JACKSONIAN DEMOCRACY.ink* - MimioStudio Noteboo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1818" r="19697" b="3818"/>
          <a:stretch/>
        </p:blipFill>
        <p:spPr>
          <a:xfrm>
            <a:off x="0" y="-30097"/>
            <a:ext cx="9081655" cy="68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3250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563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9934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3425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2427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8.5 – Expanding the Nation</a:t>
            </a:r>
            <a:br>
              <a:rPr lang="en-US" dirty="0"/>
            </a:br>
            <a:r>
              <a:rPr lang="en-US" sz="3100" dirty="0" smtClean="0">
                <a:solidFill>
                  <a:srgbClr val="FF0000"/>
                </a:solidFill>
              </a:rPr>
              <a:t>Chapter 15 </a:t>
            </a:r>
            <a:r>
              <a:rPr lang="en-US" sz="3100" b="1" u="sng" dirty="0">
                <a:effectLst/>
              </a:rPr>
              <a:t>Manifest Destiny and the Growing Nation</a:t>
            </a:r>
            <a:endParaRPr lang="en-US" sz="3100" dirty="0">
              <a:effectLst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 numCol="2">
            <a:normAutofit fontScale="92500" lnSpcReduction="10000"/>
          </a:bodyPr>
          <a:lstStyle/>
          <a:p>
            <a:pPr lvl="0"/>
            <a:r>
              <a:rPr lang="en-US" dirty="0">
                <a:effectLst/>
              </a:rPr>
              <a:t>Manifest Destiny 197</a:t>
            </a:r>
          </a:p>
          <a:p>
            <a:pPr lvl="0"/>
            <a:r>
              <a:rPr lang="en-US" dirty="0">
                <a:effectLst/>
              </a:rPr>
              <a:t>Louisiana Purchase </a:t>
            </a:r>
            <a:r>
              <a:rPr lang="en-US" dirty="0" smtClean="0">
                <a:effectLst/>
              </a:rPr>
              <a:t>198</a:t>
            </a: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Noble Bargain (199)</a:t>
            </a:r>
          </a:p>
          <a:p>
            <a:pPr lvl="0"/>
            <a:r>
              <a:rPr lang="en-US" dirty="0">
                <a:effectLst/>
              </a:rPr>
              <a:t>diplomacy (p. 200)</a:t>
            </a:r>
          </a:p>
          <a:p>
            <a:pPr lvl="0"/>
            <a:r>
              <a:rPr lang="en-US" dirty="0">
                <a:effectLst/>
              </a:rPr>
              <a:t>Tejano (p. 201)</a:t>
            </a:r>
          </a:p>
          <a:p>
            <a:pPr lvl="0"/>
            <a:r>
              <a:rPr lang="en-US" dirty="0">
                <a:effectLst/>
              </a:rPr>
              <a:t>diplomacy (p. 200)</a:t>
            </a:r>
          </a:p>
          <a:p>
            <a:pPr lvl="0"/>
            <a:r>
              <a:rPr lang="en-US" dirty="0">
                <a:effectLst/>
              </a:rPr>
              <a:t>Texas War for Independence (p.202)</a:t>
            </a:r>
          </a:p>
          <a:p>
            <a:pPr lvl="0"/>
            <a:r>
              <a:rPr lang="en-US" dirty="0">
                <a:effectLst/>
              </a:rPr>
              <a:t>the Alamo (p. 202</a:t>
            </a:r>
            <a:r>
              <a:rPr lang="en-US" dirty="0" smtClean="0">
                <a:effectLst/>
              </a:rPr>
              <a:t>)</a:t>
            </a:r>
          </a:p>
          <a:p>
            <a:pPr lvl="0"/>
            <a:endParaRPr lang="en-US" dirty="0">
              <a:effectLst/>
            </a:endParaRPr>
          </a:p>
          <a:p>
            <a:pPr marL="0" lvl="0" indent="0">
              <a:buNone/>
            </a:pP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annex (p. 203)</a:t>
            </a:r>
          </a:p>
          <a:p>
            <a:pPr lvl="0"/>
            <a:r>
              <a:rPr lang="en-US" dirty="0">
                <a:effectLst/>
              </a:rPr>
              <a:t>converts (p. 205)</a:t>
            </a:r>
          </a:p>
          <a:p>
            <a:pPr lvl="0"/>
            <a:r>
              <a:rPr lang="en-US" dirty="0">
                <a:effectLst/>
              </a:rPr>
              <a:t>Oregon Fever (205)</a:t>
            </a:r>
          </a:p>
          <a:p>
            <a:pPr lvl="0"/>
            <a:r>
              <a:rPr lang="en-US" dirty="0">
                <a:effectLst/>
              </a:rPr>
              <a:t>Mexican-American War (206–208)</a:t>
            </a:r>
          </a:p>
          <a:p>
            <a:pPr lvl="0"/>
            <a:r>
              <a:rPr lang="en-US" dirty="0">
                <a:effectLst/>
              </a:rPr>
              <a:t>Bear Flag </a:t>
            </a:r>
            <a:r>
              <a:rPr lang="en-US" dirty="0" smtClean="0">
                <a:effectLst/>
              </a:rPr>
              <a:t>Republic</a:t>
            </a: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Cession (p. 208)</a:t>
            </a:r>
          </a:p>
          <a:p>
            <a:pPr lvl="0"/>
            <a:r>
              <a:rPr lang="en-US" dirty="0">
                <a:effectLst/>
              </a:rPr>
              <a:t>Treaty of Guadalupe Hidalgo (208)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lvl="0" indent="0">
              <a:buNone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14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5992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8.5 – Expanding the Nation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Chapter 16 </a:t>
            </a:r>
            <a:r>
              <a:rPr lang="en-US" sz="3600" b="1" u="sng" dirty="0">
                <a:effectLst/>
              </a:rPr>
              <a:t>Life in the West</a:t>
            </a:r>
            <a:endParaRPr lang="en-US" sz="3600" b="1" u="sng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 numCol="2"/>
          <a:lstStyle/>
          <a:p>
            <a:r>
              <a:rPr lang="en-US" dirty="0">
                <a:effectLst/>
              </a:rPr>
              <a:t>1.	Zebulon Pike </a:t>
            </a:r>
            <a:r>
              <a:rPr lang="en-US" dirty="0" smtClean="0">
                <a:effectLst/>
              </a:rPr>
              <a:t>213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2.	John C. Fremont </a:t>
            </a:r>
          </a:p>
          <a:p>
            <a:r>
              <a:rPr lang="en-US" dirty="0">
                <a:effectLst/>
              </a:rPr>
              <a:t>3.	pathfinder(p. 213)</a:t>
            </a:r>
          </a:p>
          <a:p>
            <a:r>
              <a:rPr lang="en-US" dirty="0">
                <a:effectLst/>
              </a:rPr>
              <a:t>4.	Californios (p. 216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5.	missions (p. 216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6.	rancho (p. 216)</a:t>
            </a:r>
          </a:p>
          <a:p>
            <a:r>
              <a:rPr lang="en-US" dirty="0">
                <a:effectLst/>
              </a:rPr>
              <a:t>7.	trappers (p. 217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8.	Oregon Trail </a:t>
            </a:r>
            <a:r>
              <a:rPr lang="en-US" dirty="0" smtClean="0">
                <a:effectLst/>
              </a:rPr>
              <a:t>219</a:t>
            </a:r>
            <a:r>
              <a:rPr lang="en-US" dirty="0">
                <a:effectLst/>
              </a:rPr>
              <a:t>	</a:t>
            </a:r>
          </a:p>
          <a:p>
            <a:r>
              <a:rPr lang="en-US" dirty="0">
                <a:effectLst/>
              </a:rPr>
              <a:t>9.	Homestead </a:t>
            </a:r>
            <a:r>
              <a:rPr lang="en-US" dirty="0" smtClean="0">
                <a:effectLst/>
              </a:rPr>
              <a:t>(220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10.	Wagon trains </a:t>
            </a:r>
            <a:r>
              <a:rPr lang="en-US" dirty="0" smtClean="0">
                <a:effectLst/>
              </a:rPr>
              <a:t> (213)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11.	Annie Bidwell (</a:t>
            </a:r>
            <a:r>
              <a:rPr lang="en-US" dirty="0" smtClean="0">
                <a:effectLst/>
              </a:rPr>
              <a:t>222)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12.	Mormons (p. 220) </a:t>
            </a:r>
          </a:p>
          <a:p>
            <a:r>
              <a:rPr lang="en-US" dirty="0">
                <a:effectLst/>
              </a:rPr>
              <a:t>13.	Forty-niners (</a:t>
            </a:r>
            <a:r>
              <a:rPr lang="en-US" dirty="0" smtClean="0">
                <a:effectLst/>
              </a:rPr>
              <a:t>224)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14.	sluice (p. 225) 	</a:t>
            </a:r>
          </a:p>
          <a:p>
            <a:r>
              <a:rPr lang="en-US" dirty="0">
                <a:effectLst/>
              </a:rPr>
              <a:t>15.	queues (p. 226)</a:t>
            </a:r>
          </a:p>
        </p:txBody>
      </p:sp>
    </p:spTree>
    <p:extLst>
      <p:ext uri="{BB962C8B-B14F-4D97-AF65-F5344CB8AC3E}">
        <p14:creationId xmlns:p14="http://schemas.microsoft.com/office/powerpoint/2010/main" val="293214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7879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dirty="0"/>
              <a:t>8.6 – Americans in Mid-1800’s</a:t>
            </a:r>
            <a:br>
              <a:rPr lang="en-US" dirty="0"/>
            </a:br>
            <a:r>
              <a:rPr lang="en-US" sz="3600" dirty="0" smtClean="0">
                <a:solidFill>
                  <a:srgbClr val="FF0000"/>
                </a:solidFill>
              </a:rPr>
              <a:t>Chapter 18 </a:t>
            </a:r>
            <a:r>
              <a:rPr lang="en-US" sz="3600" b="1" u="sng" dirty="0">
                <a:effectLst/>
              </a:rPr>
              <a:t>An Era of Reform</a:t>
            </a:r>
            <a:r>
              <a:rPr lang="en-US" sz="3600" dirty="0">
                <a:effectLst/>
              </a:rPr>
              <a:t>	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>
                <a:effectLst/>
              </a:rPr>
              <a:t>1.	Second Great Awakening (p. 242) </a:t>
            </a:r>
          </a:p>
          <a:p>
            <a:r>
              <a:rPr lang="en-US" dirty="0">
                <a:effectLst/>
              </a:rPr>
              <a:t>2.	</a:t>
            </a:r>
            <a:r>
              <a:rPr lang="en-US" dirty="0" smtClean="0">
                <a:effectLst/>
              </a:rPr>
              <a:t>transcendentalism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3.	Dorothea Dix (244) </a:t>
            </a:r>
          </a:p>
          <a:p>
            <a:r>
              <a:rPr lang="en-US" dirty="0">
                <a:effectLst/>
              </a:rPr>
              <a:t>4.	Horace Mann (245) </a:t>
            </a:r>
          </a:p>
          <a:p>
            <a:r>
              <a:rPr lang="en-US" dirty="0">
                <a:effectLst/>
              </a:rPr>
              <a:t>5.	public schools 245</a:t>
            </a:r>
          </a:p>
          <a:p>
            <a:r>
              <a:rPr lang="en-US" dirty="0">
                <a:effectLst/>
              </a:rPr>
              <a:t>6.	abolitionists (246) </a:t>
            </a:r>
          </a:p>
          <a:p>
            <a:r>
              <a:rPr lang="en-US" dirty="0">
                <a:effectLst/>
              </a:rPr>
              <a:t>7.	Frederick Douglass </a:t>
            </a:r>
          </a:p>
          <a:p>
            <a:r>
              <a:rPr lang="en-US" dirty="0">
                <a:effectLst/>
              </a:rPr>
              <a:t>8.	Sojourner Truth 247</a:t>
            </a:r>
          </a:p>
          <a:p>
            <a:r>
              <a:rPr lang="en-US" dirty="0">
                <a:effectLst/>
              </a:rPr>
              <a:t>9.	Elizabeth Cady Stanton (248,446) </a:t>
            </a:r>
          </a:p>
          <a:p>
            <a:r>
              <a:rPr lang="en-US" dirty="0">
                <a:effectLst/>
              </a:rPr>
              <a:t>10.	Lucretia Mott (pp. 248, 446–447) </a:t>
            </a:r>
          </a:p>
          <a:p>
            <a:r>
              <a:rPr lang="en-US" dirty="0">
                <a:effectLst/>
              </a:rPr>
              <a:t>11.	Elizabeth Blackwell (p. 249) 	</a:t>
            </a:r>
          </a:p>
          <a:p>
            <a:r>
              <a:rPr lang="en-US" dirty="0">
                <a:effectLst/>
              </a:rPr>
              <a:t>12.	Seneca Falls Convention (p. 249) </a:t>
            </a:r>
          </a:p>
          <a:p>
            <a:r>
              <a:rPr lang="en-US" dirty="0">
                <a:effectLst/>
              </a:rPr>
              <a:t>13.	Declaration of Sentiments (p249) </a:t>
            </a:r>
          </a:p>
          <a:p>
            <a:r>
              <a:rPr lang="en-US" dirty="0">
                <a:effectLst/>
              </a:rPr>
              <a:t>14.	Susan B. Anthony 250,445–6	</a:t>
            </a:r>
          </a:p>
          <a:p>
            <a:r>
              <a:rPr lang="en-US" dirty="0">
                <a:effectLst/>
              </a:rPr>
              <a:t>15.	Margaret Fuller 447</a:t>
            </a:r>
          </a:p>
        </p:txBody>
      </p:sp>
    </p:spTree>
    <p:extLst>
      <p:ext uri="{BB962C8B-B14F-4D97-AF65-F5344CB8AC3E}">
        <p14:creationId xmlns:p14="http://schemas.microsoft.com/office/powerpoint/2010/main" val="1112592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37813" b="9055"/>
          <a:stretch/>
        </p:blipFill>
        <p:spPr bwMode="auto">
          <a:xfrm>
            <a:off x="76200" y="76200"/>
            <a:ext cx="9067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76200" y="76200"/>
            <a:ext cx="2819400" cy="1219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96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7994" t="57849" r="7467" b="13081"/>
          <a:stretch/>
        </p:blipFill>
        <p:spPr bwMode="auto">
          <a:xfrm>
            <a:off x="0" y="0"/>
            <a:ext cx="9144000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885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 l="16667" t="9231" r="2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 rotWithShape="1">
          <a:blip r:embed="rId3"/>
          <a:srcRect t="39244" r="66424" b="48692"/>
          <a:stretch/>
        </p:blipFill>
        <p:spPr bwMode="auto">
          <a:xfrm>
            <a:off x="4648200" y="381000"/>
            <a:ext cx="4343400" cy="121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5563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4294967295"/>
          </p:nvPr>
        </p:nvPicPr>
        <p:blipFill rotWithShape="1">
          <a:blip r:embed="rId2"/>
          <a:srcRect l="35976" t="-295" r="1401" b="44105"/>
          <a:stretch/>
        </p:blipFill>
        <p:spPr bwMode="auto">
          <a:xfrm>
            <a:off x="0" y="-152400"/>
            <a:ext cx="9144000" cy="701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5216236"/>
            <a:ext cx="3733800" cy="1676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992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1">
      <a:dk1>
        <a:srgbClr val="00008A"/>
      </a:dk1>
      <a:lt1>
        <a:srgbClr val="FFFFFF"/>
      </a:lt1>
      <a:dk2>
        <a:srgbClr val="000099"/>
      </a:dk2>
      <a:lt2>
        <a:srgbClr val="FFFFFF"/>
      </a:lt2>
      <a:accent1>
        <a:srgbClr val="0099FF"/>
      </a:accent1>
      <a:accent2>
        <a:srgbClr val="00007A"/>
      </a:accent2>
      <a:accent3>
        <a:srgbClr val="AAAACA"/>
      </a:accent3>
      <a:accent4>
        <a:srgbClr val="DADADA"/>
      </a:accent4>
      <a:accent5>
        <a:srgbClr val="AACAFF"/>
      </a:accent5>
      <a:accent6>
        <a:srgbClr val="00006E"/>
      </a:accent6>
      <a:hlink>
        <a:srgbClr val="EAEAEA"/>
      </a:hlink>
      <a:folHlink>
        <a:srgbClr val="FFCC00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609</Words>
  <Application>Microsoft Office PowerPoint</Application>
  <PresentationFormat>On-screen Show (4:3)</PresentationFormat>
  <Paragraphs>198</Paragraphs>
  <Slides>59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Digital Dots</vt:lpstr>
      <vt:lpstr>8th Grade Social Science Review part 2</vt:lpstr>
      <vt:lpstr>PowerPoint Presentation</vt:lpstr>
      <vt:lpstr>U.S. History Standards</vt:lpstr>
      <vt:lpstr>U.S. History Standards</vt:lpstr>
      <vt:lpstr>8.4 – A new Republic   Chapter 11 Political Developments in the Early Republic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Charles Pinckney Left and Aaron Burr Right, were vice presidential candidates in the election of 1800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8.4 – A new Republic Chapter 12 Foreign Affairs in the New 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8.5 – Expanding the Nation Chapter 13 A Growing Sense of Nationhood </vt:lpstr>
      <vt:lpstr>8.5 – Expanding the Nation Chapter 14 Andrew Jackson and the Growth of American Democracy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8.5 – Expanding the Nation Chapter 15 Manifest Destiny and the Growing Nation</vt:lpstr>
      <vt:lpstr>PowerPoint Presentation</vt:lpstr>
      <vt:lpstr>8.5 – Expanding the Nation Chapter 16 Life in the West</vt:lpstr>
      <vt:lpstr>PowerPoint Presentation</vt:lpstr>
      <vt:lpstr>8.6 – Americans in Mid-1800’s Chapter 18 An Era of Reform </vt:lpstr>
    </vt:vector>
  </TitlesOfParts>
  <Company>West Contra Costa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Social Science Review part 2</dc:title>
  <dc:creator>Ted Dunn</dc:creator>
  <cp:lastModifiedBy>Ted Dunn</cp:lastModifiedBy>
  <cp:revision>7</cp:revision>
  <dcterms:created xsi:type="dcterms:W3CDTF">2011-04-11T06:34:24Z</dcterms:created>
  <dcterms:modified xsi:type="dcterms:W3CDTF">2011-08-02T07:46:01Z</dcterms:modified>
</cp:coreProperties>
</file>