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handoutMasterIdLst>
    <p:handoutMasterId r:id="rId128"/>
  </p:handoutMasterIdLst>
  <p:sldIdLst>
    <p:sldId id="257" r:id="rId2"/>
    <p:sldId id="258" r:id="rId3"/>
    <p:sldId id="259" r:id="rId4"/>
    <p:sldId id="300" r:id="rId5"/>
    <p:sldId id="260" r:id="rId6"/>
    <p:sldId id="262" r:id="rId7"/>
    <p:sldId id="306" r:id="rId8"/>
    <p:sldId id="301" r:id="rId9"/>
    <p:sldId id="305" r:id="rId10"/>
    <p:sldId id="308" r:id="rId11"/>
    <p:sldId id="447" r:id="rId12"/>
    <p:sldId id="302" r:id="rId13"/>
    <p:sldId id="315" r:id="rId14"/>
    <p:sldId id="316" r:id="rId15"/>
    <p:sldId id="317" r:id="rId16"/>
    <p:sldId id="318" r:id="rId17"/>
    <p:sldId id="321" r:id="rId18"/>
    <p:sldId id="320" r:id="rId19"/>
    <p:sldId id="319" r:id="rId20"/>
    <p:sldId id="322" r:id="rId21"/>
    <p:sldId id="323" r:id="rId22"/>
    <p:sldId id="324" r:id="rId23"/>
    <p:sldId id="325" r:id="rId24"/>
    <p:sldId id="326" r:id="rId25"/>
    <p:sldId id="331" r:id="rId26"/>
    <p:sldId id="327" r:id="rId27"/>
    <p:sldId id="328" r:id="rId28"/>
    <p:sldId id="329" r:id="rId29"/>
    <p:sldId id="307" r:id="rId30"/>
    <p:sldId id="310" r:id="rId31"/>
    <p:sldId id="334" r:id="rId32"/>
    <p:sldId id="335" r:id="rId33"/>
    <p:sldId id="400" r:id="rId34"/>
    <p:sldId id="336" r:id="rId35"/>
    <p:sldId id="337" r:id="rId36"/>
    <p:sldId id="338" r:id="rId37"/>
    <p:sldId id="339" r:id="rId38"/>
    <p:sldId id="340" r:id="rId39"/>
    <p:sldId id="341" r:id="rId40"/>
    <p:sldId id="270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86" r:id="rId52"/>
    <p:sldId id="398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03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12" r:id="rId75"/>
    <p:sldId id="418" r:id="rId76"/>
    <p:sldId id="419" r:id="rId77"/>
    <p:sldId id="426" r:id="rId78"/>
    <p:sldId id="427" r:id="rId79"/>
    <p:sldId id="428" r:id="rId80"/>
    <p:sldId id="429" r:id="rId81"/>
    <p:sldId id="430" r:id="rId82"/>
    <p:sldId id="431" r:id="rId83"/>
    <p:sldId id="432" r:id="rId84"/>
    <p:sldId id="434" r:id="rId85"/>
    <p:sldId id="433" r:id="rId86"/>
    <p:sldId id="425" r:id="rId87"/>
    <p:sldId id="417" r:id="rId88"/>
    <p:sldId id="401" r:id="rId89"/>
    <p:sldId id="304" r:id="rId90"/>
    <p:sldId id="402" r:id="rId91"/>
    <p:sldId id="403" r:id="rId92"/>
    <p:sldId id="408" r:id="rId93"/>
    <p:sldId id="407" r:id="rId94"/>
    <p:sldId id="405" r:id="rId95"/>
    <p:sldId id="412" r:id="rId96"/>
    <p:sldId id="436" r:id="rId97"/>
    <p:sldId id="406" r:id="rId98"/>
    <p:sldId id="435" r:id="rId99"/>
    <p:sldId id="411" r:id="rId100"/>
    <p:sldId id="410" r:id="rId101"/>
    <p:sldId id="409" r:id="rId102"/>
    <p:sldId id="414" r:id="rId103"/>
    <p:sldId id="416" r:id="rId104"/>
    <p:sldId id="455" r:id="rId105"/>
    <p:sldId id="415" r:id="rId106"/>
    <p:sldId id="413" r:id="rId107"/>
    <p:sldId id="448" r:id="rId108"/>
    <p:sldId id="451" r:id="rId109"/>
    <p:sldId id="449" r:id="rId110"/>
    <p:sldId id="450" r:id="rId111"/>
    <p:sldId id="454" r:id="rId112"/>
    <p:sldId id="437" r:id="rId113"/>
    <p:sldId id="438" r:id="rId114"/>
    <p:sldId id="439" r:id="rId115"/>
    <p:sldId id="440" r:id="rId116"/>
    <p:sldId id="441" r:id="rId117"/>
    <p:sldId id="442" r:id="rId118"/>
    <p:sldId id="443" r:id="rId119"/>
    <p:sldId id="444" r:id="rId120"/>
    <p:sldId id="445" r:id="rId121"/>
    <p:sldId id="446" r:id="rId122"/>
    <p:sldId id="453" r:id="rId123"/>
    <p:sldId id="313" r:id="rId124"/>
    <p:sldId id="452" r:id="rId125"/>
    <p:sldId id="299" r:id="rId126"/>
  </p:sldIdLst>
  <p:sldSz cx="9144000" cy="6858000" type="screen4x3"/>
  <p:notesSz cx="7077075" cy="9004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7" autoAdjust="0"/>
  </p:normalViewPr>
  <p:slideViewPr>
    <p:cSldViewPr>
      <p:cViewPr varScale="1">
        <p:scale>
          <a:sx n="69" d="100"/>
          <a:sy n="69" d="100"/>
        </p:scale>
        <p:origin x="-10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340" y="-96"/>
      </p:cViewPr>
      <p:guideLst>
        <p:guide orient="horz" pos="283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515D-AEEA-4996-8D41-DD0C640EA5EB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8905B-A7FB-4F34-9FCE-5D425D686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A8965-C24B-4B5A-BB7C-6FD2AAB9954F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674688"/>
            <a:ext cx="45021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77043"/>
            <a:ext cx="5661660" cy="40519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75D3A-4415-4C12-A845-ACE38A150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5D3A-4415-4C12-A845-ACE38A1503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31A44C0-F9C5-4126-A7F7-4969DBA84C2C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9EEF139-44D0-4C8D-AF1B-471AAD13458F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831450-D967-48F3-B13C-FE96952FBB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674688"/>
            <a:ext cx="4500563" cy="3375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30BCCA-9B3D-4E6B-B6C9-A3D2AC44C1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CB5B08-FB32-4CD7-927B-445B6BEBFF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3BC566-A98F-4072-B2A6-67F9D39663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E45FDE-1E75-499D-B33E-65F805DDF6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C596F1-BB58-44FD-8977-72D9DFAEC1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C19CE7-B5E3-4D6D-84F2-2EA4ECAD61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C0453-F28F-4665-BEFC-A31CE87EE7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691FD4-EACA-47A9-9344-375B13635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674688"/>
            <a:ext cx="4500563" cy="3375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976697-FB53-4C58-B7E5-1855BECEFB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43AFE-D679-4FEF-88E2-9D5890F48E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65980-02FB-4FAD-A6D9-2A3420A4257D}" type="slidenum">
              <a:rPr lang="en-US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708" y="4277043"/>
            <a:ext cx="5661660" cy="405193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0E29B-F67F-4FCF-91B3-C0D20CAB87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6253566-58AA-451F-A70A-6688073F1955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42AB89-E0B0-426B-9CC1-635ADE9793EB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D49ACE1-44A3-4037-887D-30D9C3A7EDAD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43280BC-342F-4D62-907B-5E96BFD84409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4623F4B-0D34-43F1-A60E-5E9DA0044842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7EB3E5A-C77A-48E2-A896-5DE2EEC0164B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0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081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81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F6561-1307-4068-85B8-6D4BA87682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811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1DB5-32BD-4821-90CF-44C8C7E9A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809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89D6-E2C4-40FE-BABF-C2B946473E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15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161F-70F0-42BC-8490-6D7EF10691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785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4964D-7637-4007-9758-6ECB135BA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0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04AEE-5B16-47CF-A523-565596D8B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0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CBFF-A4B3-4414-9C12-3A8D84431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0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CEFD6-1946-41CD-BF30-133115B35B1E}" type="slidenum">
              <a:rPr lang="en-US" smtClean="0">
                <a:solidFill>
                  <a:srgbClr val="FFFFFF"/>
                </a:solidFill>
              </a:r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399-03F8-47AF-B66D-DEB5E2CB6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181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66E3C-E05F-4FA4-9368-89009D619C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28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319-5ABB-4CE1-AE9B-91FFE05ADB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135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F651-BA90-4BD6-8F49-5634ED02B5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15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08CA-2245-4F81-9052-035DD5DA8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28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DCAC-AD5B-48F3-8D92-54AA4399E6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932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3490F-275E-4C4C-9CDD-F02559DB22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772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957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978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48152-D1AB-4B46-B550-DBBF68092FD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79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313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 Social Science Review Part 1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48% of the 8</a:t>
            </a:r>
            <a:r>
              <a:rPr lang="en-US" baseline="30000" dirty="0" smtClean="0"/>
              <a:t>th</a:t>
            </a:r>
            <a:r>
              <a:rPr lang="en-US" dirty="0" smtClean="0"/>
              <a:t> Grade Test</a:t>
            </a:r>
          </a:p>
        </p:txBody>
      </p:sp>
    </p:spTree>
    <p:extLst>
      <p:ext uri="{BB962C8B-B14F-4D97-AF65-F5344CB8AC3E}">
        <p14:creationId xmlns:p14="http://schemas.microsoft.com/office/powerpoint/2010/main" val="3533338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8.1 </a:t>
            </a:r>
            <a:r>
              <a:rPr lang="en-US" dirty="0"/>
              <a:t>– </a:t>
            </a:r>
            <a:r>
              <a:rPr lang="en-US" dirty="0" smtClean="0"/>
              <a:t>Revolution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Chapter </a:t>
            </a:r>
            <a:r>
              <a:rPr lang="en-US" sz="3200" dirty="0" smtClean="0">
                <a:solidFill>
                  <a:srgbClr val="FF0000"/>
                </a:solidFill>
              </a:rPr>
              <a:t>4  </a:t>
            </a:r>
            <a:r>
              <a:rPr lang="en-US" sz="3200" b="1" dirty="0" smtClean="0">
                <a:effectLst/>
              </a:rPr>
              <a:t>The English colonies 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3" t="12230"/>
          <a:stretch/>
        </p:blipFill>
        <p:spPr bwMode="auto">
          <a:xfrm>
            <a:off x="304800" y="1506220"/>
            <a:ext cx="8458200" cy="53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10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-41563"/>
            <a:ext cx="9088581" cy="681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8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1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598" cy="683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28600" y="5029200"/>
            <a:ext cx="1447800" cy="1143000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72400" y="5257800"/>
            <a:ext cx="1371600" cy="1295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0143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1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8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Chapter 10  </a:t>
            </a:r>
            <a:r>
              <a:rPr lang="en-US" sz="2800" b="1" u="sng" dirty="0" smtClean="0">
                <a:effectLst/>
              </a:rPr>
              <a:t>The Bill of Rights</a:t>
            </a:r>
            <a:endParaRPr lang="en-US" sz="28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/>
          </a:bodyPr>
          <a:lstStyle/>
          <a:p>
            <a:r>
              <a:rPr lang="en-US" dirty="0" smtClean="0">
                <a:effectLst/>
              </a:rPr>
              <a:t>1.  ratification </a:t>
            </a:r>
            <a:r>
              <a:rPr lang="en-US" dirty="0">
                <a:effectLst/>
              </a:rPr>
              <a:t>(p 133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bill of rights p </a:t>
            </a:r>
            <a:r>
              <a:rPr lang="en-US" dirty="0" smtClean="0">
                <a:effectLst/>
              </a:rPr>
              <a:t>133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3.	separation of church + state </a:t>
            </a:r>
          </a:p>
          <a:p>
            <a:r>
              <a:rPr lang="en-US" dirty="0">
                <a:effectLst/>
              </a:rPr>
              <a:t>4.	</a:t>
            </a:r>
            <a:r>
              <a:rPr lang="en-US" dirty="0" smtClean="0">
                <a:effectLst/>
              </a:rPr>
              <a:t>self-incrimination</a:t>
            </a:r>
          </a:p>
          <a:p>
            <a:r>
              <a:rPr lang="en-US" dirty="0" smtClean="0">
                <a:effectLst/>
              </a:rPr>
              <a:t>5</a:t>
            </a:r>
            <a:r>
              <a:rPr lang="en-US" dirty="0">
                <a:effectLst/>
              </a:rPr>
              <a:t>.	assemble (p. 137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6.	press (p. 136)</a:t>
            </a:r>
          </a:p>
          <a:p>
            <a:r>
              <a:rPr lang="en-US" dirty="0">
                <a:effectLst/>
              </a:rPr>
              <a:t>7.	seizure (p. 138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8.	warrant (p. 139	</a:t>
            </a:r>
          </a:p>
          <a:p>
            <a:r>
              <a:rPr lang="en-US" dirty="0">
                <a:effectLst/>
              </a:rPr>
              <a:t>9.	defendants ( </a:t>
            </a:r>
            <a:r>
              <a:rPr lang="en-US" dirty="0" smtClean="0">
                <a:effectLst/>
              </a:rPr>
              <a:t>p.139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10.	grand jury (p. 139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double jeopardy </a:t>
            </a:r>
          </a:p>
          <a:p>
            <a:r>
              <a:rPr lang="en-US" dirty="0">
                <a:effectLst/>
              </a:rPr>
              <a:t>12.	taking-the-fifth  </a:t>
            </a:r>
            <a:r>
              <a:rPr lang="en-US" dirty="0" smtClean="0">
                <a:effectLst/>
              </a:rPr>
              <a:t>(139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13.	due process (</a:t>
            </a:r>
            <a:r>
              <a:rPr lang="en-US" dirty="0" smtClean="0">
                <a:effectLst/>
              </a:rPr>
              <a:t>140)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14.	just </a:t>
            </a:r>
            <a:r>
              <a:rPr lang="en-US" dirty="0" smtClean="0">
                <a:effectLst/>
              </a:rPr>
              <a:t>compensation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15.	bail (p. 141)</a:t>
            </a:r>
          </a:p>
        </p:txBody>
      </p:sp>
    </p:spTree>
    <p:extLst>
      <p:ext uri="{BB962C8B-B14F-4D97-AF65-F5344CB8AC3E}">
        <p14:creationId xmlns:p14="http://schemas.microsoft.com/office/powerpoint/2010/main" val="222211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43519" t="56982" r="8611" b="9071"/>
          <a:stretch>
            <a:fillRect/>
          </a:stretch>
        </p:blipFill>
        <p:spPr bwMode="auto">
          <a:xfrm>
            <a:off x="0" y="0"/>
            <a:ext cx="9067800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179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00"/>
          <a:stretch/>
        </p:blipFill>
        <p:spPr bwMode="auto">
          <a:xfrm>
            <a:off x="-1" y="0"/>
            <a:ext cx="9127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4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5" r="33833" b="4047"/>
          <a:stretch/>
        </p:blipFill>
        <p:spPr bwMode="auto">
          <a:xfrm>
            <a:off x="152400" y="1"/>
            <a:ext cx="8991600" cy="67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648200" y="5334000"/>
            <a:ext cx="4648200" cy="1524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87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63"/>
          <a:stretch/>
        </p:blipFill>
        <p:spPr bwMode="auto">
          <a:xfrm>
            <a:off x="78888" y="54624"/>
            <a:ext cx="9065112" cy="67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697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2"/>
          <a:stretch/>
        </p:blipFill>
        <p:spPr bwMode="auto">
          <a:xfrm>
            <a:off x="-838200" y="-228600"/>
            <a:ext cx="9982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65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2400" smtClean="0"/>
              <a:t>Ratifying the Constitution</a:t>
            </a:r>
            <a:endParaRPr lang="en-US" smtClean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8077200" cy="4343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 marL="180975" indent="-1809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Main Idea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Federalists and Antifederalists struggled over the principles of the new Constitution. But the promise of adding a Bill of Rights brought about ratification.</a:t>
            </a:r>
          </a:p>
          <a:p>
            <a:pPr algn="ctr"/>
            <a:endParaRPr lang="en-US" sz="2000" b="1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Reading Focus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arguments for and against the Constitution were put forth by Federalists and Antifederalists?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ideas were published in </a:t>
            </a:r>
            <a:r>
              <a:rPr lang="en-US" i="1">
                <a:solidFill>
                  <a:srgbClr val="003300"/>
                </a:solidFill>
                <a:latin typeface="Verdana" pitchFamily="34" charset="0"/>
              </a:rPr>
              <a:t>The Federalist</a:t>
            </a:r>
            <a:r>
              <a:rPr lang="en-US">
                <a:solidFill>
                  <a:srgbClr val="003300"/>
                </a:solidFill>
                <a:latin typeface="Verdan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Why was adding a Bill of Rights significant in the ratification process?</a:t>
            </a: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172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  <a:endParaRPr lang="en-US" smtClean="0"/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772400" cy="1920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new Constitution created a strong national government with certain powers left to the states.</a:t>
            </a:r>
          </a:p>
          <a:p>
            <a:pPr>
              <a:buFontTx/>
              <a:buChar char="•"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When it was published, the drastic changes surprised and angered some people. They feared the idea of a too-powerful national government.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533400" y="3717925"/>
            <a:ext cx="7772400" cy="10064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Federalists: supporters of the Constitution</a:t>
            </a:r>
          </a:p>
          <a:p>
            <a:pPr>
              <a:buFontTx/>
              <a:buChar char="•"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Antifederalists: opponents of the Constitution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18288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1068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84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nimBg="1"/>
      <p:bldP spid="15155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12775"/>
            <a:ext cx="8077200" cy="5302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1600200"/>
            <a:ext cx="3582987" cy="3886200"/>
          </a:xfrm>
          <a:solidFill>
            <a:srgbClr val="336633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None/>
            </a:pPr>
            <a:r>
              <a:rPr lang="en-US" sz="2000" b="1" smtClean="0">
                <a:solidFill>
                  <a:srgbClr val="FFFF99"/>
                </a:solidFill>
              </a:rPr>
              <a:t>Federalist viewpoint</a:t>
            </a:r>
          </a:p>
          <a:p>
            <a:pPr marL="228600" indent="-228600">
              <a:buFontTx/>
              <a:buNone/>
            </a:pPr>
            <a:endParaRPr lang="en-US" sz="2000" b="1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Led by James Madison, John Dickinson, and Alexander Hamilton</a:t>
            </a:r>
          </a:p>
          <a:p>
            <a:pPr marL="228600" indent="-228600"/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Benjamin Franklin and George Washington also backed the Federalists.</a:t>
            </a:r>
            <a:endParaRPr lang="en-US" sz="200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4572000" y="1600200"/>
            <a:ext cx="3582988" cy="3886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Federalist cause was generally popular in the cities, but they were outnumbered in the general population.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Well organized and knew how to gather political support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0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nimBg="1"/>
      <p:bldP spid="1536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725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0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533400" y="1219200"/>
            <a:ext cx="7772400" cy="15240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Antifederalist viewpoint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They were less organized and less unified than the Federalists.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Their core consisted of farmers and planters.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Agreed on one central issue: they distrusted any central authority</a:t>
            </a:r>
            <a:endParaRPr lang="en-US" sz="2000">
              <a:solidFill>
                <a:srgbClr val="FFFF99"/>
              </a:solidFill>
              <a:latin typeface="Verdana" pitchFamily="34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33400" y="2895600"/>
            <a:ext cx="7772400" cy="17526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Believed strong national government would lead to a kind of tyranny like the kind they fought against in the Revolution.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Worried that the government would abuse both states’ rights and individual liberties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Thought the new government favored the educated and wealthy over ordinary people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3400" y="4800600"/>
            <a:ext cx="7772400" cy="9906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Led by Samuel Adams, Patrick Henry, and Richard Henry Lee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Robert Yates, New York delegate, wrote anti-Constitution essays under the name </a:t>
            </a:r>
            <a:r>
              <a:rPr lang="en-US" b="1">
                <a:solidFill>
                  <a:srgbClr val="FFFF99"/>
                </a:solidFill>
                <a:latin typeface="Verdana" pitchFamily="34" charset="0"/>
              </a:rPr>
              <a:t>Brutus</a:t>
            </a:r>
            <a:r>
              <a:rPr lang="en-US">
                <a:solidFill>
                  <a:srgbClr val="FFFF99"/>
                </a:solidFill>
                <a:latin typeface="Verdana" pitchFamily="34" charset="0"/>
              </a:rPr>
              <a:t>.</a:t>
            </a:r>
            <a:endParaRPr lang="en-US">
              <a:latin typeface="Verdana" pitchFamily="34" charset="0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51736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nimBg="1"/>
      <p:bldP spid="155654" grpId="0" animBg="1"/>
      <p:bldP spid="15565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5302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1600200"/>
            <a:ext cx="3582987" cy="3886200"/>
          </a:xfrm>
          <a:solidFill>
            <a:srgbClr val="336633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None/>
            </a:pPr>
            <a:r>
              <a:rPr lang="en-US" sz="2000" b="1" smtClean="0">
                <a:solidFill>
                  <a:srgbClr val="FFFF99"/>
                </a:solidFill>
              </a:rPr>
              <a:t>Ratification process</a:t>
            </a:r>
          </a:p>
          <a:p>
            <a:pPr marL="228600" indent="-228600">
              <a:buFontTx/>
              <a:buNone/>
            </a:pPr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Antifederalists demanded the addition of a </a:t>
            </a:r>
            <a:r>
              <a:rPr lang="en-US" sz="2000" b="1" smtClean="0">
                <a:solidFill>
                  <a:srgbClr val="FFFF99"/>
                </a:solidFill>
              </a:rPr>
              <a:t>Bill of Rights</a:t>
            </a:r>
            <a:r>
              <a:rPr lang="en-US" sz="2000" smtClean="0">
                <a:solidFill>
                  <a:srgbClr val="FFFF99"/>
                </a:solidFill>
              </a:rPr>
              <a:t>.</a:t>
            </a:r>
          </a:p>
          <a:p>
            <a:pPr marL="228600" indent="-228600"/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Wanted to spell out some basic rights in the Constitution to make sure those rights would be protected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10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4572000" y="1600200"/>
            <a:ext cx="3582988" cy="3886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Adding the rights became the main focus of the struggle over ratification.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Congress called for special ratifying conventions in each state.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71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  <p:bldP spid="15770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956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439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9530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Circulated widely in other states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Collected in a book, </a:t>
            </a:r>
            <a:r>
              <a:rPr lang="en-US" sz="2000" b="1" i="1">
                <a:solidFill>
                  <a:srgbClr val="FFFF99"/>
                </a:solidFill>
                <a:latin typeface="Verdana" pitchFamily="34" charset="0"/>
              </a:rPr>
              <a:t>The Federalist</a:t>
            </a: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, also known as the Federalist Papers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533400" y="1143000"/>
            <a:ext cx="7772400" cy="11430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 series of essays discussing and defending the Constitution were published in New York newspapers. 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Written under the pen name </a:t>
            </a:r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Publius</a:t>
            </a:r>
            <a:endParaRPr lang="en-US" sz="2000" b="1">
              <a:latin typeface="Verdana" pitchFamily="34" charset="0"/>
            </a:endParaRP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33400" y="4876800"/>
            <a:ext cx="7772400" cy="838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Publius was three Federalists: James Madison, Alexander Hamilton, and John Jay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533400" y="36576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Main goal of essays was to persuade New York delegates to ratify the document by explaining the advantages it would bring</a:t>
            </a:r>
            <a:endParaRPr lang="en-US" sz="2000">
              <a:latin typeface="Verdana" pitchFamily="34" charset="0"/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38862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0" grpId="0" animBg="1"/>
      <p:bldP spid="159751" grpId="0" animBg="1"/>
      <p:bldP spid="159752" grpId="0" animBg="1"/>
      <p:bldP spid="15975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725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0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33400" y="12192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Ideas in the </a:t>
            </a:r>
            <a:r>
              <a:rPr lang="en-US" sz="2000" b="1" i="1">
                <a:solidFill>
                  <a:srgbClr val="FFFF99"/>
                </a:solidFill>
                <a:latin typeface="Verdana" pitchFamily="34" charset="0"/>
              </a:rPr>
              <a:t>Federalist</a:t>
            </a: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Hamilton wrote that the decision they were about to make was important for the whole world.</a:t>
            </a:r>
            <a:endParaRPr lang="en-US">
              <a:latin typeface="Verdana" pitchFamily="34" charset="0"/>
            </a:endParaRPr>
          </a:p>
          <a:p>
            <a:endParaRPr lang="en-US">
              <a:solidFill>
                <a:srgbClr val="FFFF99"/>
              </a:solidFill>
              <a:latin typeface="Verdana" pitchFamily="34" charset="0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7772400" cy="22860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79438" indent="-1825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Madison warned against the dangers of factions—groups with specific, often opposing, interests.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Had torn apart some European governments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They were a natural part of American society and should not be suppressed. 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 republican government would help balance the influence of factions.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533400" y="4876800"/>
            <a:ext cx="7772400" cy="8382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He explained how the separation of powers described in the Constitution would limit government powers.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51736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7" grpId="0" animBg="1"/>
      <p:bldP spid="161798" grpId="0" animBg="1"/>
      <p:bldP spid="16179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914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20000" cy="3048000"/>
          </a:xfrm>
          <a:solidFill>
            <a:srgbClr val="FFFF99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sz="2000" b="1" smtClean="0">
                <a:solidFill>
                  <a:srgbClr val="003300"/>
                </a:solidFill>
              </a:rPr>
              <a:t>Adding a Bill of Rights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Fight for ratification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The Federalists were better prepared than their opponents. They quickly organized and gained control of several state conventions, especially in small states.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After 11 states had ratified the Constitution, the Congress of the Confederation set dates for elections to choose members of Congress and presidential electors.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6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8.2 </a:t>
            </a:r>
            <a:r>
              <a:rPr lang="en-US" sz="4000" dirty="0"/>
              <a:t>– Forming a New </a:t>
            </a:r>
            <a:r>
              <a:rPr lang="en-US" sz="4000" dirty="0" smtClean="0"/>
              <a:t>Nation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Chapter 5  </a:t>
            </a:r>
            <a:r>
              <a:rPr lang="en-US" sz="4000" b="1" dirty="0">
                <a:effectLst/>
              </a:rPr>
              <a:t>Toward Independence </a:t>
            </a:r>
            <a:endParaRPr lang="en-US" sz="40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Patriots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63) 	</a:t>
            </a:r>
          </a:p>
          <a:p>
            <a:pPr lvl="0"/>
            <a:r>
              <a:rPr lang="en-US" dirty="0">
                <a:effectLst/>
              </a:rPr>
              <a:t>Loyalists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63)</a:t>
            </a:r>
          </a:p>
          <a:p>
            <a:pPr lvl="0"/>
            <a:r>
              <a:rPr lang="en-US" dirty="0" smtClean="0">
                <a:effectLst/>
              </a:rPr>
              <a:t>Neutralists (p. 63) </a:t>
            </a:r>
            <a:endParaRPr lang="en-US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French </a:t>
            </a:r>
            <a:r>
              <a:rPr lang="en-US" dirty="0">
                <a:effectLst/>
              </a:rPr>
              <a:t>&amp; Indian War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65) </a:t>
            </a:r>
          </a:p>
          <a:p>
            <a:pPr lvl="0"/>
            <a:r>
              <a:rPr lang="en-US" dirty="0">
                <a:effectLst/>
              </a:rPr>
              <a:t>Proclamation of 1763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66) 	</a:t>
            </a:r>
          </a:p>
          <a:p>
            <a:pPr lvl="0"/>
            <a:r>
              <a:rPr lang="en-US" dirty="0">
                <a:effectLst/>
              </a:rPr>
              <a:t>Stamp Act (</a:t>
            </a:r>
            <a:r>
              <a:rPr lang="en-US" dirty="0" smtClean="0">
                <a:effectLst/>
              </a:rPr>
              <a:t>page </a:t>
            </a:r>
            <a:r>
              <a:rPr lang="en-US" dirty="0">
                <a:effectLst/>
              </a:rPr>
              <a:t>67) </a:t>
            </a:r>
          </a:p>
          <a:p>
            <a:pPr lvl="0"/>
            <a:r>
              <a:rPr lang="en-US" dirty="0">
                <a:effectLst/>
              </a:rPr>
              <a:t>Quartering Act (p68)</a:t>
            </a:r>
          </a:p>
          <a:p>
            <a:pPr lvl="0"/>
            <a:r>
              <a:rPr lang="en-US" dirty="0">
                <a:effectLst/>
              </a:rPr>
              <a:t>Townshend Acts -</a:t>
            </a:r>
            <a:r>
              <a:rPr lang="en-US" dirty="0" smtClean="0">
                <a:effectLst/>
              </a:rPr>
              <a:t>68</a:t>
            </a:r>
            <a:endParaRPr lang="en-US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>
                <a:effectLst/>
              </a:rPr>
              <a:t>Boston Massacre 68</a:t>
            </a:r>
          </a:p>
          <a:p>
            <a:pPr lvl="0"/>
            <a:r>
              <a:rPr lang="en-US" dirty="0">
                <a:effectLst/>
              </a:rPr>
              <a:t>Boston Tea Party 70</a:t>
            </a:r>
          </a:p>
          <a:p>
            <a:pPr lvl="0"/>
            <a:r>
              <a:rPr lang="en-US" dirty="0">
                <a:effectLst/>
              </a:rPr>
              <a:t>Tea Act (</a:t>
            </a:r>
            <a:r>
              <a:rPr lang="en-US" dirty="0" smtClean="0">
                <a:effectLst/>
              </a:rPr>
              <a:t>page </a:t>
            </a:r>
            <a:r>
              <a:rPr lang="en-US" dirty="0">
                <a:effectLst/>
              </a:rPr>
              <a:t>71) 	</a:t>
            </a:r>
          </a:p>
          <a:p>
            <a:pPr lvl="0"/>
            <a:r>
              <a:rPr lang="en-US" dirty="0">
                <a:effectLst/>
              </a:rPr>
              <a:t>Intolerable Acts -72</a:t>
            </a:r>
          </a:p>
          <a:p>
            <a:pPr lvl="0"/>
            <a:r>
              <a:rPr lang="en-US" dirty="0" smtClean="0">
                <a:effectLst/>
              </a:rPr>
              <a:t>First </a:t>
            </a:r>
            <a:r>
              <a:rPr lang="en-US" dirty="0">
                <a:effectLst/>
              </a:rPr>
              <a:t>Continental Congress </a:t>
            </a:r>
            <a:r>
              <a:rPr lang="en-US" dirty="0" smtClean="0">
                <a:effectLst/>
              </a:rPr>
              <a:t>(page 73</a:t>
            </a:r>
            <a:r>
              <a:rPr lang="en-US" dirty="0">
                <a:effectLst/>
              </a:rPr>
              <a:t>)</a:t>
            </a:r>
          </a:p>
          <a:p>
            <a:pPr lvl="0"/>
            <a:r>
              <a:rPr lang="en-US" dirty="0">
                <a:effectLst/>
              </a:rPr>
              <a:t>Lexington &amp; Concord </a:t>
            </a:r>
            <a:r>
              <a:rPr lang="en-US" dirty="0" smtClean="0">
                <a:effectLst/>
              </a:rPr>
              <a:t>(page 74</a:t>
            </a:r>
            <a:r>
              <a:rPr lang="en-US" dirty="0">
                <a:effectLst/>
              </a:rPr>
              <a:t>)</a:t>
            </a:r>
          </a:p>
          <a:p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Adding a Bill of Rights</a:t>
            </a:r>
            <a:endParaRPr lang="en-US" smtClean="0"/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696200" cy="16160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Constitutional amendments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Several crucial states had ratified the Constitution only because they were promised a bill of rights. 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Once the new Congress was elected, it needed to add the bill in the form of amendments to the Constitution.</a:t>
            </a: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533400" y="3352800"/>
            <a:ext cx="7696200" cy="2225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James Madison took charge of putting the Bill of Rights through Congress.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He pointed out that in England the constitution limited only the king’s power, not Parliament’s. The amendments would protect against all abuses of power.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states approved 10 of the 12 amendments that Congress had approved. They became the Bill of Rights.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20574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868738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88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animBg="1"/>
      <p:bldP spid="16589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Adding a Bill of Rights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7620000" cy="14954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3688" indent="-293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The Bill of Rights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First eight amendments dealt with individual civil liberties.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Ninth Amendment stated that listing certain rights given to the people did not mean that other rights did not exist as well.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533400" y="3048000"/>
            <a:ext cx="7620000" cy="25638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3688" indent="-293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888" indent="-230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The final amendment addressed the actions that states could do.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Tenth Amendment defined two kinds of government powers.</a:t>
            </a:r>
          </a:p>
          <a:p>
            <a:pPr lvl="1">
              <a:buFontTx/>
              <a:buChar char="–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Delegated powers: powers that the Constitution gives to each branch of the national government</a:t>
            </a:r>
          </a:p>
          <a:p>
            <a:pPr lvl="1">
              <a:buFontTx/>
              <a:buChar char="–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Reserved powers: powers that the Constitution does not specifically give to the federal government or deny to the states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Reserved powers belong to the states or to the people.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0574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862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0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4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43519" t="56982" r="8611" b="9071"/>
          <a:stretch>
            <a:fillRect/>
          </a:stretch>
        </p:blipFill>
        <p:spPr bwMode="auto">
          <a:xfrm>
            <a:off x="0" y="0"/>
            <a:ext cx="9067800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600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64820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76200"/>
            <a:ext cx="4571999" cy="74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28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7305"/>
            <a:ext cx="4863465" cy="68052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63465" y="27305"/>
            <a:ext cx="4280535" cy="68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This PowerPoint has been brought to you by the Pinole Middle School </a:t>
            </a:r>
            <a:br>
              <a:rPr lang="en-US" sz="4800" dirty="0" smtClean="0"/>
            </a:br>
            <a:r>
              <a:rPr lang="en-US" sz="4800" dirty="0" smtClean="0"/>
              <a:t>Social Science Department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Ted Dunn</a:t>
            </a:r>
          </a:p>
          <a:p>
            <a:pPr eaLnBrk="1" hangingPunct="1">
              <a:defRPr/>
            </a:pPr>
            <a:r>
              <a:rPr lang="en-US" dirty="0" smtClean="0"/>
              <a:t>Chair History Department</a:t>
            </a:r>
          </a:p>
        </p:txBody>
      </p:sp>
    </p:spTree>
    <p:extLst>
      <p:ext uri="{BB962C8B-B14F-4D97-AF65-F5344CB8AC3E}">
        <p14:creationId xmlns:p14="http://schemas.microsoft.com/office/powerpoint/2010/main" val="27134868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750" y="38100"/>
            <a:ext cx="8229600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5" t="41289" r="6867" b="13328"/>
          <a:stretch/>
        </p:blipFill>
        <p:spPr bwMode="auto">
          <a:xfrm>
            <a:off x="533400" y="609600"/>
            <a:ext cx="7988300" cy="606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32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639762"/>
          </a:xfrm>
        </p:spPr>
        <p:txBody>
          <a:bodyPr anchor="t"/>
          <a:lstStyle/>
          <a:p>
            <a:r>
              <a:rPr lang="en-US" b="1" dirty="0">
                <a:effectLst/>
              </a:rPr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this lesson, students learn about the growing tensions between the colonists and Great Britain from 1763 to 1775. </a:t>
            </a:r>
          </a:p>
          <a:p>
            <a:r>
              <a:rPr lang="en-US" dirty="0">
                <a:effectLst/>
              </a:rPr>
              <a:t>First, students experience the injustice of “taxation without representation” when they are told that they need to pay for photocopies. </a:t>
            </a:r>
          </a:p>
          <a:p>
            <a:r>
              <a:rPr lang="en-US" dirty="0">
                <a:effectLst/>
              </a:rPr>
              <a:t>Students then read about key events that caused tension between the colonists and Britain and compare these events to a strained relationship between students and a school principal. </a:t>
            </a:r>
          </a:p>
          <a:p>
            <a:r>
              <a:rPr lang="en-US" dirty="0">
                <a:effectLst/>
              </a:rPr>
              <a:t>Afterward, in an Experiential Exercise, students assume historical roles at a town meeting to debate colonial independence. </a:t>
            </a:r>
          </a:p>
          <a:p>
            <a:r>
              <a:rPr lang="en-US" dirty="0">
                <a:effectLst/>
              </a:rPr>
              <a:t>Finally, students apply their learning in a Processing assignment.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1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400"/>
            <a:ext cx="8229600" cy="715962"/>
          </a:xfrm>
        </p:spPr>
        <p:txBody>
          <a:bodyPr anchor="t"/>
          <a:lstStyle/>
          <a:p>
            <a:r>
              <a:rPr lang="en-US" b="1" dirty="0">
                <a:effectLst/>
              </a:rPr>
              <a:t>Objectives 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/>
              </a:rPr>
              <a:t>empathize </a:t>
            </a:r>
            <a:r>
              <a:rPr lang="en-US" dirty="0">
                <a:effectLst/>
              </a:rPr>
              <a:t>with colonists who were taxed without representation. </a:t>
            </a:r>
          </a:p>
          <a:p>
            <a:r>
              <a:rPr lang="en-US" dirty="0" smtClean="0">
                <a:effectLst/>
              </a:rPr>
              <a:t>use </a:t>
            </a:r>
            <a:r>
              <a:rPr lang="en-US" dirty="0">
                <a:effectLst/>
              </a:rPr>
              <a:t>a metaphor of students and a school principal to describe the strained relationship that developed between the colonies and Britain after the French and Indian War. </a:t>
            </a:r>
          </a:p>
          <a:p>
            <a:r>
              <a:rPr lang="en-US" dirty="0" smtClean="0">
                <a:effectLst/>
              </a:rPr>
              <a:t>assume </a:t>
            </a:r>
            <a:r>
              <a:rPr lang="en-US" dirty="0">
                <a:effectLst/>
              </a:rPr>
              <a:t>the roles of historical figures during a colonial town meeting and participate in a debate on independence. </a:t>
            </a:r>
          </a:p>
          <a:p>
            <a:r>
              <a:rPr lang="en-US" dirty="0" smtClean="0">
                <a:effectLst/>
              </a:rPr>
              <a:t>write </a:t>
            </a:r>
            <a:r>
              <a:rPr lang="en-US" dirty="0">
                <a:effectLst/>
              </a:rPr>
              <a:t>a dialogue between a Loyalist and a Patriot that includes the key arguments on colonial independence.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3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985" r="35062" b="52513"/>
          <a:stretch/>
        </p:blipFill>
        <p:spPr bwMode="auto">
          <a:xfrm>
            <a:off x="381000" y="914400"/>
            <a:ext cx="8305800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724400" y="5918200"/>
            <a:ext cx="39624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40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5904" t="37860" r="5904" b="10099"/>
          <a:stretch/>
        </p:blipFill>
        <p:spPr bwMode="auto">
          <a:xfrm>
            <a:off x="304800" y="838200"/>
            <a:ext cx="83820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04800" y="838200"/>
            <a:ext cx="5562600" cy="1219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60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26367" b="19940"/>
          <a:stretch/>
        </p:blipFill>
        <p:spPr bwMode="auto">
          <a:xfrm>
            <a:off x="228600" y="790069"/>
            <a:ext cx="8577943" cy="576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293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441" t="4944" r="7334" b="67735"/>
          <a:stretch/>
        </p:blipFill>
        <p:spPr bwMode="auto">
          <a:xfrm>
            <a:off x="0" y="914400"/>
            <a:ext cx="89916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63327" t="31224" r="5188" b="35729"/>
          <a:stretch/>
        </p:blipFill>
        <p:spPr bwMode="auto">
          <a:xfrm>
            <a:off x="6172200" y="2971800"/>
            <a:ext cx="28194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193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divided into 2 sections:</a:t>
            </a:r>
          </a:p>
          <a:p>
            <a:pPr lvl="1">
              <a:defRPr/>
            </a:pPr>
            <a:r>
              <a:rPr lang="en-US" dirty="0" smtClean="0"/>
              <a:t>U.S. Constitution and the Early Republic 	- 30%</a:t>
            </a:r>
          </a:p>
          <a:p>
            <a:pPr lvl="2">
              <a:defRPr/>
            </a:pPr>
            <a:r>
              <a:rPr lang="en-US" dirty="0"/>
              <a:t>Part 1 = 8.1-8.3 – 11 questions</a:t>
            </a:r>
          </a:p>
          <a:p>
            <a:pPr lvl="2">
              <a:defRPr/>
            </a:pPr>
            <a:r>
              <a:rPr lang="en-US" dirty="0"/>
              <a:t>Part 2 = 8.4-8.8 – 18 questions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Civil War and its Aftermath			- 18%</a:t>
            </a:r>
          </a:p>
          <a:p>
            <a:pPr lvl="2">
              <a:defRPr/>
            </a:pPr>
            <a:r>
              <a:rPr lang="en-US" dirty="0" smtClean="0"/>
              <a:t>Part 3 = 8.9-8.12 -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1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2147" t="31745" r="38818" b="30265"/>
          <a:stretch/>
        </p:blipFill>
        <p:spPr bwMode="auto">
          <a:xfrm>
            <a:off x="0" y="685800"/>
            <a:ext cx="91440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648200" y="5181600"/>
            <a:ext cx="4495800" cy="160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69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43324" r="4433" b="9970"/>
          <a:stretch/>
        </p:blipFill>
        <p:spPr bwMode="auto">
          <a:xfrm>
            <a:off x="-152400" y="838200"/>
            <a:ext cx="9296399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-228600" y="838200"/>
            <a:ext cx="26670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41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34706" t="40462" r="1073" b="18946"/>
          <a:stretch/>
        </p:blipFill>
        <p:spPr bwMode="auto">
          <a:xfrm>
            <a:off x="0" y="762000"/>
            <a:ext cx="9143999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5029200"/>
            <a:ext cx="3733800" cy="1828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71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16783" r="37210" b="18296"/>
          <a:stretch/>
        </p:blipFill>
        <p:spPr bwMode="auto">
          <a:xfrm>
            <a:off x="1295400" y="914400"/>
            <a:ext cx="6136067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572000" y="5791200"/>
            <a:ext cx="32004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7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59221" t="32266" r="5495" b="9508"/>
          <a:stretch/>
        </p:blipFill>
        <p:spPr bwMode="auto">
          <a:xfrm>
            <a:off x="1752600" y="762000"/>
            <a:ext cx="5128752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600200" y="685800"/>
            <a:ext cx="6858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room declaration was sign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37528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85800" y="0"/>
            <a:ext cx="38862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First Continental Congress meets in Philadelphia</a:t>
            </a:r>
          </a:p>
        </p:txBody>
      </p:sp>
      <p:pic>
        <p:nvPicPr>
          <p:cNvPr id="39941" name="Picture 5" descr="F:\independence h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7"/>
          <a:stretch>
            <a:fillRect/>
          </a:stretch>
        </p:blipFill>
        <p:spPr bwMode="auto">
          <a:xfrm>
            <a:off x="5486400" y="3276600"/>
            <a:ext cx="3352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F:\philidelphia city h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2899" r="16423" b="7545"/>
          <a:stretch>
            <a:fillRect/>
          </a:stretch>
        </p:blipFill>
        <p:spPr bwMode="auto">
          <a:xfrm>
            <a:off x="4495800" y="228600"/>
            <a:ext cx="2667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67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594" r="4830" b="14132"/>
          <a:stretch/>
        </p:blipFill>
        <p:spPr bwMode="auto">
          <a:xfrm>
            <a:off x="-152400" y="762000"/>
            <a:ext cx="91440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439" t="5854" r="10733" b="52903"/>
          <a:stretch/>
        </p:blipFill>
        <p:spPr bwMode="auto">
          <a:xfrm>
            <a:off x="0" y="685800"/>
            <a:ext cx="9143999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2862" t="48488" r="64937" b="20369"/>
          <a:stretch/>
        </p:blipFill>
        <p:spPr bwMode="auto">
          <a:xfrm>
            <a:off x="6248400" y="609600"/>
            <a:ext cx="259905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7334" t="31615" r="5724" b="14913"/>
          <a:stretch/>
        </p:blipFill>
        <p:spPr bwMode="auto">
          <a:xfrm>
            <a:off x="0" y="762000"/>
            <a:ext cx="9144000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762000"/>
            <a:ext cx="60198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92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25400"/>
            <a:ext cx="9105900" cy="9445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/>
              <a:t>8.2 </a:t>
            </a:r>
            <a:r>
              <a:rPr lang="en-US" sz="3200" dirty="0"/>
              <a:t>– Forming a New </a:t>
            </a:r>
            <a:r>
              <a:rPr lang="en-US" sz="3200" dirty="0" smtClean="0"/>
              <a:t>Nation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Chapter 6  </a:t>
            </a:r>
            <a:r>
              <a:rPr lang="en-US" sz="3200" b="1" dirty="0">
                <a:effectLst/>
              </a:rPr>
              <a:t>The Declaration of Independence </a:t>
            </a:r>
            <a:endParaRPr lang="en-US" sz="32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petitions </a:t>
            </a:r>
            <a:r>
              <a:rPr lang="en-US" dirty="0">
                <a:effectLst/>
              </a:rPr>
              <a:t>(p. 79)</a:t>
            </a:r>
          </a:p>
          <a:p>
            <a:r>
              <a:rPr lang="en-US" dirty="0" smtClean="0">
                <a:effectLst/>
              </a:rPr>
              <a:t>independence </a:t>
            </a:r>
            <a:r>
              <a:rPr lang="en-US" dirty="0">
                <a:effectLst/>
              </a:rPr>
              <a:t>(p. 79)</a:t>
            </a:r>
          </a:p>
          <a:p>
            <a:r>
              <a:rPr lang="en-US" dirty="0" smtClean="0">
                <a:effectLst/>
              </a:rPr>
              <a:t>Bunker </a:t>
            </a:r>
            <a:r>
              <a:rPr lang="en-US" dirty="0">
                <a:effectLst/>
              </a:rPr>
              <a:t>Hill (p. 80)</a:t>
            </a:r>
          </a:p>
          <a:p>
            <a:r>
              <a:rPr lang="en-US" dirty="0" smtClean="0">
                <a:effectLst/>
              </a:rPr>
              <a:t>George </a:t>
            </a:r>
            <a:r>
              <a:rPr lang="en-US" dirty="0">
                <a:effectLst/>
              </a:rPr>
              <a:t>Washington (p. 80)</a:t>
            </a:r>
          </a:p>
          <a:p>
            <a:r>
              <a:rPr lang="en-US" dirty="0" smtClean="0">
                <a:effectLst/>
              </a:rPr>
              <a:t>Continental </a:t>
            </a:r>
            <a:r>
              <a:rPr lang="en-US" dirty="0">
                <a:effectLst/>
              </a:rPr>
              <a:t>Army 80</a:t>
            </a:r>
          </a:p>
          <a:p>
            <a:r>
              <a:rPr lang="en-US" dirty="0" smtClean="0">
                <a:effectLst/>
              </a:rPr>
              <a:t>Ticonderoga </a:t>
            </a:r>
            <a:r>
              <a:rPr lang="en-US" dirty="0">
                <a:effectLst/>
              </a:rPr>
              <a:t>(p. 81)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Traitor </a:t>
            </a:r>
            <a:r>
              <a:rPr lang="en-US" dirty="0">
                <a:effectLst/>
              </a:rPr>
              <a:t>(p. 82)</a:t>
            </a:r>
          </a:p>
          <a:p>
            <a:r>
              <a:rPr lang="en-US" dirty="0" smtClean="0">
                <a:effectLst/>
              </a:rPr>
              <a:t>Olive </a:t>
            </a:r>
            <a:r>
              <a:rPr lang="en-US" dirty="0">
                <a:effectLst/>
              </a:rPr>
              <a:t>Branch Petition (p.82)</a:t>
            </a:r>
          </a:p>
          <a:p>
            <a:r>
              <a:rPr lang="en-US" dirty="0" smtClean="0">
                <a:effectLst/>
              </a:rPr>
              <a:t>Natural </a:t>
            </a:r>
            <a:r>
              <a:rPr lang="en-US" dirty="0">
                <a:effectLst/>
              </a:rPr>
              <a:t>Rights (p.83)</a:t>
            </a:r>
          </a:p>
          <a:p>
            <a:r>
              <a:rPr lang="en-US" dirty="0" smtClean="0">
                <a:effectLst/>
              </a:rPr>
              <a:t>Thomas </a:t>
            </a:r>
            <a:r>
              <a:rPr lang="en-US" dirty="0">
                <a:effectLst/>
              </a:rPr>
              <a:t>Jefferson </a:t>
            </a:r>
          </a:p>
          <a:p>
            <a:r>
              <a:rPr lang="en-US" dirty="0" smtClean="0">
                <a:effectLst/>
              </a:rPr>
              <a:t>Declaration </a:t>
            </a:r>
            <a:r>
              <a:rPr lang="en-US" dirty="0">
                <a:effectLst/>
              </a:rPr>
              <a:t>of Independence (p. </a:t>
            </a:r>
            <a:r>
              <a:rPr lang="en-US" smtClean="0">
                <a:effectLst/>
              </a:rPr>
              <a:t>83</a:t>
            </a:r>
            <a:r>
              <a:rPr lang="en-US" dirty="0">
                <a:effectLst/>
              </a:rPr>
              <a:t>	</a:t>
            </a:r>
          </a:p>
          <a:p>
            <a:r>
              <a:rPr lang="en-US" dirty="0" smtClean="0">
                <a:effectLst/>
              </a:rPr>
              <a:t>King </a:t>
            </a:r>
            <a:r>
              <a:rPr lang="en-US" dirty="0">
                <a:effectLst/>
              </a:rPr>
              <a:t>George III (83)</a:t>
            </a:r>
          </a:p>
          <a:p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1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History Standards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8.1 - Revolution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8.2 – Forming a New Nation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8.3 – American Political System</a:t>
            </a:r>
          </a:p>
          <a:p>
            <a:pPr eaLnBrk="1" hangingPunct="1">
              <a:defRPr/>
            </a:pPr>
            <a:r>
              <a:rPr lang="en-US" sz="3600" dirty="0" smtClean="0"/>
              <a:t> 8.4 – A new Republic (3 Questions)</a:t>
            </a:r>
          </a:p>
          <a:p>
            <a:pPr eaLnBrk="1" hangingPunct="1">
              <a:defRPr/>
            </a:pPr>
            <a:r>
              <a:rPr lang="en-US" sz="3600" dirty="0" smtClean="0"/>
              <a:t> 8.5 – Expanding the Nation(2 Questions)</a:t>
            </a:r>
          </a:p>
          <a:p>
            <a:pPr eaLnBrk="1" hangingPunct="1">
              <a:defRPr/>
            </a:pPr>
            <a:r>
              <a:rPr lang="en-US" sz="3600" dirty="0" smtClean="0"/>
              <a:t> 8.6 – Americans in Mid-1800’s</a:t>
            </a:r>
          </a:p>
          <a:p>
            <a:pPr eaLnBrk="1" hangingPunct="1">
              <a:defRPr/>
            </a:pPr>
            <a:r>
              <a:rPr lang="en-US" sz="3600" dirty="0" smtClean="0"/>
              <a:t> 8.7 – The South 1800-1850 (2 Quest)</a:t>
            </a:r>
          </a:p>
          <a:p>
            <a:pPr eaLnBrk="1" hangingPunct="1">
              <a:defRPr/>
            </a:pPr>
            <a:r>
              <a:rPr lang="en-US" sz="3600" dirty="0" smtClean="0"/>
              <a:t> 8.8 </a:t>
            </a:r>
            <a:r>
              <a:rPr lang="en-US" sz="3600" dirty="0"/>
              <a:t>– The West 1800 - 1850</a:t>
            </a:r>
          </a:p>
          <a:p>
            <a:pPr eaLnBrk="1" hangingPunct="1">
              <a:defRPr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69180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/>
          <a:srcRect l="43275" t="64989" r="10543" b="13315"/>
          <a:stretch>
            <a:fillRect/>
          </a:stretch>
        </p:blipFill>
        <p:spPr bwMode="auto">
          <a:xfrm>
            <a:off x="457200" y="1676400"/>
            <a:ext cx="8382000" cy="487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2" cstate="print"/>
          <a:srcRect l="3186" t="17129" r="45180" b="74491"/>
          <a:stretch>
            <a:fillRect/>
          </a:stretch>
        </p:blipFill>
        <p:spPr bwMode="auto">
          <a:xfrm>
            <a:off x="2374900" y="330200"/>
            <a:ext cx="63119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2" cstate="print"/>
          <a:srcRect l="79474" t="5394" r="7088" b="82780"/>
          <a:stretch>
            <a:fillRect/>
          </a:stretch>
        </p:blipFill>
        <p:spPr bwMode="auto">
          <a:xfrm>
            <a:off x="533400" y="304800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884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2nd congress me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41910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F:\continental currenc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973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Second Continental  Congress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3352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Representatives brought money to help establish…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334000" y="3733800"/>
            <a:ext cx="3429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</a:t>
            </a:r>
            <a:r>
              <a:rPr lang="en-US" b="1"/>
              <a:t>Continental Army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(i.e. pay soldiers, buy guns, bullets, food, and uniforms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95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utoUpdateAnimBg="0"/>
      <p:bldP spid="4301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276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latin typeface="Orator" pitchFamily="49" charset="0"/>
              </a:rPr>
              <a:t>	</a:t>
            </a:r>
            <a:r>
              <a:rPr lang="en-US" sz="4800" smtClean="0">
                <a:latin typeface="AmericanTypewriter Cn" pitchFamily="18" charset="0"/>
              </a:rPr>
              <a:t>independence : (</a:t>
            </a:r>
            <a:r>
              <a:rPr lang="en-US" sz="4800" i="1" smtClean="0">
                <a:latin typeface="AmericanTypewriter Cn" pitchFamily="18" charset="0"/>
              </a:rPr>
              <a:t>n)</a:t>
            </a:r>
            <a:endParaRPr lang="en-US" sz="4800" smtClean="0">
              <a:latin typeface="Orator" pitchFamily="49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4648200"/>
            <a:ext cx="6400800" cy="1752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mericanTypewriter Cn" pitchFamily="18" charset="0"/>
              </a:rPr>
              <a:t>the freedom to govern on one’s own.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286000" y="838200"/>
            <a:ext cx="556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latin typeface="AmericanTypewriter Cn" pitchFamily="18" charset="0"/>
              </a:rPr>
              <a:t>declaration : (</a:t>
            </a:r>
            <a:r>
              <a:rPr lang="en-US" sz="4800" i="1">
                <a:solidFill>
                  <a:schemeClr val="tx2"/>
                </a:solidFill>
                <a:latin typeface="AmericanTypewriter Cn" pitchFamily="18" charset="0"/>
              </a:rPr>
              <a:t>n)</a:t>
            </a:r>
            <a:endParaRPr lang="en-US" sz="4800">
              <a:solidFill>
                <a:schemeClr val="tx2"/>
              </a:solidFill>
              <a:latin typeface="AmericanTypewriter Cn" pitchFamily="18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676400" y="2057400"/>
            <a:ext cx="693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AmericanTypewriter Cn" pitchFamily="18" charset="0"/>
              </a:rPr>
              <a:t>an official statement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80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3" grpId="0" build="p" autoUpdateAnimBg="0" advAuto="0"/>
      <p:bldP spid="25605" grpId="0" autoUpdateAnimBg="0"/>
      <p:bldP spid="2560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4-118-quickfac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8801"/>
            <a:ext cx="8305800" cy="6655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323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Who was involved?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Benjamin Franklin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John Adams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Robert R. Livingston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Roger Sherman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Thomas Jefferson</a:t>
            </a:r>
          </a:p>
        </p:txBody>
      </p:sp>
      <p:pic>
        <p:nvPicPr>
          <p:cNvPr id="46087" name="Picture 7" descr="F:\five men signing drawing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2614" b="14516"/>
          <a:stretch>
            <a:fillRect/>
          </a:stretch>
        </p:blipFill>
        <p:spPr>
          <a:xfrm>
            <a:off x="609600" y="1981200"/>
            <a:ext cx="3709988" cy="4191000"/>
          </a:xfr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Where did it all take place?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President" pitchFamily="66" charset="0"/>
              </a:rPr>
              <a:t>This is a replica of the Graff house where Jefferson wrote the majority of the 1</a:t>
            </a:r>
            <a:r>
              <a:rPr lang="en-US" sz="2800" baseline="30000" smtClean="0">
                <a:latin typeface="President" pitchFamily="66" charset="0"/>
              </a:rPr>
              <a:t>st</a:t>
            </a:r>
            <a:r>
              <a:rPr lang="en-US" sz="2800" smtClean="0">
                <a:latin typeface="President" pitchFamily="66" charset="0"/>
              </a:rPr>
              <a:t> draft of the Declaration of Independence.  The original building (at this location) was destroyed in </a:t>
            </a:r>
            <a:r>
              <a:rPr lang="en-US" sz="2800" u="sng" smtClean="0">
                <a:latin typeface="President" pitchFamily="66" charset="0"/>
              </a:rPr>
              <a:t>1888.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>
              <a:latin typeface="President" pitchFamily="66" charset="0"/>
            </a:endParaRPr>
          </a:p>
        </p:txBody>
      </p:sp>
      <p:pic>
        <p:nvPicPr>
          <p:cNvPr id="17412" name="Picture 6" descr="F:\Graff house where dec signed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700" y="1981200"/>
            <a:ext cx="3683000" cy="4114800"/>
          </a:xfr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3124200" cy="22860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What did it look like?</a:t>
            </a:r>
          </a:p>
        </p:txBody>
      </p:sp>
      <p:pic>
        <p:nvPicPr>
          <p:cNvPr id="50179" name="Picture 3" descr="F:\1st draft decla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39163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90600" y="3810000"/>
            <a:ext cx="3124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Who wrote the first draft?</a:t>
            </a:r>
          </a:p>
        </p:txBody>
      </p:sp>
      <p:pic>
        <p:nvPicPr>
          <p:cNvPr id="50181" name="Picture 5" descr="F:\thomas jeffer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1266" b="2531"/>
          <a:stretch>
            <a:fillRect/>
          </a:stretch>
        </p:blipFill>
        <p:spPr bwMode="auto">
          <a:xfrm>
            <a:off x="4316413" y="457200"/>
            <a:ext cx="40401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9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3581400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Who signed it first?</a:t>
            </a:r>
          </a:p>
        </p:txBody>
      </p:sp>
      <p:pic>
        <p:nvPicPr>
          <p:cNvPr id="51203" name="Picture 3" descr="F:\john hancock signatu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51085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F:\john hancock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9091"/>
          <a:stretch>
            <a:fillRect/>
          </a:stretch>
        </p:blipFill>
        <p:spPr bwMode="auto">
          <a:xfrm>
            <a:off x="5003800" y="838200"/>
            <a:ext cx="279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70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President" pitchFamily="66" charset="0"/>
              </a:rPr>
              <a:t>Parts of the Declaration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1</a:t>
            </a:r>
          </a:p>
          <a:p>
            <a:pPr eaLnBrk="1" hangingPunct="1"/>
            <a:r>
              <a:rPr lang="en-US" sz="2800" dirty="0" smtClean="0"/>
              <a:t>2</a:t>
            </a:r>
          </a:p>
          <a:p>
            <a:pPr eaLnBrk="1" hangingPunct="1"/>
            <a:r>
              <a:rPr lang="en-US" sz="2800" dirty="0" smtClean="0"/>
              <a:t>3</a:t>
            </a:r>
          </a:p>
          <a:p>
            <a:pPr eaLnBrk="1" hangingPunct="1"/>
            <a:r>
              <a:rPr lang="en-US" sz="2800" dirty="0" smtClean="0"/>
              <a:t>4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r="5128" b="56061"/>
          <a:stretch/>
        </p:blipFill>
        <p:spPr bwMode="auto">
          <a:xfrm>
            <a:off x="0" y="762000"/>
            <a:ext cx="61722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happened after it was signed and where is it now?</a:t>
            </a:r>
          </a:p>
        </p:txBody>
      </p:sp>
      <p:pic>
        <p:nvPicPr>
          <p:cNvPr id="21507" name="Picture 3" descr="F:\declaration of independence pla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4953000" cy="47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8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U.S. History</a:t>
            </a:r>
            <a:br>
              <a:rPr lang="en-US" dirty="0"/>
            </a:br>
            <a:r>
              <a:rPr lang="en-US" dirty="0"/>
              <a:t>Standards</a:t>
            </a:r>
            <a:endParaRPr lang="en-US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154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 8.9 – The Union Challenged</a:t>
            </a:r>
          </a:p>
          <a:p>
            <a:pPr eaLnBrk="1" hangingPunct="1">
              <a:defRPr/>
            </a:pPr>
            <a:r>
              <a:rPr lang="en-US" sz="3600" dirty="0" smtClean="0"/>
              <a:t> 8.10 – The Civil War</a:t>
            </a:r>
          </a:p>
          <a:p>
            <a:pPr eaLnBrk="1" hangingPunct="1">
              <a:defRPr/>
            </a:pPr>
            <a:r>
              <a:rPr lang="en-US" sz="3600" dirty="0" smtClean="0"/>
              <a:t> 8.11 – The Reconstruction (3 Questions)</a:t>
            </a:r>
          </a:p>
          <a:p>
            <a:pPr eaLnBrk="1" hangingPunct="1">
              <a:defRPr/>
            </a:pPr>
            <a:r>
              <a:rPr lang="en-US" sz="3600" dirty="0" smtClean="0"/>
              <a:t> 8. 12 – The Industrial Revolution</a:t>
            </a:r>
          </a:p>
        </p:txBody>
      </p:sp>
    </p:spTree>
    <p:extLst>
      <p:ext uri="{BB962C8B-B14F-4D97-AF65-F5344CB8AC3E}">
        <p14:creationId xmlns:p14="http://schemas.microsoft.com/office/powerpoint/2010/main" val="3261508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3600" dirty="0" smtClean="0">
                <a:solidFill>
                  <a:srgbClr val="FFFFFF"/>
                </a:solidFill>
                <a:ea typeface="+mn-ea"/>
                <a:cs typeface="+mn-cs"/>
              </a:rPr>
              <a:t>8.3 American </a:t>
            </a: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Political System</a:t>
            </a:r>
            <a:b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200" dirty="0" smtClean="0">
                <a:solidFill>
                  <a:srgbClr val="FF0000"/>
                </a:solidFill>
                <a:ea typeface="+mn-ea"/>
                <a:cs typeface="+mn-cs"/>
              </a:rPr>
              <a:t>Chapter 6  </a:t>
            </a:r>
            <a:r>
              <a:rPr lang="en-US" sz="3200" b="1" u="sng" dirty="0" smtClean="0">
                <a:effectLst/>
              </a:rPr>
              <a:t>The </a:t>
            </a:r>
            <a:r>
              <a:rPr lang="en-US" sz="3200" b="1" u="sng" dirty="0">
                <a:effectLst/>
              </a:rPr>
              <a:t>American Revolution </a:t>
            </a:r>
            <a:endParaRPr lang="en-US" sz="3200" dirty="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067800" cy="5181600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4000" dirty="0" smtClean="0">
                <a:effectLst/>
              </a:rPr>
              <a:t>1.  petitions </a:t>
            </a:r>
            <a:r>
              <a:rPr lang="en-US" sz="4000" dirty="0">
                <a:effectLst/>
              </a:rPr>
              <a:t>(p. 79)</a:t>
            </a:r>
          </a:p>
          <a:p>
            <a:r>
              <a:rPr lang="en-US" sz="4000" dirty="0">
                <a:effectLst/>
              </a:rPr>
              <a:t>2.	independence </a:t>
            </a:r>
            <a:r>
              <a:rPr lang="en-US" sz="4000" dirty="0" smtClean="0">
                <a:effectLst/>
              </a:rPr>
              <a:t>(79</a:t>
            </a:r>
            <a:r>
              <a:rPr lang="en-US" sz="4000" dirty="0">
                <a:effectLst/>
              </a:rPr>
              <a:t>)</a:t>
            </a:r>
          </a:p>
          <a:p>
            <a:r>
              <a:rPr lang="en-US" sz="4000" dirty="0">
                <a:effectLst/>
              </a:rPr>
              <a:t>3.	Bunker Hill (p. 80)</a:t>
            </a:r>
          </a:p>
          <a:p>
            <a:r>
              <a:rPr lang="en-US" sz="4000" dirty="0">
                <a:effectLst/>
              </a:rPr>
              <a:t>4.	George Washington (p. 80)</a:t>
            </a:r>
          </a:p>
          <a:p>
            <a:r>
              <a:rPr lang="en-US" sz="4000" dirty="0">
                <a:effectLst/>
              </a:rPr>
              <a:t>5.	Continental Army </a:t>
            </a:r>
          </a:p>
          <a:p>
            <a:r>
              <a:rPr lang="en-US" sz="4000" dirty="0">
                <a:effectLst/>
              </a:rPr>
              <a:t>6.	Ticonderoga (p. 81)</a:t>
            </a:r>
          </a:p>
          <a:p>
            <a:r>
              <a:rPr lang="en-US" sz="4000" dirty="0">
                <a:effectLst/>
              </a:rPr>
              <a:t>7.	Traitor (p. 82</a:t>
            </a:r>
            <a:r>
              <a:rPr lang="en-US" sz="4000" dirty="0" smtClean="0">
                <a:effectLst/>
              </a:rPr>
              <a:t>)</a:t>
            </a:r>
          </a:p>
          <a:p>
            <a:endParaRPr lang="en-US" sz="4000" dirty="0">
              <a:effectLst/>
            </a:endParaRPr>
          </a:p>
          <a:p>
            <a:endParaRPr lang="en-US" sz="4000" dirty="0" smtClean="0">
              <a:effectLst/>
            </a:endParaRPr>
          </a:p>
          <a:p>
            <a:pPr marL="0" indent="0">
              <a:buNone/>
            </a:pPr>
            <a:endParaRPr lang="en-US" sz="4000" dirty="0">
              <a:effectLst/>
            </a:endParaRPr>
          </a:p>
          <a:p>
            <a:r>
              <a:rPr lang="en-US" sz="4000" dirty="0">
                <a:effectLst/>
              </a:rPr>
              <a:t>8.	Olive Branch Petition (p.82)</a:t>
            </a:r>
          </a:p>
          <a:p>
            <a:r>
              <a:rPr lang="en-US" sz="4000" dirty="0">
                <a:effectLst/>
              </a:rPr>
              <a:t>9.	Natural Rights (p.83)</a:t>
            </a:r>
          </a:p>
          <a:p>
            <a:r>
              <a:rPr lang="en-US" sz="4000" dirty="0">
                <a:effectLst/>
              </a:rPr>
              <a:t>10.	Thomas Jefferson </a:t>
            </a:r>
          </a:p>
          <a:p>
            <a:r>
              <a:rPr lang="en-US" sz="4000" dirty="0">
                <a:effectLst/>
              </a:rPr>
              <a:t>11.	Declaration of Independence (p. 83</a:t>
            </a:r>
            <a:r>
              <a:rPr lang="en-US" sz="4000" dirty="0" smtClean="0">
                <a:effectLst/>
              </a:rPr>
              <a:t>)</a:t>
            </a:r>
            <a:endParaRPr lang="en-US" sz="4000" dirty="0">
              <a:effectLst/>
            </a:endParaRPr>
          </a:p>
          <a:p>
            <a:r>
              <a:rPr lang="en-US" sz="4000" dirty="0">
                <a:effectLst/>
              </a:rPr>
              <a:t>12.	King George III (83)</a:t>
            </a:r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645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819400" y="609600"/>
            <a:ext cx="4572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The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American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Revolution: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1775-1783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67000" y="5486400"/>
            <a:ext cx="5257800" cy="984250"/>
          </a:xfrm>
          <a:prstGeom prst="rect">
            <a:avLst/>
          </a:prstGeom>
          <a:noFill/>
          <a:ln w="9525">
            <a:solidFill>
              <a:srgbClr val="CB5B4F"/>
            </a:solidFill>
            <a:miter lim="800000"/>
            <a:headEnd/>
            <a:tailEnd/>
          </a:ln>
          <a:effectLst/>
        </p:spPr>
        <p:txBody>
          <a:bodyPr lIns="182880" tIns="182880" rIns="182880" bIns="18288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Ms. Susan M. Pojer</a:t>
            </a:r>
            <a:b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</a:b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Horace Greeley HS   Chappaqua,</a:t>
            </a:r>
            <a:r>
              <a:rPr lang="en-US" sz="200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 </a:t>
            </a: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NY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0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7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791305"/>
              </p:ext>
            </p:extLst>
          </p:nvPr>
        </p:nvGraphicFramePr>
        <p:xfrm>
          <a:off x="1981200" y="2166938"/>
          <a:ext cx="6781800" cy="3243263"/>
        </p:xfrm>
        <a:graphic>
          <a:graphicData uri="http://schemas.openxmlformats.org/drawingml/2006/table">
            <a:tbl>
              <a:tblPr/>
              <a:tblGrid>
                <a:gridCol w="2422525"/>
                <a:gridCol w="2098675"/>
                <a:gridCol w="22606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Britain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Americans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Disadvantages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1676400" y="304800"/>
            <a:ext cx="72390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On the Eve of the Revolution 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1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IVI723310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5630863" cy="609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12800" y="2397125"/>
            <a:ext cx="2590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Loyalist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0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Washington’s Headaches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64770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Only 1/3 of the colonists were in favor of a war for independence [the other third were Loyalists, and the final third were neutral].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State/colony loyalties.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Congress couldn’t tax to raise money for the Continental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Army.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Poor training [until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the arrival of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Baron von Steuben.</a:t>
            </a:r>
          </a:p>
        </p:txBody>
      </p:sp>
      <p:pic>
        <p:nvPicPr>
          <p:cNvPr id="65540" name="Picture 4" descr="Von Steub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191000"/>
            <a:ext cx="1995487" cy="2362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676400" y="228600"/>
            <a:ext cx="723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Exports &amp; Imports:  1768-1783</a:t>
            </a:r>
          </a:p>
        </p:txBody>
      </p:sp>
      <p:pic>
        <p:nvPicPr>
          <p:cNvPr id="6147" name="Picture 3" descr="ch07_05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>
            <a:fillRect/>
          </a:stretch>
        </p:blipFill>
        <p:spPr bwMode="auto">
          <a:xfrm>
            <a:off x="3235325" y="1066800"/>
            <a:ext cx="4156075" cy="55626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26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52600" y="304800"/>
            <a:ext cx="7162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Military Strategies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057400" y="1828800"/>
            <a:ext cx="2895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Attrition [the Brits had a long supply line].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Guerilla tactics [fight an insurgent war </a:t>
            </a:r>
            <a:r>
              <a:rPr lang="en-US" sz="2000" b="1">
                <a:latin typeface="Comic Sans MS" pitchFamily="66" charset="0"/>
                <a:sym typeface="Wingdings" pitchFamily="2" charset="2"/>
              </a:rPr>
              <a:t> you don’t have to win a battle, just wear the British down]</a:t>
            </a:r>
            <a:endParaRPr lang="en-US" sz="2000" b="1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Make an alliance with one of Britain’s enemies.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057400" y="1295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u="sng" dirty="0">
                <a:solidFill>
                  <a:schemeClr val="tx2"/>
                </a:solidFill>
                <a:latin typeface="Comic Sans MS" pitchFamily="66" charset="0"/>
              </a:rPr>
              <a:t>The Americans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867400" y="1295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u="sng">
                <a:solidFill>
                  <a:srgbClr val="F02E00"/>
                </a:solidFill>
                <a:latin typeface="Comic Sans MS" pitchFamily="66" charset="0"/>
              </a:rPr>
              <a:t>The British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791200" y="1828800"/>
            <a:ext cx="2895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Break the colonies in half by getting between the No. &amp; the So.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Blockade the ports to prevent the flow of goods and supplies from an ally.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“Divide and Conquer” </a:t>
            </a:r>
            <a:r>
              <a:rPr lang="en-US" sz="2000" b="1">
                <a:latin typeface="Comic Sans MS" pitchFamily="66" charset="0"/>
                <a:sym typeface="Wingdings" pitchFamily="2" charset="2"/>
              </a:rPr>
              <a:t> use the Loyalists.</a:t>
            </a:r>
            <a:endParaRPr lang="en-US" sz="2000" b="1"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40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/>
          <a:stretch>
            <a:fillRect/>
          </a:stretch>
        </p:blipFill>
        <p:spPr bwMode="auto">
          <a:xfrm>
            <a:off x="2667000" y="1447800"/>
            <a:ext cx="5257800" cy="507047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676400" y="228600"/>
            <a:ext cx="739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</a:t>
            </a:r>
            <a:r>
              <a:rPr lang="en-US" sz="3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  <a:r>
              <a:rPr lang="en-US" sz="3400" b="1" dirty="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Northern Campaign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[1775-1776]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3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676400" y="2286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Bunker Hill (June, 1775)</a:t>
            </a:r>
          </a:p>
        </p:txBody>
      </p:sp>
      <p:pic>
        <p:nvPicPr>
          <p:cNvPr id="9219" name="Picture 4" descr="map-Battle of Bunker Hill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2942" b="1640"/>
          <a:stretch>
            <a:fillRect/>
          </a:stretch>
        </p:blipFill>
        <p:spPr bwMode="auto">
          <a:xfrm>
            <a:off x="2954338" y="990600"/>
            <a:ext cx="4894262" cy="5105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9050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British suffered over 40% casualties.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10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00200" y="2589213"/>
            <a:ext cx="2590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NY &amp; PA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[1777-1778]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>
            <a:fillRect/>
          </a:stretch>
        </p:blipFill>
        <p:spPr bwMode="auto">
          <a:xfrm>
            <a:off x="4440238" y="228600"/>
            <a:ext cx="4170362" cy="64008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2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8.1 – Revolution </a:t>
            </a:r>
            <a:br>
              <a:rPr lang="en-US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3 </a:t>
            </a:r>
            <a:r>
              <a:rPr lang="en-US" sz="3600" dirty="0" smtClean="0"/>
              <a:t>the English colonies in America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953000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indentured servant </a:t>
            </a:r>
            <a:r>
              <a:rPr lang="en-US" dirty="0" smtClean="0">
                <a:effectLst/>
              </a:rPr>
              <a:t>(p. 35)</a:t>
            </a:r>
            <a:endParaRPr lang="en-US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cash </a:t>
            </a:r>
            <a:r>
              <a:rPr lang="en-US" dirty="0">
                <a:effectLst/>
              </a:rPr>
              <a:t>crops (p. 38) 	</a:t>
            </a:r>
          </a:p>
          <a:p>
            <a:pPr lvl="0"/>
            <a:r>
              <a:rPr lang="en-US" dirty="0">
                <a:effectLst/>
              </a:rPr>
              <a:t>assembly (p. 38) </a:t>
            </a:r>
          </a:p>
          <a:p>
            <a:pPr lvl="0"/>
            <a:r>
              <a:rPr lang="en-US" dirty="0">
                <a:effectLst/>
              </a:rPr>
              <a:t>democratic (p. 38) 	</a:t>
            </a:r>
          </a:p>
          <a:p>
            <a:pPr lvl="0"/>
            <a:r>
              <a:rPr lang="en-US" dirty="0">
                <a:effectLst/>
              </a:rPr>
              <a:t>Puritans (p. 39) 	</a:t>
            </a:r>
          </a:p>
          <a:p>
            <a:pPr lvl="0"/>
            <a:r>
              <a:rPr lang="en-US" dirty="0">
                <a:effectLst/>
              </a:rPr>
              <a:t>Mayflower Compact </a:t>
            </a:r>
            <a:r>
              <a:rPr lang="en-US" dirty="0" smtClean="0">
                <a:effectLst/>
              </a:rPr>
              <a:t>(p. 39)</a:t>
            </a: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slave trade (p. 40) 	</a:t>
            </a:r>
          </a:p>
          <a:p>
            <a:pPr lvl="0"/>
            <a:r>
              <a:rPr lang="en-US" dirty="0">
                <a:effectLst/>
              </a:rPr>
              <a:t>Fundamental Orders </a:t>
            </a:r>
            <a:r>
              <a:rPr lang="en-US" dirty="0" smtClean="0">
                <a:effectLst/>
              </a:rPr>
              <a:t>(p. 41)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700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00200" y="457200"/>
            <a:ext cx="7467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New York City in Flames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(1776)</a:t>
            </a:r>
            <a:endParaRPr lang="en-US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7" name="Picture 5" descr="NY-in_Flames-1776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87525"/>
            <a:ext cx="6705600" cy="407987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29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 anchor="t"/>
          <a:lstStyle/>
          <a:p>
            <a:r>
              <a:rPr lang="en-US" sz="3600" dirty="0"/>
              <a:t>8.2 – Forming a New Nation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7 </a:t>
            </a:r>
            <a:r>
              <a:rPr lang="en-US" sz="3600" dirty="0" smtClean="0"/>
              <a:t>- </a:t>
            </a:r>
            <a:r>
              <a:rPr lang="en-US" sz="3600" b="1" u="sng" dirty="0">
                <a:effectLst/>
              </a:rPr>
              <a:t>The American Revolution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 </a:t>
            </a:r>
            <a:br>
              <a:rPr lang="en-US" dirty="0">
                <a:effectLst/>
              </a:rPr>
            </a:br>
            <a:endParaRPr 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334000"/>
          </a:xfrm>
        </p:spPr>
        <p:txBody>
          <a:bodyPr numCol="2">
            <a:normAutofit/>
          </a:bodyPr>
          <a:lstStyle/>
          <a:p>
            <a:r>
              <a:rPr lang="en-US" dirty="0">
                <a:effectLst/>
              </a:rPr>
              <a:t>1.   Mercenaries </a:t>
            </a:r>
            <a:r>
              <a:rPr lang="en-US" dirty="0" smtClean="0">
                <a:effectLst/>
              </a:rPr>
              <a:t>( </a:t>
            </a:r>
            <a:r>
              <a:rPr lang="en-US" dirty="0">
                <a:effectLst/>
              </a:rPr>
              <a:t>89)</a:t>
            </a:r>
          </a:p>
          <a:p>
            <a:r>
              <a:rPr lang="en-US" dirty="0">
                <a:effectLst/>
              </a:rPr>
              <a:t>2.	Thomas Paine’s The Crisis (p. 92)	</a:t>
            </a:r>
          </a:p>
          <a:p>
            <a:r>
              <a:rPr lang="en-US" dirty="0">
                <a:effectLst/>
              </a:rPr>
              <a:t>3.	Trenton (p. 92) </a:t>
            </a:r>
          </a:p>
          <a:p>
            <a:r>
              <a:rPr lang="en-US" dirty="0">
                <a:effectLst/>
              </a:rPr>
              <a:t>4.	 strategy (p. 93) </a:t>
            </a:r>
          </a:p>
          <a:p>
            <a:r>
              <a:rPr lang="en-US" dirty="0">
                <a:effectLst/>
              </a:rPr>
              <a:t>5.	 Saratoga (p. 94)</a:t>
            </a:r>
          </a:p>
          <a:p>
            <a:r>
              <a:rPr lang="en-US" dirty="0">
                <a:effectLst/>
              </a:rPr>
              <a:t>6.	 Valley Forge (94</a:t>
            </a:r>
            <a:r>
              <a:rPr lang="en-US" dirty="0" smtClean="0">
                <a:effectLst/>
              </a:rPr>
              <a:t>)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7.	 ally (p. 94) 	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8.	 beheld (p. 95)	</a:t>
            </a:r>
          </a:p>
          <a:p>
            <a:r>
              <a:rPr lang="en-US" dirty="0" smtClean="0">
                <a:effectLst/>
              </a:rPr>
              <a:t>9</a:t>
            </a:r>
            <a:r>
              <a:rPr lang="en-US" dirty="0">
                <a:effectLst/>
              </a:rPr>
              <a:t>.	 guerilla troops (96)</a:t>
            </a:r>
          </a:p>
          <a:p>
            <a:r>
              <a:rPr lang="en-US" dirty="0">
                <a:effectLst/>
              </a:rPr>
              <a:t>10.	 Lord Cornwallis(96)</a:t>
            </a:r>
          </a:p>
          <a:p>
            <a:r>
              <a:rPr lang="en-US" dirty="0">
                <a:effectLst/>
              </a:rPr>
              <a:t>11.	 Yorktown (p. 96)</a:t>
            </a:r>
          </a:p>
          <a:p>
            <a:r>
              <a:rPr lang="en-US" dirty="0">
                <a:effectLst/>
              </a:rPr>
              <a:t>12.	 Treaty of Paris 100</a:t>
            </a:r>
          </a:p>
        </p:txBody>
      </p:sp>
    </p:spTree>
    <p:extLst>
      <p:ext uri="{BB962C8B-B14F-4D97-AF65-F5344CB8AC3E}">
        <p14:creationId xmlns:p14="http://schemas.microsoft.com/office/powerpoint/2010/main" val="142106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00200" y="2589213"/>
            <a:ext cx="2590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NY &amp; PA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[1777-1778]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>
            <a:fillRect/>
          </a:stretch>
        </p:blipFill>
        <p:spPr bwMode="auto">
          <a:xfrm>
            <a:off x="4440238" y="228600"/>
            <a:ext cx="4170362" cy="64008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2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524000" y="457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Washington Crossing the Delaware</a:t>
            </a:r>
            <a:endParaRPr lang="en-US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1" name="Picture 4" descr="Leutz-Washington Crossing the Delaware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7010400" cy="411638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828800" y="5867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Painted by Emanuel Leutze, 1851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10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981200" y="244475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Saratoga: </a:t>
            </a:r>
            <a:br>
              <a:rPr lang="en-US" sz="42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b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“Turning Point”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of the War?</a:t>
            </a:r>
            <a:endParaRPr lang="en-US" sz="3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5" name="Picture 4" descr="Battle of Saratoga reenact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4286250" cy="2743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map-Battle of Saratoga-1777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587" r="3030" b="1587"/>
          <a:stretch>
            <a:fillRect/>
          </a:stretch>
        </p:blipFill>
        <p:spPr bwMode="auto">
          <a:xfrm>
            <a:off x="6477000" y="1143000"/>
            <a:ext cx="2362200" cy="4648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600200" y="5653088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A modern-day re-enactment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88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295400" y="76199"/>
            <a:ext cx="7467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III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  <a:r>
              <a:rPr lang="en-US" sz="3400" b="1" dirty="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Southern Strategy </a:t>
            </a:r>
            <a:r>
              <a:rPr lang="en-US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[1780-1781]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016"/>
          <a:stretch>
            <a:fillRect/>
          </a:stretch>
        </p:blipFill>
        <p:spPr bwMode="auto">
          <a:xfrm>
            <a:off x="2590800" y="1295400"/>
            <a:ext cx="5326063" cy="5334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01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Britain’s “Southern Strategy</a:t>
            </a:r>
            <a:r>
              <a:rPr lang="en-US" sz="34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”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133600" y="1219200"/>
            <a:ext cx="64770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Britain thought that there were more Loyalists in the South.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Southern resources were more valuable/worth preserving.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The British win a number of small victories, but cannot pacify the countryside [similar to U. S. failures in Vietnam!]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Good US General: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  <a:sym typeface="Wingdings" pitchFamily="2" charset="2"/>
              </a:rPr>
              <a:t>Nathanial Greene</a:t>
            </a:r>
            <a:endParaRPr lang="en-US" b="1">
              <a:latin typeface="Comic Sans MS" pitchFamily="66" charset="0"/>
            </a:endParaRPr>
          </a:p>
        </p:txBody>
      </p:sp>
      <p:pic>
        <p:nvPicPr>
          <p:cNvPr id="68613" name="Picture 5" descr="Nathaniel Gre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1827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28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620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Battle of Yorktown (1781)</a:t>
            </a:r>
            <a:endParaRPr lang="en-US" sz="26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7" name="Picture 7" descr="map-Yorktown-178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1389" r="2147" b="1389"/>
          <a:stretch>
            <a:fillRect/>
          </a:stretch>
        </p:blipFill>
        <p:spPr bwMode="auto">
          <a:xfrm>
            <a:off x="3810000" y="1219200"/>
            <a:ext cx="3281363" cy="5105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1524000" y="3336925"/>
            <a:ext cx="251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Count de Rochambeau</a:t>
            </a:r>
          </a:p>
        </p:txBody>
      </p:sp>
      <p:pic>
        <p:nvPicPr>
          <p:cNvPr id="16389" name="Picture 9" descr="rochambeau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0525"/>
            <a:ext cx="1651000" cy="1676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7162800" y="5394325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Admiral</a:t>
            </a:r>
            <a:br>
              <a:rPr lang="en-US" sz="2000" b="1">
                <a:latin typeface="Comic Sans MS" pitchFamily="66" charset="0"/>
              </a:rPr>
            </a:br>
            <a:r>
              <a:rPr lang="en-US" sz="2000" b="1">
                <a:latin typeface="Comic Sans MS" pitchFamily="66" charset="0"/>
              </a:rPr>
              <a:t>De Grasse</a:t>
            </a:r>
          </a:p>
        </p:txBody>
      </p:sp>
      <p:pic>
        <p:nvPicPr>
          <p:cNvPr id="16391" name="Picture 11" descr="deGrasse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33800"/>
            <a:ext cx="1636713" cy="166052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7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62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Cornwallis’ Surrender at Yorktown</a:t>
            </a:r>
            <a:r>
              <a:rPr lang="en-US" sz="34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</a:t>
            </a:r>
            <a:endParaRPr lang="en-US" sz="2200" b="1" i="1" dirty="0">
              <a:solidFill>
                <a:srgbClr val="F02E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1" name="Picture 3" descr="Cornwallis at Yorktown-John Trumbell-1797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5867400" cy="453548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526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Painted by John Trumbull, 1797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 flipV="1">
            <a:off x="1752600" y="776288"/>
            <a:ext cx="678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>
                <a:solidFill>
                  <a:srgbClr val="F02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“The World Turned Upside Down!”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15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2286000" y="1219200"/>
            <a:ext cx="5791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Why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did the British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Lose???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78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/>
              <a:t>The Early Colonies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9" t="57375" r="4294" b="10229"/>
          <a:stretch/>
        </p:blipFill>
        <p:spPr bwMode="auto">
          <a:xfrm>
            <a:off x="2209800" y="1339851"/>
            <a:ext cx="6934199" cy="5137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78712" t="5074" b="81395"/>
          <a:stretch/>
        </p:blipFill>
        <p:spPr bwMode="auto">
          <a:xfrm>
            <a:off x="304800" y="609600"/>
            <a:ext cx="1264920" cy="110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10196" t="16263" r="31664" b="74630"/>
          <a:stretch/>
        </p:blipFill>
        <p:spPr bwMode="auto">
          <a:xfrm>
            <a:off x="-1" y="1447800"/>
            <a:ext cx="3455035" cy="744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629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38100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North America After the</a:t>
            </a:r>
            <a:b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Treaty of Paris, 1783</a:t>
            </a:r>
          </a:p>
        </p:txBody>
      </p:sp>
      <p:pic>
        <p:nvPicPr>
          <p:cNvPr id="19459" name="Picture 4" descr="ch07_03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>
            <a:fillRect/>
          </a:stretch>
        </p:blipFill>
        <p:spPr bwMode="auto">
          <a:xfrm>
            <a:off x="152400" y="1002896"/>
            <a:ext cx="8991600" cy="5702704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85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61444" name="Picture 4" descr="sheys_rebellion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4546" r="2972" b="4546"/>
          <a:stretch>
            <a:fillRect/>
          </a:stretch>
        </p:blipFill>
        <p:spPr bwMode="auto">
          <a:xfrm>
            <a:off x="762000" y="3810000"/>
            <a:ext cx="3038475" cy="2667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04800" y="1276350"/>
            <a:ext cx="8229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Daniel Shays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Western MA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Small farmers angered by crushing debts and taxes.</a:t>
            </a:r>
          </a:p>
        </p:txBody>
      </p:sp>
      <p:pic>
        <p:nvPicPr>
          <p:cNvPr id="61448" name="Picture 8" descr="DanielShaysJobShattuckRed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6926"/>
            <a:ext cx="3962400" cy="28067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86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19994" y="508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35843" name="Picture 7" descr="map-Shays Rebelli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333" r="5333" b="9334"/>
          <a:stretch>
            <a:fillRect/>
          </a:stretch>
        </p:blipFill>
        <p:spPr bwMode="auto">
          <a:xfrm>
            <a:off x="152400" y="1142999"/>
            <a:ext cx="5105400" cy="5414723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8" descr="Shays Rebellion-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53788"/>
            <a:ext cx="3506788" cy="5803934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7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09800" y="5016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905000" y="1524000"/>
            <a:ext cx="5562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>
                <a:latin typeface="Comic Sans MS" pitchFamily="66" charset="0"/>
              </a:rPr>
              <a:t>There could be no stronger evidence of the want of energy in our governments than these disorders.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209800" y="49212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>
                <a:solidFill>
                  <a:srgbClr val="F02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-- George Washington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25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Chapter 8  </a:t>
            </a:r>
            <a:r>
              <a:rPr lang="en-US" sz="3200" b="1" u="sng" dirty="0">
                <a:effectLst/>
              </a:rPr>
              <a:t>CREATING THE CONSTITUTION</a:t>
            </a:r>
            <a:endParaRPr lang="en-US" sz="32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/>
          </a:bodyPr>
          <a:lstStyle/>
          <a:p>
            <a:r>
              <a:rPr lang="en-US" dirty="0" smtClean="0">
                <a:effectLst/>
              </a:rPr>
              <a:t>1. Articles </a:t>
            </a:r>
            <a:r>
              <a:rPr lang="en-US" dirty="0">
                <a:effectLst/>
              </a:rPr>
              <a:t>of Confederation (p.103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Constitutional Convention (p. 106)</a:t>
            </a:r>
          </a:p>
          <a:p>
            <a:r>
              <a:rPr lang="en-US" dirty="0">
                <a:effectLst/>
              </a:rPr>
              <a:t>3.	James </a:t>
            </a:r>
            <a:r>
              <a:rPr lang="en-US" dirty="0" smtClean="0">
                <a:effectLst/>
              </a:rPr>
              <a:t>Madison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4.	constitution </a:t>
            </a:r>
            <a:r>
              <a:rPr lang="en-US" dirty="0" smtClean="0">
                <a:effectLst/>
              </a:rPr>
              <a:t>(108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5.	state constitutions (pp. 108, 433)	</a:t>
            </a:r>
          </a:p>
          <a:p>
            <a:r>
              <a:rPr lang="en-US" dirty="0">
                <a:effectLst/>
              </a:rPr>
              <a:t>6.	republic (p. 108)</a:t>
            </a:r>
          </a:p>
          <a:p>
            <a:r>
              <a:rPr lang="en-US" dirty="0">
                <a:effectLst/>
              </a:rPr>
              <a:t>7.	Virginia Plan </a:t>
            </a:r>
            <a:r>
              <a:rPr lang="en-US" dirty="0" smtClean="0">
                <a:effectLst/>
              </a:rPr>
              <a:t>(109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8.	New Jersey Plan </a:t>
            </a:r>
          </a:p>
          <a:p>
            <a:r>
              <a:rPr lang="en-US" dirty="0">
                <a:effectLst/>
              </a:rPr>
              <a:t>9.	the Great Compromise (p110)</a:t>
            </a:r>
          </a:p>
          <a:p>
            <a:r>
              <a:rPr lang="en-US" dirty="0">
                <a:effectLst/>
              </a:rPr>
              <a:t>10.	the Three-Fifths Compromise (p. 112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Electoral College (p. 114)	</a:t>
            </a:r>
          </a:p>
          <a:p>
            <a:r>
              <a:rPr lang="en-US" dirty="0">
                <a:effectLst/>
              </a:rPr>
              <a:t>12.	ratify (p. 115)</a:t>
            </a:r>
          </a:p>
        </p:txBody>
      </p:sp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5181600" cy="518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Articles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of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Confederation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Government: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1781-1789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48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76200"/>
            <a:ext cx="9067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Federalist vs. Anti-Federalist</a:t>
            </a:r>
            <a:b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 at the End of the War</a:t>
            </a:r>
          </a:p>
        </p:txBody>
      </p:sp>
      <p:pic>
        <p:nvPicPr>
          <p:cNvPr id="22531" name="Picture 4" descr="304690_m_06_06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924800" cy="5410200"/>
          </a:xfrm>
          <a:prstGeom prst="rect">
            <a:avLst/>
          </a:prstGeom>
          <a:solidFill>
            <a:srgbClr val="0000CC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98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304800"/>
            <a:ext cx="7010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Weaknesses of the</a:t>
            </a:r>
            <a:b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Articles of Confederation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1752600"/>
            <a:ext cx="8305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A unicameral Congress </a:t>
            </a:r>
            <a:br>
              <a:rPr lang="en-US" sz="3200" b="1" dirty="0">
                <a:latin typeface="Comic Sans MS" pitchFamily="66" charset="0"/>
              </a:rPr>
            </a:br>
            <a:r>
              <a:rPr lang="en-US" sz="3200" b="1" dirty="0">
                <a:latin typeface="Comic Sans MS" pitchFamily="66" charset="0"/>
              </a:rPr>
              <a:t>[9 of 13 votes to pass a law].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13 out of 13 to amend.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Representatives were frequently absent.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Could not tax or raise armies.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No executive or judicial branches.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52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43000" y="183356"/>
            <a:ext cx="7010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State Constitutions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1000" y="1050925"/>
            <a:ext cx="8534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Republicanism.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strong governors with veto power.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bicameral legislatures.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Property required for voting.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Some had universal white male suffrage.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bills of rights.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Many had a continuation of state-established religions while others disestablished religion.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10636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Disputed Territorial Claims</a:t>
            </a:r>
            <a:b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Between Spain &amp; the U. S.:</a:t>
            </a:r>
            <a:b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1783-1796</a:t>
            </a:r>
            <a:endParaRPr lang="en-US" sz="3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1" name="Picture 4" descr="304690_m_07_0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599" cy="50292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42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638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How were the New England, Middle, and Southern colonies different from each other? How were they similar? (2 parts)</a:t>
            </a:r>
          </a:p>
          <a:p>
            <a:pPr lvl="0"/>
            <a:r>
              <a:rPr lang="en-US" dirty="0">
                <a:effectLst/>
              </a:rPr>
              <a:t>What events, ideas, and social patterns from the colonial period helped to shape American democracy?(3 parts) </a:t>
            </a:r>
          </a:p>
          <a:p>
            <a:pPr lvl="0"/>
            <a:r>
              <a:rPr lang="en-US" dirty="0">
                <a:effectLst/>
              </a:rPr>
              <a:t>In what way was the Mayflower Compact important to the development of democracy in America? </a:t>
            </a:r>
          </a:p>
          <a:p>
            <a:pPr lvl="0"/>
            <a:r>
              <a:rPr lang="en-US" dirty="0">
                <a:effectLst/>
              </a:rPr>
              <a:t>How and why did the practice of slavery begin and grow in colonial America?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01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76200" y="381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Land Ordinance of 1785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4079"/>
          <a:stretch>
            <a:fillRect/>
          </a:stretch>
        </p:blipFill>
        <p:spPr bwMode="auto">
          <a:xfrm>
            <a:off x="152400" y="879069"/>
            <a:ext cx="8991600" cy="5826531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79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Northwest Ordinance of 1787</a:t>
            </a:r>
          </a:p>
        </p:txBody>
      </p:sp>
      <p:pic>
        <p:nvPicPr>
          <p:cNvPr id="30723" name="Picture 5" descr="Northwest-territory-usa-178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553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676400" y="3197225"/>
            <a:ext cx="71628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254125" indent="-3397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200" b="1">
                <a:latin typeface="Comic Sans MS" pitchFamily="66" charset="0"/>
                <a:sym typeface="Wingdings" pitchFamily="2" charset="2"/>
              </a:rPr>
              <a:t>One of the major accomplishments of the Confederation Congress!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200" b="1">
                <a:latin typeface="Comic Sans MS" pitchFamily="66" charset="0"/>
                <a:sym typeface="Wingdings" pitchFamily="2" charset="2"/>
              </a:rPr>
              <a:t>Statehood achieved in three stages: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Congress appointed 3 judges &amp; a governor to govern the territory.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When population reached 5,000 adult male landowners  elect territorial legislature.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When population reached 60,000  elect delegates to a state constitutional convention.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99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United States in 1787</a:t>
            </a:r>
          </a:p>
        </p:txBody>
      </p:sp>
      <p:pic>
        <p:nvPicPr>
          <p:cNvPr id="31747" name="Picture 4" descr="c07m02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29600" cy="56769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32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09600" y="92075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Annapolis Convention (1786)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701676"/>
            <a:ext cx="8458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12 representatives from 5 states</a:t>
            </a:r>
            <a:br>
              <a:rPr lang="en-US" sz="3200" b="1" dirty="0">
                <a:latin typeface="Comic Sans MS" pitchFamily="66" charset="0"/>
              </a:rPr>
            </a:br>
            <a:r>
              <a:rPr lang="en-US" sz="3200" b="1" dirty="0">
                <a:latin typeface="Comic Sans MS" pitchFamily="66" charset="0"/>
              </a:rPr>
              <a:t>[NY, NJ, PA, DE, VA]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u="sng" dirty="0">
                <a:latin typeface="Comic Sans MS" pitchFamily="66" charset="0"/>
              </a:rPr>
              <a:t>GOAL</a:t>
            </a:r>
            <a:r>
              <a:rPr lang="en-US" sz="3200" b="1" dirty="0">
                <a:latin typeface="Comic Sans MS" pitchFamily="66" charset="0"/>
              </a:rPr>
              <a:t> </a:t>
            </a:r>
            <a:r>
              <a:rPr lang="en-US" sz="3200" b="1" dirty="0">
                <a:latin typeface="Comic Sans MS" pitchFamily="66" charset="0"/>
                <a:sym typeface="Wingdings" pitchFamily="2" charset="2"/>
              </a:rPr>
              <a:t> address barriers that limited trade and commerce between the states.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  <a:sym typeface="Wingdings" pitchFamily="2" charset="2"/>
              </a:rPr>
              <a:t>Not enough states were represented to make any real progress.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  <a:sym typeface="Wingdings" pitchFamily="2" charset="2"/>
              </a:rPr>
              <a:t>Sent a report to the Congress to call a meeting of all the states to meet in Philadelphia to examine areas broader than just trade and commerce.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5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86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Drafting the Constitution</a:t>
            </a:r>
            <a:endParaRPr lang="en-US" smtClean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077200" cy="464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Main Idea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Constitutional Convention tried to write a document that would address the weaknesses of the Articles of Confederation and make compromises between large and small states and between the North and South.</a:t>
            </a:r>
          </a:p>
          <a:p>
            <a:pPr algn="ctr"/>
            <a:endParaRPr lang="en-US" sz="2000" b="1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Reading Focus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different points of view emerged at the Constitutional Convention?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compromises did the delegates make at the Constitutional Convention?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How does a system of checks and balances prevent any one branch of the federal government from becoming too powerful?</a:t>
            </a:r>
          </a:p>
        </p:txBody>
      </p:sp>
      <p:sp>
        <p:nvSpPr>
          <p:cNvPr id="13316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24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The Constitutional Convention</a:t>
            </a:r>
            <a:endParaRPr lang="en-US" smtClean="0"/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7724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Many were frustrated with the Articles of Confederation: farmers, veterans, merchants doing business between states, and creditors of the Continental Congress who had not been paid.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33400" y="3581400"/>
            <a:ext cx="77724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Congress called all the states to meet in Philadelphia in May 1787 to revise the Articles of Confederation.</a:t>
            </a:r>
            <a:r>
              <a:rPr lang="en-US">
                <a:solidFill>
                  <a:srgbClr val="0033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18288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38100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85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animBg="1"/>
      <p:bldP spid="17203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Constitutional Convention begins</a:t>
            </a:r>
            <a:br>
              <a:rPr lang="en-US" smtClean="0"/>
            </a:br>
            <a:endParaRPr 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1787 - Philadelphia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Delegates from all the states invited to a convention to improve the Articles of Confederation, which were not working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Only RI didn’t attend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55 Delegates attended</a:t>
            </a:r>
          </a:p>
          <a:p>
            <a:pPr eaLnBrk="1" hangingPunct="1">
              <a:lnSpc>
                <a:spcPct val="90000"/>
              </a:lnSpc>
              <a:buFont typeface="Wingdings" pitchFamily="84" charset="2"/>
              <a:buNone/>
              <a:defRPr/>
            </a:pPr>
            <a:endParaRPr lang="en-US" sz="2400" smtClean="0"/>
          </a:p>
        </p:txBody>
      </p:sp>
      <p:pic>
        <p:nvPicPr>
          <p:cNvPr id="4100" name="Picture 11" descr="200378569_94a1bf6e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133600"/>
            <a:ext cx="4114800" cy="30861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Ted Dunn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Leaders of the Convention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George Washington was asked to preside (lead) over the convention.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James Madison kept notes of the discussions and is often called “The Father of the Constitution.”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The men who wrote the Constitution are called the “Founding Fathers.”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All the participants in the Convention were wealthy, white, males.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7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Founding Fathers</a:t>
            </a:r>
          </a:p>
        </p:txBody>
      </p:sp>
      <p:pic>
        <p:nvPicPr>
          <p:cNvPr id="6147" name="Picture 11" descr="ConstituitonalConventionPt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8305800" cy="546417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16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IVI723310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72" y="1"/>
            <a:ext cx="6516191" cy="685799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152400"/>
            <a:ext cx="2590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Loyalist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91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Issues that divided the Nation’s leaders</a:t>
            </a:r>
            <a:br>
              <a:rPr lang="en-US" smtClean="0"/>
            </a:br>
            <a:endParaRPr lang="en-US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2296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 power of the federal government. Would the states or the federal government have the most power?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Representation in Congress (How many members on Congress would each state get? – small states wanted equal representation, large states wanted it to be determined by population of the states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Slavery – How would slaves be counted? Would the slave trade continue?</a:t>
            </a:r>
          </a:p>
          <a:p>
            <a:pPr eaLnBrk="1" hangingPunct="1">
              <a:lnSpc>
                <a:spcPct val="90000"/>
              </a:lnSpc>
              <a:buFont typeface="Wingdings" pitchFamily="84" charset="2"/>
              <a:buNone/>
              <a:defRPr/>
            </a:pP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0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600200"/>
            <a:ext cx="7848600" cy="4530725"/>
          </a:xfrm>
        </p:spPr>
        <p:txBody>
          <a:bodyPr/>
          <a:lstStyle/>
          <a:p>
            <a:pPr eaLnBrk="1" hangingPunct="1">
              <a:buFont typeface="Wingdings" pitchFamily="84" charset="2"/>
              <a:buNone/>
              <a:defRPr/>
            </a:pPr>
            <a:endParaRPr lang="en-US" u="sng" smtClean="0"/>
          </a:p>
          <a:p>
            <a:pPr eaLnBrk="1" hangingPunct="1">
              <a:defRPr/>
            </a:pPr>
            <a:r>
              <a:rPr lang="en-US" smtClean="0"/>
              <a:t>Called for a new national government. Threw out the Articles of Confederation</a:t>
            </a:r>
          </a:p>
          <a:p>
            <a:pPr eaLnBrk="1" hangingPunct="1">
              <a:defRPr/>
            </a:pPr>
            <a:r>
              <a:rPr lang="en-US" smtClean="0"/>
              <a:t>Three separate branches of government. –    a legislative branch, executive branch, and judicial branch</a:t>
            </a:r>
          </a:p>
          <a:p>
            <a:pPr eaLnBrk="1" hangingPunct="1">
              <a:defRPr/>
            </a:pPr>
            <a:r>
              <a:rPr lang="en-US" smtClean="0"/>
              <a:t>Representation in the legislative branch based on population of state</a:t>
            </a:r>
          </a:p>
          <a:p>
            <a:pPr eaLnBrk="1" hangingPunct="1">
              <a:defRPr/>
            </a:pPr>
            <a:r>
              <a:rPr lang="en-US" smtClean="0"/>
              <a:t>Large states like the plan, small states don’t.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The Virginia Plan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86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New Jersey Plan</a:t>
            </a:r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z="3200" smtClean="0"/>
              <a:t>Legislature - has one house.</a:t>
            </a:r>
          </a:p>
          <a:p>
            <a:pPr eaLnBrk="1" hangingPunct="1">
              <a:defRPr/>
            </a:pPr>
            <a:r>
              <a:rPr lang="en-US" sz="3200" smtClean="0"/>
              <a:t>Each state gets one vote. </a:t>
            </a:r>
          </a:p>
          <a:p>
            <a:pPr eaLnBrk="1" hangingPunct="1">
              <a:defRPr/>
            </a:pPr>
            <a:r>
              <a:rPr lang="en-US" sz="3200" smtClean="0"/>
              <a:t>Small states like the plan, the large states hate it.</a:t>
            </a:r>
          </a:p>
          <a:p>
            <a:pPr eaLnBrk="1" hangingPunct="1">
              <a:defRPr/>
            </a:pPr>
            <a:r>
              <a:rPr lang="en-US" sz="3200" smtClean="0"/>
              <a:t>There would have to be a compromise.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27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89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The Great Compromise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600200"/>
            <a:ext cx="784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Legislature would have two houses (parts): House of Representatives and a Senate</a:t>
            </a:r>
          </a:p>
          <a:p>
            <a:pPr eaLnBrk="1" hangingPunct="1">
              <a:defRPr/>
            </a:pPr>
            <a:r>
              <a:rPr lang="en-US" sz="3200" smtClean="0"/>
              <a:t>House - based on the population of state</a:t>
            </a:r>
          </a:p>
          <a:p>
            <a:pPr eaLnBrk="1" hangingPunct="1">
              <a:defRPr/>
            </a:pPr>
            <a:r>
              <a:rPr lang="en-US" sz="3200" smtClean="0"/>
              <a:t>Senate - two senators per each state</a:t>
            </a:r>
          </a:p>
          <a:p>
            <a:pPr eaLnBrk="1" hangingPunct="1">
              <a:defRPr/>
            </a:pPr>
            <a:endParaRPr lang="en-US" sz="32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9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-45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5101"/>
            <a:ext cx="8686800" cy="6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29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Slavery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00200"/>
            <a:ext cx="80772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The Southern states refused to approve the Constitution unless slavery continued.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It was a terrible compromise to make, but the Northern states had no choice if they wanted a Constitution.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3/5 Compromise - Made each slave worth 3/5 of a vote in deciding numbers in  House of Representatives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Congress can not ban the slave trade until 1808.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72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168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Chapter 9  </a:t>
            </a:r>
            <a:r>
              <a:rPr lang="en-US" sz="2800" b="1" u="sng" dirty="0">
                <a:effectLst/>
              </a:rPr>
              <a:t>The Constitution: A More Perfect Union</a:t>
            </a:r>
            <a:endParaRPr lang="en-US" sz="28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 fontScale="92500"/>
          </a:bodyPr>
          <a:lstStyle/>
          <a:p>
            <a:r>
              <a:rPr lang="en-US" dirty="0" smtClean="0">
                <a:effectLst/>
              </a:rPr>
              <a:t>1.  the </a:t>
            </a:r>
            <a:r>
              <a:rPr lang="en-US" dirty="0">
                <a:effectLst/>
              </a:rPr>
              <a:t>Preamble (</a:t>
            </a:r>
            <a:r>
              <a:rPr lang="en-US" dirty="0" smtClean="0">
                <a:effectLst/>
              </a:rPr>
              <a:t>120)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popular sovereignty (p. 120)	</a:t>
            </a:r>
          </a:p>
          <a:p>
            <a:r>
              <a:rPr lang="en-US" dirty="0">
                <a:effectLst/>
              </a:rPr>
              <a:t>3.	legislative branch </a:t>
            </a:r>
          </a:p>
          <a:p>
            <a:r>
              <a:rPr lang="en-US" dirty="0">
                <a:effectLst/>
              </a:rPr>
              <a:t>4.	bicameral (p. </a:t>
            </a:r>
            <a:r>
              <a:rPr lang="en-US" dirty="0" smtClean="0">
                <a:effectLst/>
              </a:rPr>
              <a:t>121)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5</a:t>
            </a:r>
            <a:r>
              <a:rPr lang="en-US" dirty="0">
                <a:effectLst/>
              </a:rPr>
              <a:t>.	bill (p. 122)	</a:t>
            </a:r>
          </a:p>
          <a:p>
            <a:r>
              <a:rPr lang="en-US" dirty="0">
                <a:effectLst/>
              </a:rPr>
              <a:t>6.	veto (p. 122)</a:t>
            </a:r>
          </a:p>
          <a:p>
            <a:r>
              <a:rPr lang="en-US" dirty="0">
                <a:effectLst/>
              </a:rPr>
              <a:t>7.	executive </a:t>
            </a:r>
            <a:r>
              <a:rPr lang="en-US" dirty="0" smtClean="0">
                <a:effectLst/>
              </a:rPr>
              <a:t>branc</a:t>
            </a:r>
            <a:r>
              <a:rPr lang="en-US" dirty="0">
                <a:effectLst/>
              </a:rPr>
              <a:t>h</a:t>
            </a:r>
          </a:p>
          <a:p>
            <a:r>
              <a:rPr lang="en-US" dirty="0">
                <a:effectLst/>
              </a:rPr>
              <a:t>8.	impeach (p. 124)	</a:t>
            </a:r>
          </a:p>
          <a:p>
            <a:r>
              <a:rPr lang="en-US" dirty="0">
                <a:effectLst/>
              </a:rPr>
              <a:t>9.	judicial branch (</a:t>
            </a:r>
            <a:r>
              <a:rPr lang="en-US" dirty="0" smtClean="0">
                <a:effectLst/>
              </a:rPr>
              <a:t>124)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10.	amendment (p. </a:t>
            </a:r>
            <a:r>
              <a:rPr lang="en-US" dirty="0" smtClean="0">
                <a:effectLst/>
              </a:rPr>
              <a:t>127)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11</a:t>
            </a:r>
            <a:r>
              <a:rPr lang="en-US" dirty="0">
                <a:effectLst/>
              </a:rPr>
              <a:t>.	federal system </a:t>
            </a:r>
            <a:r>
              <a:rPr lang="en-US" dirty="0" smtClean="0">
                <a:effectLst/>
              </a:rPr>
              <a:t>(128)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12.	interstate commerce (p. 128)</a:t>
            </a:r>
          </a:p>
          <a:p>
            <a:r>
              <a:rPr lang="en-US" dirty="0">
                <a:effectLst/>
              </a:rPr>
              <a:t>13.	political parties </a:t>
            </a:r>
            <a:r>
              <a:rPr lang="en-US" dirty="0" smtClean="0">
                <a:effectLst/>
              </a:rPr>
              <a:t>(130)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14.	interest groups </a:t>
            </a:r>
            <a:r>
              <a:rPr lang="en-US" dirty="0" smtClean="0">
                <a:effectLst/>
              </a:rPr>
              <a:t>(130)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15.	checks and balances (p. 126)</a:t>
            </a:r>
          </a:p>
        </p:txBody>
      </p:sp>
    </p:spTree>
    <p:extLst>
      <p:ext uri="{BB962C8B-B14F-4D97-AF65-F5344CB8AC3E}">
        <p14:creationId xmlns:p14="http://schemas.microsoft.com/office/powerpoint/2010/main" val="206672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8.5 – Re</a:t>
            </a:r>
            <a:br>
              <a:rPr lang="en-US" dirty="0" smtClean="0"/>
            </a:br>
            <a:r>
              <a:rPr lang="en-US" dirty="0" smtClean="0"/>
              <a:t>Key words or Concepts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Muham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Qur</a:t>
            </a:r>
            <a:r>
              <a:rPr lang="en-US" dirty="0" smtClean="0"/>
              <a:t>’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Sunn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Five </a:t>
            </a:r>
          </a:p>
          <a:p>
            <a:pPr eaLnBrk="1" hangingPunct="1">
              <a:defRPr/>
            </a:pPr>
            <a:r>
              <a:rPr lang="en-US" dirty="0" err="1" smtClean="0"/>
              <a:t>Arabi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27709"/>
            <a:ext cx="92456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381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8.5 – Re</a:t>
            </a:r>
            <a:br>
              <a:rPr lang="en-US" dirty="0" smtClean="0"/>
            </a:br>
            <a:r>
              <a:rPr lang="en-US" dirty="0" smtClean="0"/>
              <a:t>Key words or Concepts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Muham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Qur</a:t>
            </a:r>
            <a:r>
              <a:rPr lang="en-US" dirty="0" smtClean="0"/>
              <a:t>’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Sunn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Five </a:t>
            </a:r>
          </a:p>
          <a:p>
            <a:pPr eaLnBrk="1" hangingPunct="1">
              <a:defRPr/>
            </a:pPr>
            <a:r>
              <a:rPr lang="en-US" dirty="0" err="1" smtClean="0"/>
              <a:t>Arabi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990600"/>
            <a:ext cx="962890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8.1 – Revolution</a:t>
            </a:r>
            <a:br>
              <a:rPr lang="en-US" dirty="0"/>
            </a:br>
            <a:r>
              <a:rPr lang="en-US" sz="4900" dirty="0">
                <a:solidFill>
                  <a:srgbClr val="FF0000"/>
                </a:solidFill>
              </a:rPr>
              <a:t>Chapter 4  </a:t>
            </a:r>
            <a:r>
              <a:rPr lang="en-US" b="1" dirty="0">
                <a:effectLst/>
              </a:rPr>
              <a:t>Life in the Colonies</a:t>
            </a:r>
            <a:endParaRPr lang="en-US" sz="27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/>
              </a:rPr>
              <a:t>1.  economy </a:t>
            </a:r>
            <a:r>
              <a:rPr lang="en-US" dirty="0">
                <a:effectLst/>
              </a:rPr>
              <a:t>(p. 50)</a:t>
            </a:r>
          </a:p>
          <a:p>
            <a:r>
              <a:rPr lang="en-US" dirty="0">
                <a:effectLst/>
              </a:rPr>
              <a:t>2.	Magna Carta (p. 52)	</a:t>
            </a:r>
          </a:p>
          <a:p>
            <a:r>
              <a:rPr lang="en-US" dirty="0">
                <a:effectLst/>
              </a:rPr>
              <a:t>3.	Parliament (p. 52)	</a:t>
            </a:r>
          </a:p>
          <a:p>
            <a:r>
              <a:rPr lang="en-US" dirty="0">
                <a:effectLst/>
              </a:rPr>
              <a:t>4.	petition (p. 52)</a:t>
            </a:r>
          </a:p>
          <a:p>
            <a:r>
              <a:rPr lang="en-US" dirty="0">
                <a:effectLst/>
              </a:rPr>
              <a:t>5.	English Bill of Rights </a:t>
            </a:r>
          </a:p>
          <a:p>
            <a:r>
              <a:rPr lang="en-US" dirty="0">
                <a:effectLst/>
              </a:rPr>
              <a:t>6.	blue laws (p. 53)	</a:t>
            </a:r>
          </a:p>
          <a:p>
            <a:r>
              <a:rPr lang="en-US" dirty="0">
                <a:effectLst/>
              </a:rPr>
              <a:t>7.	social class (p. 54)</a:t>
            </a:r>
          </a:p>
          <a:p>
            <a:r>
              <a:rPr lang="en-US" dirty="0">
                <a:effectLst/>
              </a:rPr>
              <a:t>8.	the Middle Passage p. 55</a:t>
            </a:r>
          </a:p>
          <a:p>
            <a:r>
              <a:rPr lang="en-US" dirty="0">
                <a:effectLst/>
              </a:rPr>
              <a:t>9.	First Great Awakening  pp. 56, 429</a:t>
            </a:r>
          </a:p>
        </p:txBody>
      </p:sp>
    </p:spTree>
    <p:extLst>
      <p:ext uri="{BB962C8B-B14F-4D97-AF65-F5344CB8AC3E}">
        <p14:creationId xmlns:p14="http://schemas.microsoft.com/office/powerpoint/2010/main" val="2938517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50927" cy="686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35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2-62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67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5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-46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074"/>
            <a:ext cx="9067800" cy="634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2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Ted Dunn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0782" y="4876800"/>
            <a:ext cx="4170218" cy="1981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1">
      <a:dk1>
        <a:srgbClr val="00008A"/>
      </a:dk1>
      <a:lt1>
        <a:srgbClr val="FFFFFF"/>
      </a:lt1>
      <a:dk2>
        <a:srgbClr val="000099"/>
      </a:dk2>
      <a:lt2>
        <a:srgbClr val="FFFFFF"/>
      </a:lt2>
      <a:accent1>
        <a:srgbClr val="0099FF"/>
      </a:accent1>
      <a:accent2>
        <a:srgbClr val="00007A"/>
      </a:accent2>
      <a:accent3>
        <a:srgbClr val="AAAACA"/>
      </a:accent3>
      <a:accent4>
        <a:srgbClr val="DADADA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3119</Words>
  <Application>Microsoft Office PowerPoint</Application>
  <PresentationFormat>On-screen Show (4:3)</PresentationFormat>
  <Paragraphs>599</Paragraphs>
  <Slides>125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Digital Dots</vt:lpstr>
      <vt:lpstr>8th Grade Social Science Review Part 1</vt:lpstr>
      <vt:lpstr>PowerPoint Presentation</vt:lpstr>
      <vt:lpstr>U.S. History Standards</vt:lpstr>
      <vt:lpstr>U.S. History Standards</vt:lpstr>
      <vt:lpstr>8.1 – Revolution  Chapter 3 the English colonies in America</vt:lpstr>
      <vt:lpstr>The Early Colonies</vt:lpstr>
      <vt:lpstr>Essential Questions</vt:lpstr>
      <vt:lpstr>PowerPoint Presentation</vt:lpstr>
      <vt:lpstr>8.1 – Revolution Chapter 4  Life in the Colonies</vt:lpstr>
      <vt:lpstr>8.1 – Revolution Chapter 4  The English colonies in America</vt:lpstr>
      <vt:lpstr>PowerPoint Presentation</vt:lpstr>
      <vt:lpstr>8.2 – Forming a New Nation  Chapter 5  Toward Independence </vt:lpstr>
      <vt:lpstr>PowerPoint Presentation</vt:lpstr>
      <vt:lpstr>Overview</vt:lpstr>
      <vt:lpstr>Objectives  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PowerPoint Presentation</vt:lpstr>
      <vt:lpstr>Main ideas of CH 5</vt:lpstr>
      <vt:lpstr>Main ideas of CH 5</vt:lpstr>
      <vt:lpstr>Main ideas of CH 5</vt:lpstr>
      <vt:lpstr>8.2 – Forming a New Nation  Chapter 6  The Declaration of Independence </vt:lpstr>
      <vt:lpstr>PowerPoint Presentation</vt:lpstr>
      <vt:lpstr>Second Continental  Congress</vt:lpstr>
      <vt:lpstr> independence : (n)</vt:lpstr>
      <vt:lpstr>PowerPoint Presentation</vt:lpstr>
      <vt:lpstr>Who was involved?</vt:lpstr>
      <vt:lpstr>Where did it all take place?</vt:lpstr>
      <vt:lpstr>What did it look like?</vt:lpstr>
      <vt:lpstr>Who signed it first?</vt:lpstr>
      <vt:lpstr>Parts of the Declaration</vt:lpstr>
      <vt:lpstr>What happened after it was signed and where is it now?</vt:lpstr>
      <vt:lpstr>8.3 American Political System Chapter 6  The American Revolution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8.2 – Forming a New Nation Chapter 7 - The American Revolution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8.3 American Political System Chapter 8  CREATING THE CONSTITUTION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Drafting the Constitution</vt:lpstr>
      <vt:lpstr>The Constitutional Convention</vt:lpstr>
      <vt:lpstr>The Constitutional Convention begins </vt:lpstr>
      <vt:lpstr>Leaders of the Convention</vt:lpstr>
      <vt:lpstr>The Founding Fathers</vt:lpstr>
      <vt:lpstr>Issues that divided the Nation’s leaders </vt:lpstr>
      <vt:lpstr>The Virginia Plan</vt:lpstr>
      <vt:lpstr>New Jersey Plan</vt:lpstr>
      <vt:lpstr>The Great Compromise</vt:lpstr>
      <vt:lpstr>PowerPoint Presentation</vt:lpstr>
      <vt:lpstr>Slavery</vt:lpstr>
      <vt:lpstr>PowerPoint Presentation</vt:lpstr>
      <vt:lpstr>8.3 American Political System Chapter 9  The Constitution: A More Perfect Union</vt:lpstr>
      <vt:lpstr>8.5 – Re Key words or Concepts</vt:lpstr>
      <vt:lpstr>8.5 – Re Key words or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8.3 American Political System Chapter 10  The Bill of Rights</vt:lpstr>
      <vt:lpstr>PowerPoint Presentation</vt:lpstr>
      <vt:lpstr>PowerPoint Presentation</vt:lpstr>
      <vt:lpstr>PowerPoint Presentation</vt:lpstr>
      <vt:lpstr>PowerPoint Presentation</vt:lpstr>
      <vt:lpstr>Ratifying the Constitution</vt:lpstr>
      <vt:lpstr>Federalists and Antifederalists</vt:lpstr>
      <vt:lpstr>Federalists and Antifederalists</vt:lpstr>
      <vt:lpstr>Federalists and Antifederalists</vt:lpstr>
      <vt:lpstr>Federalists and Antifederalists</vt:lpstr>
      <vt:lpstr>The Federalist Papers</vt:lpstr>
      <vt:lpstr>The Federalist Papers</vt:lpstr>
      <vt:lpstr>The Federalist Papers</vt:lpstr>
      <vt:lpstr>Adding a Bill of Rights</vt:lpstr>
      <vt:lpstr>Adding a Bill of Rights</vt:lpstr>
      <vt:lpstr>PowerPoint Presentation</vt:lpstr>
      <vt:lpstr>PowerPoint Presentation</vt:lpstr>
      <vt:lpstr>PowerPoint Presentation</vt:lpstr>
      <vt:lpstr>This PowerPoint has been brought to you by the Pinole Middle School  Social Science Department</vt:lpstr>
    </vt:vector>
  </TitlesOfParts>
  <Company>West Contra Costa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Social Science Review</dc:title>
  <dc:creator>Ted Dunn</dc:creator>
  <cp:lastModifiedBy>Ted Dunn</cp:lastModifiedBy>
  <cp:revision>8</cp:revision>
  <cp:lastPrinted>2011-04-07T23:40:49Z</cp:lastPrinted>
  <dcterms:created xsi:type="dcterms:W3CDTF">2011-04-06T22:48:37Z</dcterms:created>
  <dcterms:modified xsi:type="dcterms:W3CDTF">2011-08-02T03:47:38Z</dcterms:modified>
</cp:coreProperties>
</file>