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9"/>
  </p:notesMasterIdLst>
  <p:handoutMasterIdLst>
    <p:handoutMasterId r:id="rId130"/>
  </p:handoutMasterIdLst>
  <p:sldIdLst>
    <p:sldId id="257" r:id="rId2"/>
    <p:sldId id="258" r:id="rId3"/>
    <p:sldId id="259" r:id="rId4"/>
    <p:sldId id="300" r:id="rId5"/>
    <p:sldId id="260" r:id="rId6"/>
    <p:sldId id="262" r:id="rId7"/>
    <p:sldId id="306" r:id="rId8"/>
    <p:sldId id="301" r:id="rId9"/>
    <p:sldId id="305" r:id="rId10"/>
    <p:sldId id="308" r:id="rId11"/>
    <p:sldId id="447" r:id="rId12"/>
    <p:sldId id="302" r:id="rId13"/>
    <p:sldId id="315" r:id="rId14"/>
    <p:sldId id="316" r:id="rId15"/>
    <p:sldId id="317" r:id="rId16"/>
    <p:sldId id="318" r:id="rId17"/>
    <p:sldId id="321" r:id="rId18"/>
    <p:sldId id="320" r:id="rId19"/>
    <p:sldId id="319" r:id="rId20"/>
    <p:sldId id="322" r:id="rId21"/>
    <p:sldId id="323" r:id="rId22"/>
    <p:sldId id="324" r:id="rId23"/>
    <p:sldId id="325" r:id="rId24"/>
    <p:sldId id="326" r:id="rId25"/>
    <p:sldId id="331" r:id="rId26"/>
    <p:sldId id="327" r:id="rId27"/>
    <p:sldId id="328" r:id="rId28"/>
    <p:sldId id="329" r:id="rId29"/>
    <p:sldId id="307" r:id="rId30"/>
    <p:sldId id="310" r:id="rId31"/>
    <p:sldId id="334" r:id="rId32"/>
    <p:sldId id="335" r:id="rId33"/>
    <p:sldId id="400" r:id="rId34"/>
    <p:sldId id="336" r:id="rId35"/>
    <p:sldId id="337" r:id="rId36"/>
    <p:sldId id="338" r:id="rId37"/>
    <p:sldId id="339" r:id="rId38"/>
    <p:sldId id="340" r:id="rId39"/>
    <p:sldId id="341" r:id="rId40"/>
    <p:sldId id="270" r:id="rId41"/>
    <p:sldId id="342" r:id="rId42"/>
    <p:sldId id="343" r:id="rId43"/>
    <p:sldId id="344" r:id="rId44"/>
    <p:sldId id="345" r:id="rId45"/>
    <p:sldId id="346" r:id="rId46"/>
    <p:sldId id="347" r:id="rId47"/>
    <p:sldId id="348" r:id="rId48"/>
    <p:sldId id="349" r:id="rId49"/>
    <p:sldId id="350" r:id="rId50"/>
    <p:sldId id="351" r:id="rId51"/>
    <p:sldId id="386" r:id="rId52"/>
    <p:sldId id="398" r:id="rId53"/>
    <p:sldId id="387" r:id="rId54"/>
    <p:sldId id="388" r:id="rId55"/>
    <p:sldId id="389" r:id="rId56"/>
    <p:sldId id="390" r:id="rId57"/>
    <p:sldId id="391" r:id="rId58"/>
    <p:sldId id="392" r:id="rId59"/>
    <p:sldId id="393" r:id="rId60"/>
    <p:sldId id="394" r:id="rId61"/>
    <p:sldId id="395" r:id="rId62"/>
    <p:sldId id="396" r:id="rId63"/>
    <p:sldId id="397" r:id="rId64"/>
    <p:sldId id="303" r:id="rId65"/>
    <p:sldId id="377" r:id="rId66"/>
    <p:sldId id="378" r:id="rId67"/>
    <p:sldId id="379" r:id="rId68"/>
    <p:sldId id="380" r:id="rId69"/>
    <p:sldId id="381" r:id="rId70"/>
    <p:sldId id="382" r:id="rId71"/>
    <p:sldId id="420" r:id="rId72"/>
    <p:sldId id="421" r:id="rId73"/>
    <p:sldId id="422" r:id="rId74"/>
    <p:sldId id="383" r:id="rId75"/>
    <p:sldId id="384" r:id="rId76"/>
    <p:sldId id="385" r:id="rId77"/>
    <p:sldId id="312" r:id="rId78"/>
    <p:sldId id="418" r:id="rId79"/>
    <p:sldId id="419" r:id="rId80"/>
    <p:sldId id="426" r:id="rId81"/>
    <p:sldId id="427" r:id="rId82"/>
    <p:sldId id="428" r:id="rId83"/>
    <p:sldId id="429" r:id="rId84"/>
    <p:sldId id="430" r:id="rId85"/>
    <p:sldId id="431" r:id="rId86"/>
    <p:sldId id="432" r:id="rId87"/>
    <p:sldId id="434" r:id="rId88"/>
    <p:sldId id="433" r:id="rId89"/>
    <p:sldId id="425" r:id="rId90"/>
    <p:sldId id="417" r:id="rId91"/>
    <p:sldId id="401" r:id="rId92"/>
    <p:sldId id="304" r:id="rId93"/>
    <p:sldId id="402" r:id="rId94"/>
    <p:sldId id="403" r:id="rId95"/>
    <p:sldId id="408" r:id="rId96"/>
    <p:sldId id="407" r:id="rId97"/>
    <p:sldId id="405" r:id="rId98"/>
    <p:sldId id="412" r:id="rId99"/>
    <p:sldId id="436" r:id="rId100"/>
    <p:sldId id="406" r:id="rId101"/>
    <p:sldId id="435" r:id="rId102"/>
    <p:sldId id="411" r:id="rId103"/>
    <p:sldId id="410" r:id="rId104"/>
    <p:sldId id="409" r:id="rId105"/>
    <p:sldId id="414" r:id="rId106"/>
    <p:sldId id="416" r:id="rId107"/>
    <p:sldId id="415" r:id="rId108"/>
    <p:sldId id="413" r:id="rId109"/>
    <p:sldId id="448" r:id="rId110"/>
    <p:sldId id="451" r:id="rId111"/>
    <p:sldId id="449" r:id="rId112"/>
    <p:sldId id="450" r:id="rId113"/>
    <p:sldId id="454" r:id="rId114"/>
    <p:sldId id="437" r:id="rId115"/>
    <p:sldId id="438" r:id="rId116"/>
    <p:sldId id="439" r:id="rId117"/>
    <p:sldId id="440" r:id="rId118"/>
    <p:sldId id="441" r:id="rId119"/>
    <p:sldId id="442" r:id="rId120"/>
    <p:sldId id="443" r:id="rId121"/>
    <p:sldId id="444" r:id="rId122"/>
    <p:sldId id="445" r:id="rId123"/>
    <p:sldId id="446" r:id="rId124"/>
    <p:sldId id="453" r:id="rId125"/>
    <p:sldId id="313" r:id="rId126"/>
    <p:sldId id="452" r:id="rId127"/>
    <p:sldId id="299" r:id="rId128"/>
  </p:sldIdLst>
  <p:sldSz cx="9144000" cy="6858000" type="screen4x3"/>
  <p:notesSz cx="7077075" cy="9004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37" autoAdjust="0"/>
  </p:normalViewPr>
  <p:slideViewPr>
    <p:cSldViewPr>
      <p:cViewPr varScale="1">
        <p:scale>
          <a:sx n="75" d="100"/>
          <a:sy n="75" d="100"/>
        </p:scale>
        <p:origin x="-93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-2340" y="-96"/>
      </p:cViewPr>
      <p:guideLst>
        <p:guide orient="horz" pos="2836"/>
        <p:guide pos="222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50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50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5F515D-AEEA-4996-8D41-DD0C640EA5EB}" type="datetimeFigureOut">
              <a:rPr lang="en-US" smtClean="0"/>
              <a:t>4/10/2011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552522"/>
            <a:ext cx="3066733" cy="4502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552522"/>
            <a:ext cx="3066733" cy="4502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28905B-A7FB-4F34-9FCE-5D425D686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4902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50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50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AA8965-C24B-4B5A-BB7C-6FD2AAB9954F}" type="datetimeFigureOut">
              <a:rPr lang="en-US" smtClean="0"/>
              <a:t>4/10/2011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87463" y="674688"/>
            <a:ext cx="4502150" cy="3376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277043"/>
            <a:ext cx="5661660" cy="405193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552522"/>
            <a:ext cx="3066733" cy="4502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552522"/>
            <a:ext cx="3066733" cy="4502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975D3A-4415-4C12-A845-ACE38A150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188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75D3A-4415-4C12-A845-ACE38A1503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4794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C31A44C0-F9C5-4126-A7F7-4969DBA84C2C}" type="slidenum">
              <a:rPr lang="en-US" sz="1200"/>
              <a:pPr/>
              <a:t>86</a:t>
            </a:fld>
            <a:endParaRPr lang="en-US" sz="1200"/>
          </a:p>
        </p:txBody>
      </p:sp>
      <p:sp>
        <p:nvSpPr>
          <p:cNvPr id="2048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29EEF139-44D0-4C8D-AF1B-471AAD13458F}" type="slidenum">
              <a:rPr lang="en-US" sz="1200"/>
              <a:pPr/>
              <a:t>88</a:t>
            </a:fld>
            <a:endParaRPr lang="en-US" sz="1200"/>
          </a:p>
        </p:txBody>
      </p:sp>
      <p:sp>
        <p:nvSpPr>
          <p:cNvPr id="2150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831450-D967-48F3-B13C-FE96952FBBB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114</a:t>
            </a:fld>
            <a:endParaRPr lang="en-US"/>
          </a:p>
        </p:txBody>
      </p:sp>
      <p:sp>
        <p:nvSpPr>
          <p:cNvPr id="35843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181151" y="675323"/>
            <a:ext cx="4716411" cy="3375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030BCCA-9B3D-4E6B-B6C9-A3D2AC44C17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115</a:t>
            </a:fld>
            <a:endParaRPr lang="en-US"/>
          </a:p>
        </p:txBody>
      </p:sp>
      <p:sp>
        <p:nvSpPr>
          <p:cNvPr id="36867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4" tIns="45002" rIns="90004" bIns="45002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5CB5B08-FB32-4CD7-927B-445B6BEBFFB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116</a:t>
            </a:fld>
            <a:endParaRPr lang="en-US"/>
          </a:p>
        </p:txBody>
      </p:sp>
      <p:sp>
        <p:nvSpPr>
          <p:cNvPr id="37891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23BC566-A98F-4072-B2A6-67F9D39663C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117</a:t>
            </a:fld>
            <a:endParaRPr lang="en-US"/>
          </a:p>
        </p:txBody>
      </p:sp>
      <p:sp>
        <p:nvSpPr>
          <p:cNvPr id="38915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4E45FDE-1E75-499D-B33E-65F805DDF6A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118</a:t>
            </a:fld>
            <a:endParaRPr lang="en-US"/>
          </a:p>
        </p:txBody>
      </p:sp>
      <p:sp>
        <p:nvSpPr>
          <p:cNvPr id="39939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C596F1-BB58-44FD-8977-72D9DFAEC15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119</a:t>
            </a:fld>
            <a:endParaRPr lang="en-US"/>
          </a:p>
        </p:txBody>
      </p:sp>
      <p:sp>
        <p:nvSpPr>
          <p:cNvPr id="40963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C19CE7-B5E3-4D6D-84F2-2EA4ECAD616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120</a:t>
            </a:fld>
            <a:endParaRPr lang="en-US"/>
          </a:p>
        </p:txBody>
      </p:sp>
      <p:sp>
        <p:nvSpPr>
          <p:cNvPr id="41987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EC0453-F28F-4665-BEFC-A31CE87EE73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121</a:t>
            </a:fld>
            <a:endParaRPr lang="en-US"/>
          </a:p>
        </p:txBody>
      </p:sp>
      <p:sp>
        <p:nvSpPr>
          <p:cNvPr id="43011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9691FD4-EACA-47A9-9344-375B13635E0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78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1151" y="675323"/>
            <a:ext cx="4716411" cy="3375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6976697-FB53-4C58-B7E5-1855BECEFB6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122</a:t>
            </a:fld>
            <a:endParaRPr lang="en-US"/>
          </a:p>
        </p:txBody>
      </p:sp>
      <p:sp>
        <p:nvSpPr>
          <p:cNvPr id="44035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4" tIns="45002" rIns="90004" bIns="45002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643AFE-D679-4FEF-88E2-9D5890F48E1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123</a:t>
            </a:fld>
            <a:endParaRPr lang="en-US"/>
          </a:p>
        </p:txBody>
      </p:sp>
      <p:sp>
        <p:nvSpPr>
          <p:cNvPr id="45059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4" tIns="45002" rIns="90004" bIns="45002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7E65980-02FB-4FAD-A6D9-2A3420A4257D}" type="slidenum">
              <a:rPr lang="en-US">
                <a:solidFill>
                  <a:prstClr val="black"/>
                </a:solidFill>
              </a:rPr>
              <a:pPr/>
              <a:t>127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7708" y="4277043"/>
            <a:ext cx="5661660" cy="405193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60E29B-F67F-4FCF-91B3-C0D20CAB87F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79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4" tIns="45002" rIns="90004" bIns="45002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26253566-58AA-451F-A70A-6688073F1955}" type="slidenum">
              <a:rPr lang="en-US" sz="1200"/>
              <a:pPr/>
              <a:t>80</a:t>
            </a:fld>
            <a:endParaRPr lang="en-US" sz="1200"/>
          </a:p>
        </p:txBody>
      </p:sp>
      <p:sp>
        <p:nvSpPr>
          <p:cNvPr id="1433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B042AB89-E0B0-426B-9CC1-635ADE9793EB}" type="slidenum">
              <a:rPr lang="en-US" sz="1200"/>
              <a:pPr/>
              <a:t>81</a:t>
            </a:fld>
            <a:endParaRPr lang="en-US" sz="1200"/>
          </a:p>
        </p:txBody>
      </p:sp>
      <p:sp>
        <p:nvSpPr>
          <p:cNvPr id="1536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FD49ACE1-44A3-4037-887D-30D9C3A7EDAD}" type="slidenum">
              <a:rPr lang="en-US" sz="1200"/>
              <a:pPr/>
              <a:t>82</a:t>
            </a:fld>
            <a:endParaRPr lang="en-US" sz="1200"/>
          </a:p>
        </p:txBody>
      </p:sp>
      <p:sp>
        <p:nvSpPr>
          <p:cNvPr id="1638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943280BC-342F-4D62-907B-5E96BFD84409}" type="slidenum">
              <a:rPr lang="en-US" sz="1200"/>
              <a:pPr/>
              <a:t>83</a:t>
            </a:fld>
            <a:endParaRPr lang="en-US" sz="1200"/>
          </a:p>
        </p:txBody>
      </p:sp>
      <p:sp>
        <p:nvSpPr>
          <p:cNvPr id="174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84623F4B-0D34-43F1-A60E-5E9DA0044842}" type="slidenum">
              <a:rPr lang="en-US" sz="1200"/>
              <a:pPr/>
              <a:t>84</a:t>
            </a:fld>
            <a:endParaRPr lang="en-US" sz="1200"/>
          </a:p>
        </p:txBody>
      </p:sp>
      <p:sp>
        <p:nvSpPr>
          <p:cNvPr id="1843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D7EB3E5A-C77A-48E2-A896-5DE2EEC0164B}" type="slidenum">
              <a:rPr lang="en-US" sz="1200"/>
              <a:pPr/>
              <a:t>85</a:t>
            </a:fld>
            <a:endParaRPr lang="en-US" sz="1200"/>
          </a:p>
        </p:txBody>
      </p:sp>
      <p:sp>
        <p:nvSpPr>
          <p:cNvPr id="1945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8627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498475" y="1311275"/>
            <a:ext cx="10429875" cy="5908675"/>
            <a:chOff x="-313" y="824"/>
            <a:chExt cx="6570" cy="372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4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70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5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6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7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8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9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0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4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5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6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7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8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9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0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5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7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8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9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0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1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2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3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4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5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6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7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8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9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0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1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3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4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5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6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7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8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9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0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1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2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4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5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6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7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8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9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0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1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5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7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8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0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1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2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3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4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5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6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7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8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9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0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1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2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3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4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5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6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7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8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9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0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1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2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4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5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6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7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8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9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0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1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2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3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4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5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6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7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8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9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0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1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2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3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4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5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6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7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8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9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0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1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2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3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4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5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6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7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8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9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0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1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2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3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4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5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6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7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8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9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0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1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2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3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4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5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6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7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8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9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0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1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2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3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4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5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6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7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8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9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0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1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2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3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4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5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6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7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8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9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0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1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2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3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4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5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6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7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8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9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0810" name="Rectangle 2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446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0811" name="Rectangle 2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0" name="Rectangle 2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1" name="Rectangle 22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  <p:sp>
        <p:nvSpPr>
          <p:cNvPr id="222" name="Rectangle 2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F6561-1307-4068-85B8-6D4BA87682A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78115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D1DB5-32BD-4821-90CF-44C8C7E9A20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</p:spTree>
    <p:extLst>
      <p:ext uri="{BB962C8B-B14F-4D97-AF65-F5344CB8AC3E}">
        <p14:creationId xmlns:p14="http://schemas.microsoft.com/office/powerpoint/2010/main" val="374628090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9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9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A89D6-E2C4-40FE-BABF-C2B946473E3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</p:spTree>
    <p:extLst>
      <p:ext uri="{BB962C8B-B14F-4D97-AF65-F5344CB8AC3E}">
        <p14:creationId xmlns:p14="http://schemas.microsoft.com/office/powerpoint/2010/main" val="252460159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94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0161F-70F0-42BC-8490-6D7EF10691F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</p:spTree>
    <p:extLst>
      <p:ext uri="{BB962C8B-B14F-4D97-AF65-F5344CB8AC3E}">
        <p14:creationId xmlns:p14="http://schemas.microsoft.com/office/powerpoint/2010/main" val="419847855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A4964D-7637-4007-9758-6ECB135BA5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109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04AEE-5B16-47CF-A523-565596D8B2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20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21CBFF-A4B3-4414-9C12-3A8D84431E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07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CEFD6-1946-41CD-BF30-133115B35B1E}" type="slidenum">
              <a:rPr lang="en-US" smtClean="0">
                <a:solidFill>
                  <a:srgbClr val="FFFFFF"/>
                </a:solidFill>
              </a:r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4/10/2011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Copyright 2011 Ted Dunn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7336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60399-03F8-47AF-B66D-DEB5E2CB6EC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</p:spTree>
    <p:extLst>
      <p:ext uri="{BB962C8B-B14F-4D97-AF65-F5344CB8AC3E}">
        <p14:creationId xmlns:p14="http://schemas.microsoft.com/office/powerpoint/2010/main" val="321551817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66E3C-E05F-4FA4-9368-89009D619C3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</p:spTree>
    <p:extLst>
      <p:ext uri="{BB962C8B-B14F-4D97-AF65-F5344CB8AC3E}">
        <p14:creationId xmlns:p14="http://schemas.microsoft.com/office/powerpoint/2010/main" val="344232897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DE319-5ABB-4CE1-AE9B-91FFE05ADBD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</p:spTree>
    <p:extLst>
      <p:ext uri="{BB962C8B-B14F-4D97-AF65-F5344CB8AC3E}">
        <p14:creationId xmlns:p14="http://schemas.microsoft.com/office/powerpoint/2010/main" val="406191358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0F651-BA90-4BD6-8F49-5634ED02B5B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</p:spTree>
    <p:extLst>
      <p:ext uri="{BB962C8B-B14F-4D97-AF65-F5344CB8AC3E}">
        <p14:creationId xmlns:p14="http://schemas.microsoft.com/office/powerpoint/2010/main" val="39131153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108CA-2245-4F81-9052-035DD5DA87A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</p:spTree>
    <p:extLst>
      <p:ext uri="{BB962C8B-B14F-4D97-AF65-F5344CB8AC3E}">
        <p14:creationId xmlns:p14="http://schemas.microsoft.com/office/powerpoint/2010/main" val="9278287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EDCAC-AD5B-48F3-8D92-54AA4399E6A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</p:spTree>
    <p:extLst>
      <p:ext uri="{BB962C8B-B14F-4D97-AF65-F5344CB8AC3E}">
        <p14:creationId xmlns:p14="http://schemas.microsoft.com/office/powerpoint/2010/main" val="170809328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3490F-275E-4C4C-9CDD-F02559DB227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</p:spTree>
    <p:extLst>
      <p:ext uri="{BB962C8B-B14F-4D97-AF65-F5344CB8AC3E}">
        <p14:creationId xmlns:p14="http://schemas.microsoft.com/office/powerpoint/2010/main" val="66467722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496888" y="1308100"/>
            <a:ext cx="10429876" cy="5908675"/>
            <a:chOff x="-313" y="824"/>
            <a:chExt cx="6570" cy="3722"/>
          </a:xfrm>
        </p:grpSpPr>
        <p:sp>
          <p:nvSpPr>
            <p:cNvPr id="109571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72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73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74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75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76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77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78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79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80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81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82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83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84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85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3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86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87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88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89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90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91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92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93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94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95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96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97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98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599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600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601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602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9603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04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05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06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07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08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09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10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11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12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13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14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15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16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17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18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19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20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21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22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23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24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25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26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27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28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29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30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31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32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33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34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35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36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37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38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39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40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41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42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43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44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45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46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47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48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49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50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51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52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53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54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55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56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57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58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59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60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61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62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63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64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65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66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67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68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69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70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71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72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73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74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75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76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77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78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79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80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81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82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83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84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85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86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87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88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89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90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91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92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93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94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95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96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97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98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699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00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01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02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03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04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05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06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07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08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09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10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11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12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13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14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15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16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17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18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19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20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21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22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23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24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25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26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27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28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29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30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31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32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33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34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35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36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37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38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39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40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41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42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43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44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45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46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47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48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49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50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51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52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53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54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55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56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57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58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59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60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61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62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63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64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65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66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67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68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69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70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71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72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73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74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75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76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77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78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79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80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81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82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83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84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785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09786" name="Rectangle 2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048152-D1AB-4B46-B550-DBBF68092FDD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09787" name="Rectangle 2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9788" name="Rectangle 2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  <p:sp>
        <p:nvSpPr>
          <p:cNvPr id="109789" name="Rectangle 2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9790" name="Rectangle 2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331358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7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7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Copyright 2011 Ted  Dunn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16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00200"/>
            <a:ext cx="7772400" cy="177958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8</a:t>
            </a:r>
            <a:r>
              <a:rPr lang="en-US" baseline="30000" dirty="0" smtClean="0"/>
              <a:t>th</a:t>
            </a:r>
            <a:r>
              <a:rPr lang="en-US" dirty="0" smtClean="0"/>
              <a:t> Grade Social Science </a:t>
            </a:r>
            <a:r>
              <a:rPr lang="en-US" dirty="0" smtClean="0"/>
              <a:t>Review Part 1</a:t>
            </a:r>
            <a:endParaRPr lang="en-US" dirty="0" smtClean="0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The 8</a:t>
            </a:r>
            <a:r>
              <a:rPr lang="en-US" baseline="30000" dirty="0" smtClean="0"/>
              <a:t>th</a:t>
            </a:r>
            <a:r>
              <a:rPr lang="en-US" dirty="0" smtClean="0"/>
              <a:t> Grade portion is </a:t>
            </a:r>
            <a:r>
              <a:rPr lang="en-US" dirty="0" smtClean="0"/>
              <a:t>48% </a:t>
            </a:r>
            <a:r>
              <a:rPr lang="en-US" dirty="0" smtClean="0"/>
              <a:t>of the 8</a:t>
            </a:r>
            <a:r>
              <a:rPr lang="en-US" baseline="30000" dirty="0" smtClean="0"/>
              <a:t>th</a:t>
            </a:r>
            <a:r>
              <a:rPr lang="en-US" dirty="0" smtClean="0"/>
              <a:t> Grade Test</a:t>
            </a:r>
          </a:p>
        </p:txBody>
      </p:sp>
    </p:spTree>
    <p:extLst>
      <p:ext uri="{BB962C8B-B14F-4D97-AF65-F5344CB8AC3E}">
        <p14:creationId xmlns:p14="http://schemas.microsoft.com/office/powerpoint/2010/main" val="35333380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 smtClean="0"/>
              <a:t>8.1 </a:t>
            </a:r>
            <a:r>
              <a:rPr lang="en-US" dirty="0"/>
              <a:t>– </a:t>
            </a:r>
            <a:r>
              <a:rPr lang="en-US" dirty="0" smtClean="0"/>
              <a:t>Revolution</a:t>
            </a:r>
            <a:r>
              <a:rPr lang="en-US" dirty="0"/>
              <a:t/>
            </a:r>
            <a:br>
              <a:rPr lang="en-US" dirty="0"/>
            </a:br>
            <a:r>
              <a:rPr lang="en-US" sz="3200" dirty="0">
                <a:solidFill>
                  <a:srgbClr val="FF0000"/>
                </a:solidFill>
              </a:rPr>
              <a:t>Chapter </a:t>
            </a:r>
            <a:r>
              <a:rPr lang="en-US" sz="3200" dirty="0" smtClean="0">
                <a:solidFill>
                  <a:srgbClr val="FF0000"/>
                </a:solidFill>
              </a:rPr>
              <a:t>4  </a:t>
            </a:r>
            <a:r>
              <a:rPr lang="en-US" sz="3200" b="1" dirty="0" smtClean="0">
                <a:effectLst/>
              </a:rPr>
              <a:t>The English colonies in America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3" t="12230"/>
          <a:stretch/>
        </p:blipFill>
        <p:spPr bwMode="auto">
          <a:xfrm>
            <a:off x="304800" y="1506220"/>
            <a:ext cx="8458200" cy="5377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81036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95896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2-46-quickfac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58775"/>
            <a:ext cx="80010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58254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13905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13905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13905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27893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80117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80117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27893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Copyright 2004 L. Renee Terry</a:t>
            </a:r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34143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FFFF"/>
                </a:solidFill>
              </a:rPr>
              <a:t>8.3 American Political System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Chapter 10  </a:t>
            </a:r>
            <a:r>
              <a:rPr lang="en-US" sz="2800" b="1" u="sng" dirty="0" smtClean="0">
                <a:effectLst/>
              </a:rPr>
              <a:t>The Bill of Rights</a:t>
            </a:r>
            <a:endParaRPr lang="en-US" sz="2800" u="sng" dirty="0" smtClean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447800"/>
            <a:ext cx="9067800" cy="5257800"/>
          </a:xfrm>
        </p:spPr>
        <p:txBody>
          <a:bodyPr numCol="2">
            <a:normAutofit/>
          </a:bodyPr>
          <a:lstStyle/>
          <a:p>
            <a:r>
              <a:rPr lang="en-US" dirty="0" smtClean="0">
                <a:effectLst/>
              </a:rPr>
              <a:t>1.  ratification </a:t>
            </a:r>
            <a:r>
              <a:rPr lang="en-US" dirty="0">
                <a:effectLst/>
              </a:rPr>
              <a:t>(p 133</a:t>
            </a:r>
            <a:r>
              <a:rPr lang="en-US" dirty="0" smtClean="0">
                <a:effectLst/>
              </a:rPr>
              <a:t>)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2.	bill of rights p </a:t>
            </a:r>
            <a:r>
              <a:rPr lang="en-US" dirty="0" smtClean="0">
                <a:effectLst/>
              </a:rPr>
              <a:t>133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3.	separation of church + state </a:t>
            </a:r>
          </a:p>
          <a:p>
            <a:r>
              <a:rPr lang="en-US" dirty="0">
                <a:effectLst/>
              </a:rPr>
              <a:t>4.	</a:t>
            </a:r>
            <a:r>
              <a:rPr lang="en-US" dirty="0" smtClean="0">
                <a:effectLst/>
              </a:rPr>
              <a:t>self-incrimination</a:t>
            </a:r>
          </a:p>
          <a:p>
            <a:r>
              <a:rPr lang="en-US" dirty="0" smtClean="0">
                <a:effectLst/>
              </a:rPr>
              <a:t>5</a:t>
            </a:r>
            <a:r>
              <a:rPr lang="en-US" dirty="0">
                <a:effectLst/>
              </a:rPr>
              <a:t>.	assemble (p. 137</a:t>
            </a:r>
            <a:r>
              <a:rPr lang="en-US" dirty="0" smtClean="0">
                <a:effectLst/>
              </a:rPr>
              <a:t>)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6.	press (p. 136)</a:t>
            </a:r>
          </a:p>
          <a:p>
            <a:r>
              <a:rPr lang="en-US" dirty="0">
                <a:effectLst/>
              </a:rPr>
              <a:t>7.	seizure (p. 138</a:t>
            </a:r>
            <a:r>
              <a:rPr lang="en-US" dirty="0" smtClean="0">
                <a:effectLst/>
              </a:rPr>
              <a:t>)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8.	warrant (p. 139	</a:t>
            </a:r>
          </a:p>
          <a:p>
            <a:r>
              <a:rPr lang="en-US" dirty="0">
                <a:effectLst/>
              </a:rPr>
              <a:t>9.	defendants ( </a:t>
            </a:r>
            <a:r>
              <a:rPr lang="en-US" dirty="0" smtClean="0">
                <a:effectLst/>
              </a:rPr>
              <a:t>p.139</a:t>
            </a:r>
            <a:r>
              <a:rPr lang="en-US" dirty="0">
                <a:effectLst/>
              </a:rPr>
              <a:t>)</a:t>
            </a:r>
          </a:p>
          <a:p>
            <a:r>
              <a:rPr lang="en-US" dirty="0">
                <a:effectLst/>
              </a:rPr>
              <a:t>10.	grand jury (p. 139</a:t>
            </a:r>
            <a:r>
              <a:rPr lang="en-US" dirty="0" smtClean="0">
                <a:effectLst/>
              </a:rPr>
              <a:t>)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11.	double jeopardy </a:t>
            </a:r>
          </a:p>
          <a:p>
            <a:r>
              <a:rPr lang="en-US" dirty="0">
                <a:effectLst/>
              </a:rPr>
              <a:t>12.	taking-the-fifth  </a:t>
            </a:r>
            <a:r>
              <a:rPr lang="en-US" dirty="0" smtClean="0">
                <a:effectLst/>
              </a:rPr>
              <a:t>(139</a:t>
            </a:r>
            <a:r>
              <a:rPr lang="en-US" dirty="0">
                <a:effectLst/>
              </a:rPr>
              <a:t>)</a:t>
            </a:r>
          </a:p>
          <a:p>
            <a:r>
              <a:rPr lang="en-US" dirty="0">
                <a:effectLst/>
              </a:rPr>
              <a:t>13.	due process </a:t>
            </a:r>
            <a:r>
              <a:rPr lang="en-US" dirty="0">
                <a:effectLst/>
              </a:rPr>
              <a:t>(</a:t>
            </a:r>
            <a:r>
              <a:rPr lang="en-US" dirty="0" smtClean="0">
                <a:effectLst/>
              </a:rPr>
              <a:t>140)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14.	just </a:t>
            </a:r>
            <a:r>
              <a:rPr lang="en-US" dirty="0" smtClean="0">
                <a:effectLst/>
              </a:rPr>
              <a:t>compensation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15.	bail (p. 141)</a:t>
            </a:r>
          </a:p>
        </p:txBody>
      </p:sp>
    </p:spTree>
    <p:extLst>
      <p:ext uri="{BB962C8B-B14F-4D97-AF65-F5344CB8AC3E}">
        <p14:creationId xmlns:p14="http://schemas.microsoft.com/office/powerpoint/2010/main" val="22221130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25" r="33833" b="4047"/>
          <a:stretch/>
        </p:blipFill>
        <p:spPr bwMode="auto">
          <a:xfrm>
            <a:off x="152400" y="1"/>
            <a:ext cx="8991600" cy="6740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4648200" y="5334000"/>
            <a:ext cx="4648200" cy="1524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5870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 l="43519" t="56982" r="8611" b="9071"/>
          <a:stretch>
            <a:fillRect/>
          </a:stretch>
        </p:blipFill>
        <p:spPr bwMode="auto">
          <a:xfrm>
            <a:off x="0" y="0"/>
            <a:ext cx="9067800" cy="693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217973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00"/>
          <a:stretch/>
        </p:blipFill>
        <p:spPr bwMode="auto">
          <a:xfrm>
            <a:off x="-1" y="0"/>
            <a:ext cx="91271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08463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63"/>
          <a:stretch/>
        </p:blipFill>
        <p:spPr bwMode="auto">
          <a:xfrm>
            <a:off x="78888" y="54624"/>
            <a:ext cx="9065112" cy="672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76973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22"/>
          <a:stretch/>
        </p:blipFill>
        <p:spPr bwMode="auto">
          <a:xfrm>
            <a:off x="-838200" y="-228600"/>
            <a:ext cx="9982200" cy="720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6544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2400" smtClean="0"/>
              <a:t>Ratifying the Constitution</a:t>
            </a:r>
            <a:endParaRPr lang="en-US" smtClean="0"/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533400" y="1447800"/>
            <a:ext cx="8077200" cy="4343400"/>
          </a:xfrm>
          <a:prstGeom prst="rect">
            <a:avLst/>
          </a:prstGeom>
          <a:solidFill>
            <a:srgbClr val="FFFF99"/>
          </a:solidFill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/>
          <a:lstStyle>
            <a:lvl1pPr marL="180975" indent="-180975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003300"/>
                </a:solidFill>
                <a:latin typeface="Verdana" pitchFamily="34" charset="0"/>
              </a:rPr>
              <a:t>Main Idea</a:t>
            </a:r>
          </a:p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003300"/>
                </a:solidFill>
                <a:latin typeface="Verdana" pitchFamily="34" charset="0"/>
              </a:rPr>
              <a:t>Federalists and Antifederalists struggled over the principles of the new Constitution. But the promise of adding a Bill of Rights brought about ratification.</a:t>
            </a:r>
          </a:p>
          <a:p>
            <a:pPr algn="ctr"/>
            <a:endParaRPr lang="en-US" sz="2000" b="1">
              <a:solidFill>
                <a:srgbClr val="003300"/>
              </a:solidFill>
              <a:latin typeface="Verdana" pitchFamily="34" charset="0"/>
            </a:endParaRPr>
          </a:p>
          <a:p>
            <a:pPr algn="ctr"/>
            <a:r>
              <a:rPr lang="en-US" sz="2000" b="1">
                <a:solidFill>
                  <a:srgbClr val="003300"/>
                </a:solidFill>
                <a:latin typeface="Verdana" pitchFamily="34" charset="0"/>
              </a:rPr>
              <a:t>Reading Focus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>
                <a:solidFill>
                  <a:srgbClr val="003300"/>
                </a:solidFill>
                <a:latin typeface="Verdana" pitchFamily="34" charset="0"/>
              </a:rPr>
              <a:t>What arguments for and against the Constitution were put forth by Federalists and Antifederalists?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>
                <a:solidFill>
                  <a:srgbClr val="003300"/>
                </a:solidFill>
                <a:latin typeface="Verdana" pitchFamily="34" charset="0"/>
              </a:rPr>
              <a:t>What ideas were published in </a:t>
            </a:r>
            <a:r>
              <a:rPr lang="en-US" i="1">
                <a:solidFill>
                  <a:srgbClr val="003300"/>
                </a:solidFill>
                <a:latin typeface="Verdana" pitchFamily="34" charset="0"/>
              </a:rPr>
              <a:t>The Federalist</a:t>
            </a:r>
            <a:r>
              <a:rPr lang="en-US">
                <a:solidFill>
                  <a:srgbClr val="003300"/>
                </a:solidFill>
                <a:latin typeface="Verdana" pitchFamily="34" charset="0"/>
              </a:rPr>
              <a:t>?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>
                <a:solidFill>
                  <a:srgbClr val="003300"/>
                </a:solidFill>
                <a:latin typeface="Verdana" pitchFamily="34" charset="0"/>
              </a:rPr>
              <a:t>Why was adding a Bill of Rights significant in the ratification process?</a:t>
            </a: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7172" name="Rectangle 9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172200" y="6019800"/>
            <a:ext cx="762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8623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77200" cy="1216025"/>
          </a:xfrm>
          <a:noFill/>
        </p:spPr>
        <p:txBody>
          <a:bodyPr/>
          <a:lstStyle/>
          <a:p>
            <a:r>
              <a:rPr lang="en-US" sz="2400" smtClean="0"/>
              <a:t>Federalists and Antifederalists</a:t>
            </a:r>
            <a:endParaRPr lang="en-US" smtClean="0"/>
          </a:p>
        </p:txBody>
      </p:sp>
      <p:sp>
        <p:nvSpPr>
          <p:cNvPr id="151555" name="Text Box 3"/>
          <p:cNvSpPr txBox="1">
            <a:spLocks noChangeArrowheads="1"/>
          </p:cNvSpPr>
          <p:nvPr/>
        </p:nvSpPr>
        <p:spPr bwMode="auto">
          <a:xfrm>
            <a:off x="533400" y="1447800"/>
            <a:ext cx="7772400" cy="19208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sz="2000">
                <a:solidFill>
                  <a:srgbClr val="003300"/>
                </a:solidFill>
                <a:latin typeface="Verdana" pitchFamily="34" charset="0"/>
              </a:rPr>
              <a:t>The new Constitution created a strong national government with certain powers left to the states.</a:t>
            </a:r>
          </a:p>
          <a:p>
            <a:pPr>
              <a:buFontTx/>
              <a:buChar char="•"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  <a:p>
            <a:pPr>
              <a:buFontTx/>
              <a:buChar char="•"/>
            </a:pPr>
            <a:r>
              <a:rPr lang="en-US" sz="2000">
                <a:solidFill>
                  <a:srgbClr val="003300"/>
                </a:solidFill>
                <a:latin typeface="Verdana" pitchFamily="34" charset="0"/>
              </a:rPr>
              <a:t>When it was published, the drastic changes surprised and angered some people. They feared the idea of a too-powerful national government.</a:t>
            </a:r>
          </a:p>
        </p:txBody>
      </p:sp>
      <p:sp>
        <p:nvSpPr>
          <p:cNvPr id="151556" name="Text Box 4"/>
          <p:cNvSpPr txBox="1">
            <a:spLocks noChangeArrowheads="1"/>
          </p:cNvSpPr>
          <p:nvPr/>
        </p:nvSpPr>
        <p:spPr bwMode="auto">
          <a:xfrm>
            <a:off x="533400" y="3717925"/>
            <a:ext cx="7772400" cy="10064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9388" indent="-1793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sz="2000">
                <a:solidFill>
                  <a:srgbClr val="003300"/>
                </a:solidFill>
                <a:latin typeface="Verdana" pitchFamily="34" charset="0"/>
              </a:rPr>
              <a:t>Federalists: supporters of the Constitution</a:t>
            </a:r>
          </a:p>
          <a:p>
            <a:pPr>
              <a:buFontTx/>
              <a:buChar char="•"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  <a:p>
            <a:pPr>
              <a:buFontTx/>
              <a:buChar char="•"/>
            </a:pPr>
            <a:r>
              <a:rPr lang="en-US" sz="2000">
                <a:solidFill>
                  <a:srgbClr val="003300"/>
                </a:solidFill>
                <a:latin typeface="Verdana" pitchFamily="34" charset="0"/>
              </a:rPr>
              <a:t>Antifederalists: opponents of the Constitution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463" y="1828800"/>
            <a:ext cx="160337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463" y="4106863"/>
            <a:ext cx="160337" cy="1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53849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1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1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5" grpId="0" animBg="1"/>
      <p:bldP spid="151556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12775"/>
            <a:ext cx="8077200" cy="530225"/>
          </a:xfrm>
          <a:noFill/>
        </p:spPr>
        <p:txBody>
          <a:bodyPr/>
          <a:lstStyle/>
          <a:p>
            <a:r>
              <a:rPr lang="en-US" sz="2400" smtClean="0"/>
              <a:t>Federalists and Antifederalists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84213" y="1600200"/>
            <a:ext cx="3582987" cy="3886200"/>
          </a:xfrm>
          <a:solidFill>
            <a:srgbClr val="336633"/>
          </a:solidFill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>
              <a:buFontTx/>
              <a:buNone/>
            </a:pPr>
            <a:r>
              <a:rPr lang="en-US" sz="2000" b="1" smtClean="0">
                <a:solidFill>
                  <a:srgbClr val="FFFF99"/>
                </a:solidFill>
              </a:rPr>
              <a:t>Federalist viewpoint</a:t>
            </a:r>
          </a:p>
          <a:p>
            <a:pPr marL="228600" indent="-228600">
              <a:buFontTx/>
              <a:buNone/>
            </a:pPr>
            <a:endParaRPr lang="en-US" sz="2000" b="1" smtClean="0">
              <a:solidFill>
                <a:srgbClr val="FFFF99"/>
              </a:solidFill>
            </a:endParaRPr>
          </a:p>
          <a:p>
            <a:pPr marL="228600" indent="-228600"/>
            <a:r>
              <a:rPr lang="en-US" sz="2000" smtClean="0">
                <a:solidFill>
                  <a:srgbClr val="FFFF99"/>
                </a:solidFill>
              </a:rPr>
              <a:t>Led by James Madison, John Dickinson, and Alexander Hamilton</a:t>
            </a:r>
          </a:p>
          <a:p>
            <a:pPr marL="228600" indent="-228600"/>
            <a:endParaRPr lang="en-US" sz="2000" smtClean="0">
              <a:solidFill>
                <a:srgbClr val="FFFF99"/>
              </a:solidFill>
            </a:endParaRPr>
          </a:p>
          <a:p>
            <a:pPr marL="228600" indent="-228600"/>
            <a:r>
              <a:rPr lang="en-US" sz="2000" smtClean="0">
                <a:solidFill>
                  <a:srgbClr val="FFFF99"/>
                </a:solidFill>
              </a:rPr>
              <a:t>Benjamin Franklin and George Washington also backed the Federalists.</a:t>
            </a:r>
            <a:endParaRPr lang="en-US" sz="2000" smtClean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048000"/>
            <a:ext cx="160338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29000"/>
            <a:ext cx="160338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11" name="Rectangle 11"/>
          <p:cNvSpPr>
            <a:spLocks noChangeArrowheads="1"/>
          </p:cNvSpPr>
          <p:nvPr/>
        </p:nvSpPr>
        <p:spPr bwMode="auto">
          <a:xfrm>
            <a:off x="4572000" y="1600200"/>
            <a:ext cx="3582988" cy="3886200"/>
          </a:xfrm>
          <a:prstGeom prst="rect">
            <a:avLst/>
          </a:prstGeom>
          <a:solidFill>
            <a:srgbClr val="3366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>
              <a:spcBef>
                <a:spcPct val="20000"/>
              </a:spcBef>
              <a:buFontTx/>
              <a:buChar char="•"/>
            </a:pPr>
            <a:endParaRPr lang="en-US" sz="2000">
              <a:solidFill>
                <a:srgbClr val="FFFF99"/>
              </a:solidFill>
              <a:latin typeface="Verdana" pitchFamily="34" charset="0"/>
            </a:endParaRPr>
          </a:p>
          <a:p>
            <a:pPr marL="228600" indent="-228600">
              <a:spcBef>
                <a:spcPct val="20000"/>
              </a:spcBef>
              <a:buFontTx/>
              <a:buChar char="•"/>
            </a:pPr>
            <a:endParaRPr lang="en-US" sz="2000">
              <a:solidFill>
                <a:srgbClr val="FFFF99"/>
              </a:solidFill>
              <a:latin typeface="Verdana" pitchFamily="34" charset="0"/>
            </a:endParaRPr>
          </a:p>
          <a:p>
            <a:pPr marL="228600" indent="-228600">
              <a:spcBef>
                <a:spcPct val="20000"/>
              </a:spcBef>
              <a:buFontTx/>
              <a:buChar char="•"/>
            </a:pPr>
            <a:r>
              <a:rPr lang="en-US" sz="2000">
                <a:solidFill>
                  <a:srgbClr val="FFFF99"/>
                </a:solidFill>
                <a:latin typeface="Verdana" pitchFamily="34" charset="0"/>
              </a:rPr>
              <a:t>Federalist cause was generally popular in the cities, but they were outnumbered in the general population.</a:t>
            </a:r>
          </a:p>
          <a:p>
            <a:pPr marL="228600" indent="-228600">
              <a:spcBef>
                <a:spcPct val="20000"/>
              </a:spcBef>
              <a:buFontTx/>
              <a:buChar char="•"/>
            </a:pPr>
            <a:endParaRPr lang="en-US" sz="2000">
              <a:solidFill>
                <a:srgbClr val="FFFF99"/>
              </a:solidFill>
              <a:latin typeface="Verdana" pitchFamily="34" charset="0"/>
            </a:endParaRPr>
          </a:p>
          <a:p>
            <a:pPr marL="228600" indent="-228600">
              <a:spcBef>
                <a:spcPct val="20000"/>
              </a:spcBef>
              <a:buFontTx/>
              <a:buChar char="•"/>
            </a:pPr>
            <a:r>
              <a:rPr lang="en-US" sz="2000">
                <a:solidFill>
                  <a:srgbClr val="FFFF99"/>
                </a:solidFill>
                <a:latin typeface="Verdana" pitchFamily="34" charset="0"/>
              </a:rPr>
              <a:t>Well organized and knew how to gather political support</a:t>
            </a:r>
          </a:p>
        </p:txBody>
      </p:sp>
    </p:spTree>
    <p:extLst>
      <p:ext uri="{BB962C8B-B14F-4D97-AF65-F5344CB8AC3E}">
        <p14:creationId xmlns:p14="http://schemas.microsoft.com/office/powerpoint/2010/main" val="42594077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3" grpId="0" animBg="1"/>
      <p:bldP spid="153611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077200" cy="533400"/>
          </a:xfrm>
          <a:noFill/>
        </p:spPr>
        <p:txBody>
          <a:bodyPr/>
          <a:lstStyle/>
          <a:p>
            <a:r>
              <a:rPr lang="en-US" sz="2400" smtClean="0"/>
              <a:t>Federalists and Antifederalists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3725863"/>
            <a:ext cx="160338" cy="1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820863"/>
            <a:ext cx="160338" cy="1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3" name="Text Box 5"/>
          <p:cNvSpPr txBox="1">
            <a:spLocks noChangeArrowheads="1"/>
          </p:cNvSpPr>
          <p:nvPr/>
        </p:nvSpPr>
        <p:spPr bwMode="auto">
          <a:xfrm>
            <a:off x="533400" y="1219200"/>
            <a:ext cx="7772400" cy="1524000"/>
          </a:xfrm>
          <a:prstGeom prst="rect">
            <a:avLst/>
          </a:prstGeom>
          <a:solidFill>
            <a:srgbClr val="66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000" b="1">
                <a:solidFill>
                  <a:srgbClr val="FFFF99"/>
                </a:solidFill>
                <a:latin typeface="Verdana" pitchFamily="34" charset="0"/>
              </a:rPr>
              <a:t>Antifederalist viewpoint</a:t>
            </a:r>
          </a:p>
          <a:p>
            <a:pPr>
              <a:buFontTx/>
              <a:buChar char="•"/>
            </a:pPr>
            <a:r>
              <a:rPr lang="en-US">
                <a:solidFill>
                  <a:srgbClr val="FFFF99"/>
                </a:solidFill>
                <a:latin typeface="Verdana" pitchFamily="34" charset="0"/>
              </a:rPr>
              <a:t>They were less organized and less unified than the Federalists.</a:t>
            </a:r>
          </a:p>
          <a:p>
            <a:pPr>
              <a:buFontTx/>
              <a:buChar char="•"/>
            </a:pPr>
            <a:r>
              <a:rPr lang="en-US">
                <a:solidFill>
                  <a:srgbClr val="FFFF99"/>
                </a:solidFill>
                <a:latin typeface="Verdana" pitchFamily="34" charset="0"/>
              </a:rPr>
              <a:t>Their core consisted of farmers and planters.</a:t>
            </a:r>
          </a:p>
          <a:p>
            <a:pPr>
              <a:buFontTx/>
              <a:buChar char="•"/>
            </a:pPr>
            <a:r>
              <a:rPr lang="en-US">
                <a:solidFill>
                  <a:srgbClr val="FFFF99"/>
                </a:solidFill>
                <a:latin typeface="Verdana" pitchFamily="34" charset="0"/>
              </a:rPr>
              <a:t>Agreed on one central issue: they distrusted any central authority</a:t>
            </a:r>
            <a:endParaRPr lang="en-US" sz="2000">
              <a:solidFill>
                <a:srgbClr val="FFFF99"/>
              </a:solidFill>
              <a:latin typeface="Verdana" pitchFamily="34" charset="0"/>
            </a:endParaRPr>
          </a:p>
        </p:txBody>
      </p:sp>
      <p:sp>
        <p:nvSpPr>
          <p:cNvPr id="155654" name="Text Box 6"/>
          <p:cNvSpPr txBox="1">
            <a:spLocks noChangeArrowheads="1"/>
          </p:cNvSpPr>
          <p:nvPr/>
        </p:nvSpPr>
        <p:spPr bwMode="auto">
          <a:xfrm>
            <a:off x="533400" y="2895600"/>
            <a:ext cx="7772400" cy="1752600"/>
          </a:xfrm>
          <a:prstGeom prst="rect">
            <a:avLst/>
          </a:prstGeom>
          <a:solidFill>
            <a:srgbClr val="3366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>
                <a:solidFill>
                  <a:srgbClr val="FFFF99"/>
                </a:solidFill>
                <a:latin typeface="Verdana" pitchFamily="34" charset="0"/>
              </a:rPr>
              <a:t>Believed strong national government would lead to a kind of tyranny like the kind they fought against in the Revolution.</a:t>
            </a:r>
          </a:p>
          <a:p>
            <a:pPr>
              <a:buFontTx/>
              <a:buChar char="•"/>
            </a:pPr>
            <a:r>
              <a:rPr lang="en-US">
                <a:solidFill>
                  <a:srgbClr val="FFFF99"/>
                </a:solidFill>
                <a:latin typeface="Verdana" pitchFamily="34" charset="0"/>
              </a:rPr>
              <a:t>Worried that the government would abuse both states’ rights and individual liberties</a:t>
            </a:r>
          </a:p>
          <a:p>
            <a:pPr>
              <a:buFontTx/>
              <a:buChar char="•"/>
            </a:pPr>
            <a:r>
              <a:rPr lang="en-US">
                <a:solidFill>
                  <a:srgbClr val="FFFF99"/>
                </a:solidFill>
                <a:latin typeface="Verdana" pitchFamily="34" charset="0"/>
              </a:rPr>
              <a:t>Thought the new government favored the educated and wealthy over ordinary people</a:t>
            </a:r>
          </a:p>
        </p:txBody>
      </p:sp>
      <p:sp>
        <p:nvSpPr>
          <p:cNvPr id="155655" name="Text Box 7"/>
          <p:cNvSpPr txBox="1">
            <a:spLocks noChangeArrowheads="1"/>
          </p:cNvSpPr>
          <p:nvPr/>
        </p:nvSpPr>
        <p:spPr bwMode="auto">
          <a:xfrm>
            <a:off x="533400" y="4800600"/>
            <a:ext cx="7772400" cy="990600"/>
          </a:xfrm>
          <a:prstGeom prst="rect">
            <a:avLst/>
          </a:prstGeom>
          <a:solidFill>
            <a:srgbClr val="66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>
                <a:solidFill>
                  <a:srgbClr val="FFFF99"/>
                </a:solidFill>
                <a:latin typeface="Verdana" pitchFamily="34" charset="0"/>
              </a:rPr>
              <a:t>Led by Samuel Adams, Patrick Henry, and Richard Henry Lee</a:t>
            </a:r>
          </a:p>
          <a:p>
            <a:pPr>
              <a:buFontTx/>
              <a:buChar char="•"/>
            </a:pPr>
            <a:r>
              <a:rPr lang="en-US">
                <a:solidFill>
                  <a:srgbClr val="FFFF99"/>
                </a:solidFill>
                <a:latin typeface="Verdana" pitchFamily="34" charset="0"/>
              </a:rPr>
              <a:t>Robert Yates, New York delegate, wrote anti-Constitution essays under the name </a:t>
            </a:r>
            <a:r>
              <a:rPr lang="en-US" b="1">
                <a:solidFill>
                  <a:srgbClr val="FFFF99"/>
                </a:solidFill>
                <a:latin typeface="Verdana" pitchFamily="34" charset="0"/>
              </a:rPr>
              <a:t>Brutus</a:t>
            </a:r>
            <a:r>
              <a:rPr lang="en-US">
                <a:solidFill>
                  <a:srgbClr val="FFFF99"/>
                </a:solidFill>
                <a:latin typeface="Verdana" pitchFamily="34" charset="0"/>
              </a:rPr>
              <a:t>.</a:t>
            </a:r>
            <a:endParaRPr lang="en-US">
              <a:latin typeface="Verdana" pitchFamily="34" charset="0"/>
            </a:endParaRPr>
          </a:p>
        </p:txBody>
      </p:sp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463" y="5173663"/>
            <a:ext cx="160337" cy="1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4800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5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5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53" grpId="0" animBg="1"/>
      <p:bldP spid="155654" grpId="0" animBg="1"/>
      <p:bldP spid="155655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8077200" cy="530225"/>
          </a:xfrm>
          <a:noFill/>
        </p:spPr>
        <p:txBody>
          <a:bodyPr/>
          <a:lstStyle/>
          <a:p>
            <a:r>
              <a:rPr lang="en-US" sz="2400" smtClean="0"/>
              <a:t>Federalists and Antifederalists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84213" y="1600200"/>
            <a:ext cx="3582987" cy="3886200"/>
          </a:xfrm>
          <a:solidFill>
            <a:srgbClr val="336633"/>
          </a:solidFill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>
              <a:buFontTx/>
              <a:buNone/>
            </a:pPr>
            <a:r>
              <a:rPr lang="en-US" sz="2000" b="1" smtClean="0">
                <a:solidFill>
                  <a:srgbClr val="FFFF99"/>
                </a:solidFill>
              </a:rPr>
              <a:t>Ratification process</a:t>
            </a:r>
          </a:p>
          <a:p>
            <a:pPr marL="228600" indent="-228600">
              <a:buFontTx/>
              <a:buNone/>
            </a:pPr>
            <a:endParaRPr lang="en-US" sz="2000" smtClean="0">
              <a:solidFill>
                <a:srgbClr val="FFFF99"/>
              </a:solidFill>
            </a:endParaRPr>
          </a:p>
          <a:p>
            <a:pPr marL="228600" indent="-228600"/>
            <a:r>
              <a:rPr lang="en-US" sz="2000" smtClean="0">
                <a:solidFill>
                  <a:srgbClr val="FFFF99"/>
                </a:solidFill>
              </a:rPr>
              <a:t>Antifederalists demanded the addition of a </a:t>
            </a:r>
            <a:r>
              <a:rPr lang="en-US" sz="2000" b="1" smtClean="0">
                <a:solidFill>
                  <a:srgbClr val="FFFF99"/>
                </a:solidFill>
              </a:rPr>
              <a:t>Bill of Rights</a:t>
            </a:r>
            <a:r>
              <a:rPr lang="en-US" sz="2000" smtClean="0">
                <a:solidFill>
                  <a:srgbClr val="FFFF99"/>
                </a:solidFill>
              </a:rPr>
              <a:t>.</a:t>
            </a:r>
          </a:p>
          <a:p>
            <a:pPr marL="228600" indent="-228600"/>
            <a:endParaRPr lang="en-US" sz="2000" smtClean="0">
              <a:solidFill>
                <a:srgbClr val="FFFF99"/>
              </a:solidFill>
            </a:endParaRPr>
          </a:p>
          <a:p>
            <a:pPr marL="228600" indent="-228600"/>
            <a:r>
              <a:rPr lang="en-US" sz="2000" smtClean="0">
                <a:solidFill>
                  <a:srgbClr val="FFFF99"/>
                </a:solidFill>
              </a:rPr>
              <a:t>Wanted to spell out some basic rights in the Constitution to make sure those rights would be protected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29000"/>
            <a:ext cx="160338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810000"/>
            <a:ext cx="160338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7" name="Rectangle 11"/>
          <p:cNvSpPr>
            <a:spLocks noChangeArrowheads="1"/>
          </p:cNvSpPr>
          <p:nvPr/>
        </p:nvSpPr>
        <p:spPr bwMode="auto">
          <a:xfrm>
            <a:off x="4572000" y="1600200"/>
            <a:ext cx="3582988" cy="3886200"/>
          </a:xfrm>
          <a:prstGeom prst="rect">
            <a:avLst/>
          </a:prstGeom>
          <a:solidFill>
            <a:srgbClr val="3366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>
              <a:spcBef>
                <a:spcPct val="20000"/>
              </a:spcBef>
              <a:buFontTx/>
              <a:buChar char="•"/>
            </a:pPr>
            <a:endParaRPr lang="en-US" sz="2000">
              <a:solidFill>
                <a:srgbClr val="FFFF99"/>
              </a:solidFill>
              <a:latin typeface="Verdana" pitchFamily="34" charset="0"/>
            </a:endParaRPr>
          </a:p>
          <a:p>
            <a:pPr marL="228600" indent="-228600">
              <a:spcBef>
                <a:spcPct val="20000"/>
              </a:spcBef>
              <a:buFontTx/>
              <a:buChar char="•"/>
            </a:pPr>
            <a:endParaRPr lang="en-US" sz="2000">
              <a:solidFill>
                <a:srgbClr val="FFFF99"/>
              </a:solidFill>
              <a:latin typeface="Verdana" pitchFamily="34" charset="0"/>
            </a:endParaRPr>
          </a:p>
          <a:p>
            <a:pPr marL="228600" indent="-228600">
              <a:spcBef>
                <a:spcPct val="20000"/>
              </a:spcBef>
              <a:buFontTx/>
              <a:buChar char="•"/>
            </a:pPr>
            <a:r>
              <a:rPr lang="en-US" sz="2000">
                <a:solidFill>
                  <a:srgbClr val="FFFF99"/>
                </a:solidFill>
                <a:latin typeface="Verdana" pitchFamily="34" charset="0"/>
              </a:rPr>
              <a:t>Adding the rights became the main focus of the struggle over ratification.</a:t>
            </a:r>
          </a:p>
          <a:p>
            <a:pPr marL="228600" indent="-228600">
              <a:spcBef>
                <a:spcPct val="20000"/>
              </a:spcBef>
              <a:buFontTx/>
              <a:buChar char="•"/>
            </a:pPr>
            <a:endParaRPr lang="en-US" sz="2000">
              <a:solidFill>
                <a:srgbClr val="FFFF99"/>
              </a:solidFill>
              <a:latin typeface="Verdana" pitchFamily="34" charset="0"/>
            </a:endParaRPr>
          </a:p>
          <a:p>
            <a:pPr marL="228600" indent="-228600">
              <a:spcBef>
                <a:spcPct val="20000"/>
              </a:spcBef>
              <a:buFontTx/>
              <a:buChar char="•"/>
            </a:pPr>
            <a:r>
              <a:rPr lang="en-US" sz="2000">
                <a:solidFill>
                  <a:srgbClr val="FFFF99"/>
                </a:solidFill>
                <a:latin typeface="Verdana" pitchFamily="34" charset="0"/>
              </a:rPr>
              <a:t>Congress called for special ratifying conventions in each state.</a:t>
            </a:r>
          </a:p>
        </p:txBody>
      </p:sp>
    </p:spTree>
    <p:extLst>
      <p:ext uri="{BB962C8B-B14F-4D97-AF65-F5344CB8AC3E}">
        <p14:creationId xmlns:p14="http://schemas.microsoft.com/office/powerpoint/2010/main" val="8936710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7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7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699" grpId="0" animBg="1"/>
      <p:bldP spid="157707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077200" cy="533400"/>
          </a:xfrm>
          <a:noFill/>
        </p:spPr>
        <p:txBody>
          <a:bodyPr/>
          <a:lstStyle/>
          <a:p>
            <a:r>
              <a:rPr lang="en-US" sz="2400" smtClean="0"/>
              <a:t>The Federalist Papers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895600"/>
            <a:ext cx="160338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439863"/>
            <a:ext cx="160338" cy="1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463" y="4953000"/>
            <a:ext cx="160337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50" name="Text Box 6"/>
          <p:cNvSpPr txBox="1">
            <a:spLocks noChangeArrowheads="1"/>
          </p:cNvSpPr>
          <p:nvPr/>
        </p:nvSpPr>
        <p:spPr bwMode="auto">
          <a:xfrm>
            <a:off x="533400" y="2438400"/>
            <a:ext cx="7772400" cy="1066800"/>
          </a:xfrm>
          <a:prstGeom prst="rect">
            <a:avLst/>
          </a:prstGeom>
          <a:solidFill>
            <a:srgbClr val="66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sz="2000">
                <a:solidFill>
                  <a:srgbClr val="FFFF99"/>
                </a:solidFill>
                <a:latin typeface="Verdana" pitchFamily="34" charset="0"/>
              </a:rPr>
              <a:t>Circulated widely in other states</a:t>
            </a:r>
          </a:p>
          <a:p>
            <a:pPr>
              <a:buFontTx/>
              <a:buChar char="•"/>
            </a:pPr>
            <a:r>
              <a:rPr lang="en-US" sz="2000">
                <a:solidFill>
                  <a:srgbClr val="FFFF99"/>
                </a:solidFill>
                <a:latin typeface="Verdana" pitchFamily="34" charset="0"/>
              </a:rPr>
              <a:t>Collected in a book, </a:t>
            </a:r>
            <a:r>
              <a:rPr lang="en-US" sz="2000" b="1" i="1">
                <a:solidFill>
                  <a:srgbClr val="FFFF99"/>
                </a:solidFill>
                <a:latin typeface="Verdana" pitchFamily="34" charset="0"/>
              </a:rPr>
              <a:t>The Federalist</a:t>
            </a:r>
            <a:r>
              <a:rPr lang="en-US" sz="2000">
                <a:solidFill>
                  <a:srgbClr val="FFFF99"/>
                </a:solidFill>
                <a:latin typeface="Verdana" pitchFamily="34" charset="0"/>
              </a:rPr>
              <a:t>, also known as the Federalist Papers</a:t>
            </a:r>
          </a:p>
        </p:txBody>
      </p:sp>
      <p:sp>
        <p:nvSpPr>
          <p:cNvPr id="159751" name="Text Box 7"/>
          <p:cNvSpPr txBox="1">
            <a:spLocks noChangeArrowheads="1"/>
          </p:cNvSpPr>
          <p:nvPr/>
        </p:nvSpPr>
        <p:spPr bwMode="auto">
          <a:xfrm>
            <a:off x="533400" y="1143000"/>
            <a:ext cx="7772400" cy="1143000"/>
          </a:xfrm>
          <a:prstGeom prst="rect">
            <a:avLst/>
          </a:prstGeom>
          <a:solidFill>
            <a:srgbClr val="3366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sz="2000">
                <a:solidFill>
                  <a:srgbClr val="FFFF99"/>
                </a:solidFill>
                <a:latin typeface="Verdana" pitchFamily="34" charset="0"/>
              </a:rPr>
              <a:t>A series of essays discussing and defending the Constitution were published in New York newspapers. </a:t>
            </a:r>
          </a:p>
          <a:p>
            <a:pPr>
              <a:buFontTx/>
              <a:buChar char="•"/>
            </a:pPr>
            <a:r>
              <a:rPr lang="en-US" sz="2000">
                <a:solidFill>
                  <a:srgbClr val="FFFF99"/>
                </a:solidFill>
                <a:latin typeface="Verdana" pitchFamily="34" charset="0"/>
              </a:rPr>
              <a:t>Written under the pen name </a:t>
            </a:r>
            <a:r>
              <a:rPr lang="en-US" sz="2000" b="1">
                <a:solidFill>
                  <a:srgbClr val="FFFF99"/>
                </a:solidFill>
                <a:latin typeface="Verdana" pitchFamily="34" charset="0"/>
              </a:rPr>
              <a:t>Publius</a:t>
            </a:r>
            <a:endParaRPr lang="en-US" sz="2000" b="1">
              <a:latin typeface="Verdana" pitchFamily="34" charset="0"/>
            </a:endParaRPr>
          </a:p>
        </p:txBody>
      </p:sp>
      <p:sp>
        <p:nvSpPr>
          <p:cNvPr id="159752" name="Text Box 8"/>
          <p:cNvSpPr txBox="1">
            <a:spLocks noChangeArrowheads="1"/>
          </p:cNvSpPr>
          <p:nvPr/>
        </p:nvSpPr>
        <p:spPr bwMode="auto">
          <a:xfrm>
            <a:off x="533400" y="4876800"/>
            <a:ext cx="7772400" cy="838200"/>
          </a:xfrm>
          <a:prstGeom prst="rect">
            <a:avLst/>
          </a:prstGeom>
          <a:solidFill>
            <a:srgbClr val="3366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sz="2000">
                <a:solidFill>
                  <a:srgbClr val="FFFF99"/>
                </a:solidFill>
                <a:latin typeface="Verdana" pitchFamily="34" charset="0"/>
              </a:rPr>
              <a:t>Publius was three Federalists: James Madison, Alexander Hamilton, and John Jay</a:t>
            </a:r>
            <a:endParaRPr lang="en-US" sz="2000">
              <a:latin typeface="Verdana" pitchFamily="34" charset="0"/>
            </a:endParaRPr>
          </a:p>
        </p:txBody>
      </p:sp>
      <p:sp>
        <p:nvSpPr>
          <p:cNvPr id="159753" name="Text Box 9"/>
          <p:cNvSpPr txBox="1">
            <a:spLocks noChangeArrowheads="1"/>
          </p:cNvSpPr>
          <p:nvPr/>
        </p:nvSpPr>
        <p:spPr bwMode="auto">
          <a:xfrm>
            <a:off x="533400" y="3657600"/>
            <a:ext cx="7772400" cy="1066800"/>
          </a:xfrm>
          <a:prstGeom prst="rect">
            <a:avLst/>
          </a:prstGeom>
          <a:solidFill>
            <a:srgbClr val="66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sz="2000">
                <a:solidFill>
                  <a:srgbClr val="FFFF99"/>
                </a:solidFill>
                <a:latin typeface="Verdana" pitchFamily="34" charset="0"/>
              </a:rPr>
              <a:t>Main goal of essays was to persuade New York delegates to ratify the document by explaining the advantages it would bring</a:t>
            </a:r>
            <a:endParaRPr lang="en-US" sz="2000">
              <a:latin typeface="Verdana" pitchFamily="34" charset="0"/>
            </a:endParaRPr>
          </a:p>
        </p:txBody>
      </p:sp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463" y="3886200"/>
            <a:ext cx="160337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9978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9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9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9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9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9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9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50" grpId="0" animBg="1"/>
      <p:bldP spid="159751" grpId="0" animBg="1"/>
      <p:bldP spid="159752" grpId="0" animBg="1"/>
      <p:bldP spid="15975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000" dirty="0" smtClean="0"/>
              <a:t>8.2 </a:t>
            </a:r>
            <a:r>
              <a:rPr lang="en-US" sz="4000" dirty="0"/>
              <a:t>– Forming a New </a:t>
            </a:r>
            <a:r>
              <a:rPr lang="en-US" sz="4000" dirty="0" smtClean="0"/>
              <a:t>Nation </a:t>
            </a:r>
            <a:br>
              <a:rPr lang="en-US" sz="4000" dirty="0" smtClean="0"/>
            </a:br>
            <a:r>
              <a:rPr lang="en-US" sz="4000" dirty="0" smtClean="0">
                <a:solidFill>
                  <a:srgbClr val="FF0000"/>
                </a:solidFill>
              </a:rPr>
              <a:t>Chapter 5  </a:t>
            </a:r>
            <a:r>
              <a:rPr lang="en-US" sz="4000" b="1" dirty="0">
                <a:effectLst/>
              </a:rPr>
              <a:t>Toward Independence </a:t>
            </a:r>
            <a:endParaRPr lang="en-US" sz="4000" dirty="0" smtClean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dirty="0">
                <a:effectLst/>
              </a:rPr>
              <a:t>Patriots (</a:t>
            </a:r>
            <a:r>
              <a:rPr lang="en-US" dirty="0" smtClean="0">
                <a:effectLst/>
              </a:rPr>
              <a:t>page. </a:t>
            </a:r>
            <a:r>
              <a:rPr lang="en-US" dirty="0">
                <a:effectLst/>
              </a:rPr>
              <a:t>63) 	</a:t>
            </a:r>
          </a:p>
          <a:p>
            <a:pPr lvl="0"/>
            <a:r>
              <a:rPr lang="en-US" dirty="0">
                <a:effectLst/>
              </a:rPr>
              <a:t>Loyalists (</a:t>
            </a:r>
            <a:r>
              <a:rPr lang="en-US" dirty="0" smtClean="0">
                <a:effectLst/>
              </a:rPr>
              <a:t>page. </a:t>
            </a:r>
            <a:r>
              <a:rPr lang="en-US" dirty="0">
                <a:effectLst/>
              </a:rPr>
              <a:t>63)</a:t>
            </a:r>
          </a:p>
          <a:p>
            <a:pPr lvl="0"/>
            <a:r>
              <a:rPr lang="en-US" dirty="0" smtClean="0">
                <a:effectLst/>
              </a:rPr>
              <a:t>Neutralists (p. 63) </a:t>
            </a:r>
            <a:endParaRPr lang="en-US" dirty="0">
              <a:effectLst/>
            </a:endParaRPr>
          </a:p>
          <a:p>
            <a:pPr lvl="0"/>
            <a:r>
              <a:rPr lang="en-US" dirty="0" smtClean="0">
                <a:effectLst/>
              </a:rPr>
              <a:t>French </a:t>
            </a:r>
            <a:r>
              <a:rPr lang="en-US" dirty="0">
                <a:effectLst/>
              </a:rPr>
              <a:t>&amp; Indian War (</a:t>
            </a:r>
            <a:r>
              <a:rPr lang="en-US" dirty="0" smtClean="0">
                <a:effectLst/>
              </a:rPr>
              <a:t>page. </a:t>
            </a:r>
            <a:r>
              <a:rPr lang="en-US" dirty="0">
                <a:effectLst/>
              </a:rPr>
              <a:t>65) </a:t>
            </a:r>
          </a:p>
          <a:p>
            <a:pPr lvl="0"/>
            <a:r>
              <a:rPr lang="en-US" dirty="0">
                <a:effectLst/>
              </a:rPr>
              <a:t>Proclamation of 1763 (</a:t>
            </a:r>
            <a:r>
              <a:rPr lang="en-US" dirty="0" smtClean="0">
                <a:effectLst/>
              </a:rPr>
              <a:t>page. </a:t>
            </a:r>
            <a:r>
              <a:rPr lang="en-US" dirty="0">
                <a:effectLst/>
              </a:rPr>
              <a:t>66) 	</a:t>
            </a:r>
          </a:p>
          <a:p>
            <a:pPr lvl="0"/>
            <a:r>
              <a:rPr lang="en-US" dirty="0">
                <a:effectLst/>
              </a:rPr>
              <a:t>Stamp Act (</a:t>
            </a:r>
            <a:r>
              <a:rPr lang="en-US" dirty="0" smtClean="0">
                <a:effectLst/>
              </a:rPr>
              <a:t>page </a:t>
            </a:r>
            <a:r>
              <a:rPr lang="en-US" dirty="0">
                <a:effectLst/>
              </a:rPr>
              <a:t>67) </a:t>
            </a:r>
          </a:p>
          <a:p>
            <a:pPr lvl="0"/>
            <a:r>
              <a:rPr lang="en-US" dirty="0">
                <a:effectLst/>
              </a:rPr>
              <a:t>Quartering Act (p68)</a:t>
            </a:r>
          </a:p>
          <a:p>
            <a:pPr lvl="0"/>
            <a:r>
              <a:rPr lang="en-US" dirty="0">
                <a:effectLst/>
              </a:rPr>
              <a:t>Townshend Acts -</a:t>
            </a:r>
            <a:r>
              <a:rPr lang="en-US" dirty="0" smtClean="0">
                <a:effectLst/>
              </a:rPr>
              <a:t>68</a:t>
            </a:r>
            <a:endParaRPr lang="en-US" dirty="0">
              <a:effectLst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en-US" dirty="0">
                <a:effectLst/>
              </a:rPr>
              <a:t>Boston Massacre 68</a:t>
            </a:r>
          </a:p>
          <a:p>
            <a:pPr lvl="0"/>
            <a:r>
              <a:rPr lang="en-US" dirty="0">
                <a:effectLst/>
              </a:rPr>
              <a:t>Boston Tea Party 70</a:t>
            </a:r>
          </a:p>
          <a:p>
            <a:pPr lvl="0"/>
            <a:r>
              <a:rPr lang="en-US" dirty="0">
                <a:effectLst/>
              </a:rPr>
              <a:t>Tea Act (</a:t>
            </a:r>
            <a:r>
              <a:rPr lang="en-US" dirty="0" smtClean="0">
                <a:effectLst/>
              </a:rPr>
              <a:t>page </a:t>
            </a:r>
            <a:r>
              <a:rPr lang="en-US" dirty="0">
                <a:effectLst/>
              </a:rPr>
              <a:t>71) 	</a:t>
            </a:r>
          </a:p>
          <a:p>
            <a:pPr lvl="0"/>
            <a:r>
              <a:rPr lang="en-US" dirty="0">
                <a:effectLst/>
              </a:rPr>
              <a:t>Intolerable Acts -72</a:t>
            </a:r>
          </a:p>
          <a:p>
            <a:pPr lvl="0"/>
            <a:r>
              <a:rPr lang="en-US" dirty="0" smtClean="0">
                <a:effectLst/>
              </a:rPr>
              <a:t>First </a:t>
            </a:r>
            <a:r>
              <a:rPr lang="en-US" dirty="0">
                <a:effectLst/>
              </a:rPr>
              <a:t>Continental Congress </a:t>
            </a:r>
            <a:r>
              <a:rPr lang="en-US" dirty="0" smtClean="0">
                <a:effectLst/>
              </a:rPr>
              <a:t>(page 73</a:t>
            </a:r>
            <a:r>
              <a:rPr lang="en-US" dirty="0">
                <a:effectLst/>
              </a:rPr>
              <a:t>)</a:t>
            </a:r>
          </a:p>
          <a:p>
            <a:pPr lvl="0"/>
            <a:r>
              <a:rPr lang="en-US" dirty="0">
                <a:effectLst/>
              </a:rPr>
              <a:t>Lexington &amp; Concord </a:t>
            </a:r>
            <a:r>
              <a:rPr lang="en-US" dirty="0" smtClean="0">
                <a:effectLst/>
              </a:rPr>
              <a:t>(page 74</a:t>
            </a:r>
            <a:r>
              <a:rPr lang="en-US" dirty="0">
                <a:effectLst/>
              </a:rPr>
              <a:t>)</a:t>
            </a:r>
          </a:p>
          <a:p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</p:spTree>
    <p:extLst>
      <p:ext uri="{BB962C8B-B14F-4D97-AF65-F5344CB8AC3E}">
        <p14:creationId xmlns:p14="http://schemas.microsoft.com/office/powerpoint/2010/main" val="29479808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077200" cy="533400"/>
          </a:xfrm>
          <a:noFill/>
        </p:spPr>
        <p:txBody>
          <a:bodyPr/>
          <a:lstStyle/>
          <a:p>
            <a:r>
              <a:rPr lang="en-US" sz="2400" smtClean="0"/>
              <a:t>The Federalist Papers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3725863"/>
            <a:ext cx="160338" cy="1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820863"/>
            <a:ext cx="160338" cy="1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7" name="Text Box 5"/>
          <p:cNvSpPr txBox="1">
            <a:spLocks noChangeArrowheads="1"/>
          </p:cNvSpPr>
          <p:nvPr/>
        </p:nvSpPr>
        <p:spPr bwMode="auto">
          <a:xfrm>
            <a:off x="533400" y="1219200"/>
            <a:ext cx="7772400" cy="1066800"/>
          </a:xfrm>
          <a:prstGeom prst="rect">
            <a:avLst/>
          </a:prstGeom>
          <a:solidFill>
            <a:srgbClr val="66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000" b="1">
                <a:solidFill>
                  <a:srgbClr val="FFFF99"/>
                </a:solidFill>
                <a:latin typeface="Verdana" pitchFamily="34" charset="0"/>
              </a:rPr>
              <a:t>Ideas in the </a:t>
            </a:r>
            <a:r>
              <a:rPr lang="en-US" sz="2000" b="1" i="1">
                <a:solidFill>
                  <a:srgbClr val="FFFF99"/>
                </a:solidFill>
                <a:latin typeface="Verdana" pitchFamily="34" charset="0"/>
              </a:rPr>
              <a:t>Federalist</a:t>
            </a:r>
            <a:endParaRPr lang="en-US" sz="2000">
              <a:solidFill>
                <a:srgbClr val="FFFF99"/>
              </a:solidFill>
              <a:latin typeface="Verdana" pitchFamily="34" charset="0"/>
            </a:endParaRPr>
          </a:p>
          <a:p>
            <a:pPr>
              <a:buFontTx/>
              <a:buChar char="•"/>
            </a:pPr>
            <a:r>
              <a:rPr lang="en-US" sz="2000">
                <a:solidFill>
                  <a:srgbClr val="FFFF99"/>
                </a:solidFill>
                <a:latin typeface="Verdana" pitchFamily="34" charset="0"/>
              </a:rPr>
              <a:t>Hamilton wrote that the decision they were about to make was important for the whole world.</a:t>
            </a:r>
            <a:endParaRPr lang="en-US">
              <a:latin typeface="Verdana" pitchFamily="34" charset="0"/>
            </a:endParaRPr>
          </a:p>
          <a:p>
            <a:endParaRPr lang="en-US">
              <a:solidFill>
                <a:srgbClr val="FFFF99"/>
              </a:solidFill>
              <a:latin typeface="Verdana" pitchFamily="34" charset="0"/>
            </a:endParaRPr>
          </a:p>
        </p:txBody>
      </p:sp>
      <p:sp>
        <p:nvSpPr>
          <p:cNvPr id="161798" name="Text Box 6"/>
          <p:cNvSpPr txBox="1">
            <a:spLocks noChangeArrowheads="1"/>
          </p:cNvSpPr>
          <p:nvPr/>
        </p:nvSpPr>
        <p:spPr bwMode="auto">
          <a:xfrm>
            <a:off x="533400" y="2438400"/>
            <a:ext cx="7772400" cy="2286000"/>
          </a:xfrm>
          <a:prstGeom prst="rect">
            <a:avLst/>
          </a:prstGeom>
          <a:solidFill>
            <a:srgbClr val="3366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579438" indent="-18256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sz="2000">
                <a:solidFill>
                  <a:srgbClr val="FFFF99"/>
                </a:solidFill>
                <a:latin typeface="Verdana" pitchFamily="34" charset="0"/>
              </a:rPr>
              <a:t>Madison warned against the dangers of factions—groups with specific, often opposing, interests.</a:t>
            </a:r>
          </a:p>
          <a:p>
            <a:pPr lvl="1">
              <a:buFontTx/>
              <a:buChar char="–"/>
            </a:pPr>
            <a:r>
              <a:rPr lang="en-US" sz="2000">
                <a:solidFill>
                  <a:srgbClr val="FFFF99"/>
                </a:solidFill>
                <a:latin typeface="Verdana" pitchFamily="34" charset="0"/>
              </a:rPr>
              <a:t>Had torn apart some European governments</a:t>
            </a:r>
          </a:p>
          <a:p>
            <a:pPr lvl="1">
              <a:buFontTx/>
              <a:buChar char="–"/>
            </a:pPr>
            <a:r>
              <a:rPr lang="en-US" sz="2000">
                <a:solidFill>
                  <a:srgbClr val="FFFF99"/>
                </a:solidFill>
                <a:latin typeface="Verdana" pitchFamily="34" charset="0"/>
              </a:rPr>
              <a:t>They were a natural part of American society and should not be suppressed. </a:t>
            </a:r>
          </a:p>
          <a:p>
            <a:pPr lvl="1">
              <a:buFontTx/>
              <a:buChar char="–"/>
            </a:pPr>
            <a:r>
              <a:rPr lang="en-US" sz="2000">
                <a:solidFill>
                  <a:srgbClr val="FFFF99"/>
                </a:solidFill>
                <a:latin typeface="Verdana" pitchFamily="34" charset="0"/>
              </a:rPr>
              <a:t>A republican government would help balance the influence of factions.</a:t>
            </a:r>
          </a:p>
        </p:txBody>
      </p:sp>
      <p:sp>
        <p:nvSpPr>
          <p:cNvPr id="161799" name="Text Box 7"/>
          <p:cNvSpPr txBox="1">
            <a:spLocks noChangeArrowheads="1"/>
          </p:cNvSpPr>
          <p:nvPr/>
        </p:nvSpPr>
        <p:spPr bwMode="auto">
          <a:xfrm>
            <a:off x="533400" y="4876800"/>
            <a:ext cx="7772400" cy="838200"/>
          </a:xfrm>
          <a:prstGeom prst="rect">
            <a:avLst/>
          </a:prstGeom>
          <a:solidFill>
            <a:srgbClr val="66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sz="2000">
                <a:solidFill>
                  <a:srgbClr val="FFFF99"/>
                </a:solidFill>
                <a:latin typeface="Verdana" pitchFamily="34" charset="0"/>
              </a:rPr>
              <a:t>He explained how the separation of powers described in the Constitution would limit government powers.</a:t>
            </a:r>
          </a:p>
        </p:txBody>
      </p:sp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463" y="5173663"/>
            <a:ext cx="160337" cy="1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4998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1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1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1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1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1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1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7" grpId="0" animBg="1"/>
      <p:bldP spid="161798" grpId="0" animBg="1"/>
      <p:bldP spid="161799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077200" cy="914400"/>
          </a:xfrm>
          <a:noFill/>
        </p:spPr>
        <p:txBody>
          <a:bodyPr/>
          <a:lstStyle/>
          <a:p>
            <a:r>
              <a:rPr lang="en-US" sz="2400" smtClean="0"/>
              <a:t>The Federalist Papers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7620000" cy="3048000"/>
          </a:xfrm>
          <a:solidFill>
            <a:srgbClr val="FFFF99"/>
          </a:solidFill>
          <a:ln>
            <a:solidFill>
              <a:srgbClr val="FFFF99"/>
            </a:solidFill>
            <a:miter lim="800000"/>
            <a:headEnd/>
            <a:tailEnd/>
          </a:ln>
        </p:spPr>
        <p:txBody>
          <a:bodyPr/>
          <a:lstStyle/>
          <a:p>
            <a:pPr>
              <a:buFontTx/>
              <a:buNone/>
            </a:pPr>
            <a:r>
              <a:rPr lang="en-US" sz="2000" b="1" smtClean="0">
                <a:solidFill>
                  <a:srgbClr val="003300"/>
                </a:solidFill>
              </a:rPr>
              <a:t>Adding a Bill of Rights</a:t>
            </a:r>
          </a:p>
          <a:p>
            <a:r>
              <a:rPr lang="en-US" sz="2000" smtClean="0">
                <a:solidFill>
                  <a:srgbClr val="003300"/>
                </a:solidFill>
              </a:rPr>
              <a:t>Fight for ratification</a:t>
            </a:r>
          </a:p>
          <a:p>
            <a:r>
              <a:rPr lang="en-US" sz="2000" smtClean="0">
                <a:solidFill>
                  <a:srgbClr val="003300"/>
                </a:solidFill>
              </a:rPr>
              <a:t>The Federalists were better prepared than their opponents. They quickly organized and gained control of several state conventions, especially in small states.</a:t>
            </a:r>
          </a:p>
          <a:p>
            <a:r>
              <a:rPr lang="en-US" sz="2000" smtClean="0">
                <a:solidFill>
                  <a:srgbClr val="003300"/>
                </a:solidFill>
              </a:rPr>
              <a:t>After 11 states had ratified the Constitution, the Congress of the Confederation set dates for elections to choose members of Congress and presidential electors.</a:t>
            </a:r>
          </a:p>
        </p:txBody>
      </p:sp>
    </p:spTree>
    <p:extLst>
      <p:ext uri="{BB962C8B-B14F-4D97-AF65-F5344CB8AC3E}">
        <p14:creationId xmlns:p14="http://schemas.microsoft.com/office/powerpoint/2010/main" val="35425677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77200" cy="1216025"/>
          </a:xfrm>
          <a:noFill/>
        </p:spPr>
        <p:txBody>
          <a:bodyPr/>
          <a:lstStyle/>
          <a:p>
            <a:r>
              <a:rPr lang="en-US" sz="2400" smtClean="0"/>
              <a:t>Adding a Bill of Rights</a:t>
            </a:r>
            <a:endParaRPr lang="en-US" smtClean="0"/>
          </a:p>
        </p:txBody>
      </p:sp>
      <p:sp>
        <p:nvSpPr>
          <p:cNvPr id="165891" name="Text Box 3"/>
          <p:cNvSpPr txBox="1">
            <a:spLocks noChangeArrowheads="1"/>
          </p:cNvSpPr>
          <p:nvPr/>
        </p:nvSpPr>
        <p:spPr bwMode="auto">
          <a:xfrm>
            <a:off x="533400" y="1447800"/>
            <a:ext cx="7696200" cy="16160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9388" indent="-1793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000" b="1">
                <a:solidFill>
                  <a:srgbClr val="003300"/>
                </a:solidFill>
                <a:latin typeface="Verdana" pitchFamily="34" charset="0"/>
              </a:rPr>
              <a:t>Constitutional amendments</a:t>
            </a:r>
          </a:p>
          <a:p>
            <a:pPr>
              <a:buFontTx/>
              <a:buChar char="•"/>
            </a:pPr>
            <a:r>
              <a:rPr lang="en-US" sz="2000">
                <a:solidFill>
                  <a:srgbClr val="003300"/>
                </a:solidFill>
                <a:latin typeface="Verdana" pitchFamily="34" charset="0"/>
              </a:rPr>
              <a:t>Several crucial states had ratified the Constitution only because they were promised a bill of rights. </a:t>
            </a:r>
          </a:p>
          <a:p>
            <a:pPr>
              <a:buFontTx/>
              <a:buChar char="•"/>
            </a:pPr>
            <a:r>
              <a:rPr lang="en-US" sz="2000">
                <a:solidFill>
                  <a:srgbClr val="003300"/>
                </a:solidFill>
                <a:latin typeface="Verdana" pitchFamily="34" charset="0"/>
              </a:rPr>
              <a:t>Once the new Congress was elected, it needed to add the bill in the form of amendments to the Constitution.</a:t>
            </a: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65892" name="Text Box 4"/>
          <p:cNvSpPr txBox="1">
            <a:spLocks noChangeArrowheads="1"/>
          </p:cNvSpPr>
          <p:nvPr/>
        </p:nvSpPr>
        <p:spPr bwMode="auto">
          <a:xfrm>
            <a:off x="533400" y="3352800"/>
            <a:ext cx="7696200" cy="22256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9388" indent="-1793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sz="2000">
                <a:solidFill>
                  <a:srgbClr val="003300"/>
                </a:solidFill>
                <a:latin typeface="Verdana" pitchFamily="34" charset="0"/>
              </a:rPr>
              <a:t>James Madison took charge of putting the Bill of Rights through Congress.</a:t>
            </a:r>
          </a:p>
          <a:p>
            <a:pPr>
              <a:buFontTx/>
              <a:buChar char="•"/>
            </a:pPr>
            <a:r>
              <a:rPr lang="en-US" sz="2000">
                <a:solidFill>
                  <a:srgbClr val="003300"/>
                </a:solidFill>
                <a:latin typeface="Verdana" pitchFamily="34" charset="0"/>
              </a:rPr>
              <a:t>He pointed out that in England the constitution limited only the king’s power, not Parliament’s. The amendments would protect against all abuses of power.</a:t>
            </a:r>
          </a:p>
          <a:p>
            <a:pPr>
              <a:buFontTx/>
              <a:buChar char="•"/>
            </a:pPr>
            <a:r>
              <a:rPr lang="en-US" sz="2000">
                <a:solidFill>
                  <a:srgbClr val="003300"/>
                </a:solidFill>
                <a:latin typeface="Verdana" pitchFamily="34" charset="0"/>
              </a:rPr>
              <a:t>The states approved 10 of the 12 amendments that Congress had approved. They became the Bill of Rights.</a:t>
            </a:r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263" y="2057400"/>
            <a:ext cx="160337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263" y="3868738"/>
            <a:ext cx="160337" cy="1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97882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5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5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1" grpId="0" animBg="1"/>
      <p:bldP spid="165892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77200" cy="1216025"/>
          </a:xfrm>
          <a:noFill/>
        </p:spPr>
        <p:txBody>
          <a:bodyPr/>
          <a:lstStyle/>
          <a:p>
            <a:r>
              <a:rPr lang="en-US" sz="2400" smtClean="0"/>
              <a:t>Adding a Bill of Rights</a:t>
            </a:r>
          </a:p>
        </p:txBody>
      </p:sp>
      <p:sp>
        <p:nvSpPr>
          <p:cNvPr id="167939" name="Text Box 3"/>
          <p:cNvSpPr txBox="1">
            <a:spLocks noChangeArrowheads="1"/>
          </p:cNvSpPr>
          <p:nvPr/>
        </p:nvSpPr>
        <p:spPr bwMode="auto">
          <a:xfrm>
            <a:off x="533400" y="1371600"/>
            <a:ext cx="7620000" cy="149542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93688" indent="-2936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000" b="1">
                <a:solidFill>
                  <a:srgbClr val="003300"/>
                </a:solidFill>
                <a:latin typeface="Verdana" pitchFamily="34" charset="0"/>
              </a:rPr>
              <a:t>The Bill of Rights</a:t>
            </a:r>
          </a:p>
          <a:p>
            <a:pPr>
              <a:buFontTx/>
              <a:buChar char="•"/>
            </a:pPr>
            <a:r>
              <a:rPr lang="en-US">
                <a:solidFill>
                  <a:srgbClr val="003300"/>
                </a:solidFill>
                <a:latin typeface="Verdana" pitchFamily="34" charset="0"/>
              </a:rPr>
              <a:t>First eight amendments dealt with individual civil liberties.</a:t>
            </a:r>
          </a:p>
          <a:p>
            <a:pPr>
              <a:buFontTx/>
              <a:buChar char="•"/>
            </a:pPr>
            <a:r>
              <a:rPr lang="en-US">
                <a:solidFill>
                  <a:srgbClr val="003300"/>
                </a:solidFill>
                <a:latin typeface="Verdana" pitchFamily="34" charset="0"/>
              </a:rPr>
              <a:t>Ninth Amendment stated that listing certain rights given to the people did not mean that other rights did not exist as well.</a:t>
            </a:r>
          </a:p>
        </p:txBody>
      </p:sp>
      <p:sp>
        <p:nvSpPr>
          <p:cNvPr id="167940" name="Text Box 4"/>
          <p:cNvSpPr txBox="1">
            <a:spLocks noChangeArrowheads="1"/>
          </p:cNvSpPr>
          <p:nvPr/>
        </p:nvSpPr>
        <p:spPr bwMode="auto">
          <a:xfrm>
            <a:off x="533400" y="3048000"/>
            <a:ext cx="7620000" cy="256381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93688" indent="-2936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50888" indent="-230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>
                <a:solidFill>
                  <a:srgbClr val="003300"/>
                </a:solidFill>
                <a:latin typeface="Verdana" pitchFamily="34" charset="0"/>
              </a:rPr>
              <a:t>The final amendment addressed the actions that states could do.</a:t>
            </a:r>
          </a:p>
          <a:p>
            <a:pPr>
              <a:buFontTx/>
              <a:buChar char="•"/>
            </a:pPr>
            <a:r>
              <a:rPr lang="en-US">
                <a:solidFill>
                  <a:srgbClr val="003300"/>
                </a:solidFill>
                <a:latin typeface="Verdana" pitchFamily="34" charset="0"/>
              </a:rPr>
              <a:t>Tenth Amendment defined two kinds of government powers.</a:t>
            </a:r>
          </a:p>
          <a:p>
            <a:pPr lvl="1">
              <a:buFontTx/>
              <a:buChar char="–"/>
            </a:pPr>
            <a:r>
              <a:rPr lang="en-US">
                <a:solidFill>
                  <a:srgbClr val="003300"/>
                </a:solidFill>
                <a:latin typeface="Verdana" pitchFamily="34" charset="0"/>
              </a:rPr>
              <a:t>Delegated powers: powers that the Constitution gives to each branch of the national government</a:t>
            </a:r>
          </a:p>
          <a:p>
            <a:pPr lvl="1">
              <a:buFontTx/>
              <a:buChar char="–"/>
            </a:pPr>
            <a:r>
              <a:rPr lang="en-US">
                <a:solidFill>
                  <a:srgbClr val="003300"/>
                </a:solidFill>
                <a:latin typeface="Verdana" pitchFamily="34" charset="0"/>
              </a:rPr>
              <a:t>Reserved powers: powers that the Constitution does not specifically give to the federal government or deny to the states</a:t>
            </a:r>
          </a:p>
          <a:p>
            <a:pPr>
              <a:buFontTx/>
              <a:buChar char="•"/>
            </a:pPr>
            <a:r>
              <a:rPr lang="en-US">
                <a:solidFill>
                  <a:srgbClr val="003300"/>
                </a:solidFill>
                <a:latin typeface="Verdana" pitchFamily="34" charset="0"/>
              </a:rPr>
              <a:t>Reserved powers belong to the states or to the people.</a:t>
            </a: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2057400"/>
            <a:ext cx="160338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886200"/>
            <a:ext cx="160338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Rectangle 8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934200" y="6019800"/>
            <a:ext cx="609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901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7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7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39" grpId="0" animBg="1"/>
      <p:bldP spid="167940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 l="43519" t="56982" r="8611" b="9071"/>
          <a:stretch>
            <a:fillRect/>
          </a:stretch>
        </p:blipFill>
        <p:spPr bwMode="auto">
          <a:xfrm>
            <a:off x="0" y="0"/>
            <a:ext cx="9067800" cy="693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06003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4648201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1" y="76200"/>
            <a:ext cx="4571999" cy="741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02288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27305"/>
            <a:ext cx="4863465" cy="680529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4863465" y="27305"/>
            <a:ext cx="4280535" cy="680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391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00800"/>
            <a:ext cx="2895600" cy="3048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Copyright </a:t>
            </a:r>
            <a:r>
              <a:rPr lang="en-US" dirty="0" smtClean="0">
                <a:solidFill>
                  <a:srgbClr val="FFFFFF"/>
                </a:solidFill>
              </a:rPr>
              <a:t>2011 Ted  Dunn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5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590800"/>
            <a:ext cx="7772400" cy="1736725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 smtClean="0"/>
              <a:t>This PowerPoint has been brought to you by the </a:t>
            </a:r>
            <a:r>
              <a:rPr lang="en-US" sz="4800" dirty="0" smtClean="0"/>
              <a:t>Pinole </a:t>
            </a:r>
            <a:r>
              <a:rPr lang="en-US" sz="4800" dirty="0" smtClean="0"/>
              <a:t>Middle School 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>Social </a:t>
            </a:r>
            <a:r>
              <a:rPr lang="en-US" sz="4800" dirty="0" smtClean="0"/>
              <a:t>Science Department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572000"/>
            <a:ext cx="6400800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Ted Dunn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Chair </a:t>
            </a:r>
            <a:r>
              <a:rPr lang="en-US" dirty="0" smtClean="0"/>
              <a:t>History Department</a:t>
            </a:r>
          </a:p>
        </p:txBody>
      </p:sp>
    </p:spTree>
    <p:extLst>
      <p:ext uri="{BB962C8B-B14F-4D97-AF65-F5344CB8AC3E}">
        <p14:creationId xmlns:p14="http://schemas.microsoft.com/office/powerpoint/2010/main" val="271348687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12750" y="38100"/>
            <a:ext cx="8229600" cy="4191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05" t="41289" r="6867" b="13328"/>
          <a:stretch/>
        </p:blipFill>
        <p:spPr bwMode="auto">
          <a:xfrm>
            <a:off x="533400" y="609600"/>
            <a:ext cx="7988300" cy="6062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94326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00"/>
            <a:ext cx="8229600" cy="639762"/>
          </a:xfrm>
        </p:spPr>
        <p:txBody>
          <a:bodyPr anchor="t"/>
          <a:lstStyle/>
          <a:p>
            <a:r>
              <a:rPr lang="en-US" b="1" dirty="0">
                <a:effectLst/>
              </a:rPr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839200" cy="5791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effectLst/>
              </a:rPr>
              <a:t>In </a:t>
            </a:r>
            <a:r>
              <a:rPr lang="en-US" dirty="0">
                <a:effectLst/>
              </a:rPr>
              <a:t>this lesson, students learn about the growing tensions between the colonists and Great Britain from 1763 to 1775. </a:t>
            </a:r>
          </a:p>
          <a:p>
            <a:r>
              <a:rPr lang="en-US" dirty="0">
                <a:effectLst/>
              </a:rPr>
              <a:t>First, students experience the injustice of “taxation without representation” when they are told that they need to pay for photocopies. </a:t>
            </a:r>
          </a:p>
          <a:p>
            <a:r>
              <a:rPr lang="en-US" dirty="0">
                <a:effectLst/>
              </a:rPr>
              <a:t>Students then read about key events that caused tension between the colonists and Britain and compare these events to a strained relationship between students and a school principal. </a:t>
            </a:r>
          </a:p>
          <a:p>
            <a:r>
              <a:rPr lang="en-US" dirty="0">
                <a:effectLst/>
              </a:rPr>
              <a:t>Afterward, in an Experiential Exercise, students assume historical roles at a town meeting to debate colonial independence. </a:t>
            </a:r>
          </a:p>
          <a:p>
            <a:r>
              <a:rPr lang="en-US" dirty="0">
                <a:effectLst/>
              </a:rPr>
              <a:t>Finally, students apply their learning in a Processing assignment.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3117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5400"/>
            <a:ext cx="8229600" cy="715962"/>
          </a:xfrm>
        </p:spPr>
        <p:txBody>
          <a:bodyPr anchor="t"/>
          <a:lstStyle/>
          <a:p>
            <a:r>
              <a:rPr lang="en-US" b="1" dirty="0">
                <a:effectLst/>
              </a:rPr>
              <a:t>Objectives </a:t>
            </a:r>
            <a:br>
              <a:rPr lang="en-US" b="1" dirty="0">
                <a:effectLst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638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effectLst/>
              </a:rPr>
              <a:t>empathize </a:t>
            </a:r>
            <a:r>
              <a:rPr lang="en-US" dirty="0">
                <a:effectLst/>
              </a:rPr>
              <a:t>with colonists who were taxed without representation. </a:t>
            </a:r>
          </a:p>
          <a:p>
            <a:r>
              <a:rPr lang="en-US" dirty="0" smtClean="0">
                <a:effectLst/>
              </a:rPr>
              <a:t>use </a:t>
            </a:r>
            <a:r>
              <a:rPr lang="en-US" dirty="0">
                <a:effectLst/>
              </a:rPr>
              <a:t>a metaphor of students and a school principal to describe the strained relationship that developed between the colonies and Britain after the French and Indian War. </a:t>
            </a:r>
          </a:p>
          <a:p>
            <a:r>
              <a:rPr lang="en-US" dirty="0" smtClean="0">
                <a:effectLst/>
              </a:rPr>
              <a:t>assume </a:t>
            </a:r>
            <a:r>
              <a:rPr lang="en-US" dirty="0">
                <a:effectLst/>
              </a:rPr>
              <a:t>the roles of historical figures during a colonial town meeting and participate in a debate on independence. </a:t>
            </a:r>
          </a:p>
          <a:p>
            <a:r>
              <a:rPr lang="en-US" dirty="0" smtClean="0">
                <a:effectLst/>
              </a:rPr>
              <a:t>write </a:t>
            </a:r>
            <a:r>
              <a:rPr lang="en-US" dirty="0">
                <a:effectLst/>
              </a:rPr>
              <a:t>a dialogue between a Loyalist and a Patriot that includes the key arguments on colonial independence.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3931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/>
          <a:lstStyle/>
          <a:p>
            <a:r>
              <a:rPr lang="en-US" dirty="0" smtClean="0"/>
              <a:t>Main ideas of CH 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2"/>
          <a:srcRect t="5985" r="35062" b="52513"/>
          <a:stretch/>
        </p:blipFill>
        <p:spPr bwMode="auto">
          <a:xfrm>
            <a:off x="381000" y="914400"/>
            <a:ext cx="8305800" cy="5638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4724400" y="5918200"/>
            <a:ext cx="3962400" cy="762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0402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/>
          <a:lstStyle/>
          <a:p>
            <a:r>
              <a:rPr lang="en-US" dirty="0" smtClean="0"/>
              <a:t>Main ideas of CH 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2"/>
          <a:srcRect l="5904" t="37860" r="5904" b="10099"/>
          <a:stretch/>
        </p:blipFill>
        <p:spPr bwMode="auto">
          <a:xfrm>
            <a:off x="304800" y="838200"/>
            <a:ext cx="8382000" cy="5715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304800" y="838200"/>
            <a:ext cx="5562600" cy="12192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5606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/>
          <a:lstStyle/>
          <a:p>
            <a:r>
              <a:rPr lang="en-US" dirty="0" smtClean="0"/>
              <a:t>Main ideas of CH 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4" r="26367" b="19940"/>
          <a:stretch/>
        </p:blipFill>
        <p:spPr bwMode="auto">
          <a:xfrm>
            <a:off x="228600" y="790069"/>
            <a:ext cx="8577943" cy="5763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32938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33400"/>
          </a:xfrm>
        </p:spPr>
        <p:txBody>
          <a:bodyPr/>
          <a:lstStyle/>
          <a:p>
            <a:r>
              <a:rPr lang="en-US" dirty="0"/>
              <a:t>Main ideas of CH 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2"/>
          <a:srcRect l="6441" t="4944" r="7334" b="67735"/>
          <a:stretch/>
        </p:blipFill>
        <p:spPr bwMode="auto">
          <a:xfrm>
            <a:off x="0" y="914400"/>
            <a:ext cx="8991600" cy="5410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2"/>
          <a:srcRect l="63327" t="31224" r="5188" b="35729"/>
          <a:stretch/>
        </p:blipFill>
        <p:spPr bwMode="auto">
          <a:xfrm>
            <a:off x="6172200" y="2971800"/>
            <a:ext cx="2819400" cy="3886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319318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257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 8</a:t>
            </a:r>
            <a:r>
              <a:rPr lang="en-US" baseline="30000" dirty="0" smtClean="0"/>
              <a:t>th</a:t>
            </a:r>
            <a:r>
              <a:rPr lang="en-US" dirty="0" smtClean="0"/>
              <a:t> grade portion is divided into 2 sections:</a:t>
            </a:r>
          </a:p>
          <a:p>
            <a:pPr lvl="1">
              <a:defRPr/>
            </a:pPr>
            <a:r>
              <a:rPr lang="en-US" dirty="0" smtClean="0"/>
              <a:t>U.S. Constitution and the Early Republic 	- 30%</a:t>
            </a:r>
          </a:p>
          <a:p>
            <a:pPr lvl="2">
              <a:defRPr/>
            </a:pPr>
            <a:r>
              <a:rPr lang="en-US" dirty="0"/>
              <a:t>Part 1 = 8.1-8.3 – 11 questions</a:t>
            </a:r>
          </a:p>
          <a:p>
            <a:pPr lvl="2">
              <a:defRPr/>
            </a:pPr>
            <a:r>
              <a:rPr lang="en-US" dirty="0"/>
              <a:t>Part 2 = 8.4-8.8 – 18 questions</a:t>
            </a:r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r>
              <a:rPr lang="en-US" dirty="0" smtClean="0"/>
              <a:t>Civil War and its Aftermath			- 18%</a:t>
            </a:r>
          </a:p>
          <a:p>
            <a:pPr lvl="2">
              <a:defRPr/>
            </a:pPr>
            <a:r>
              <a:rPr lang="en-US" dirty="0" smtClean="0"/>
              <a:t>Part 3 = 8.9-8.12 -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3210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33400"/>
          </a:xfrm>
        </p:spPr>
        <p:txBody>
          <a:bodyPr/>
          <a:lstStyle/>
          <a:p>
            <a:r>
              <a:rPr lang="en-US" dirty="0"/>
              <a:t>Main ideas of CH 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2"/>
          <a:srcRect l="2147" t="31745" r="38818" b="30265"/>
          <a:stretch/>
        </p:blipFill>
        <p:spPr bwMode="auto">
          <a:xfrm>
            <a:off x="0" y="685800"/>
            <a:ext cx="9144000" cy="5943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4648200" y="5181600"/>
            <a:ext cx="4495800" cy="16002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4695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/>
          <a:lstStyle/>
          <a:p>
            <a:r>
              <a:rPr lang="en-US" dirty="0"/>
              <a:t>Main ideas of CH 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7" t="43324" r="4433" b="9970"/>
          <a:stretch/>
        </p:blipFill>
        <p:spPr bwMode="auto">
          <a:xfrm>
            <a:off x="-152400" y="838200"/>
            <a:ext cx="9296399" cy="5715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-228600" y="838200"/>
            <a:ext cx="2667000" cy="914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4419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5962"/>
          </a:xfrm>
        </p:spPr>
        <p:txBody>
          <a:bodyPr/>
          <a:lstStyle/>
          <a:p>
            <a:r>
              <a:rPr lang="en-US" dirty="0"/>
              <a:t>Main ideas of CH 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2"/>
          <a:srcRect l="34706" t="40462" r="1073" b="18946"/>
          <a:stretch/>
        </p:blipFill>
        <p:spPr bwMode="auto">
          <a:xfrm>
            <a:off x="0" y="762000"/>
            <a:ext cx="9143999" cy="5943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0" y="5029200"/>
            <a:ext cx="3733800" cy="1828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2718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/>
          <a:lstStyle/>
          <a:p>
            <a:r>
              <a:rPr lang="en-US" dirty="0"/>
              <a:t>Main ideas of CH 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2"/>
          <a:srcRect t="16783" r="37210" b="18296"/>
          <a:stretch/>
        </p:blipFill>
        <p:spPr bwMode="auto">
          <a:xfrm>
            <a:off x="1295400" y="914400"/>
            <a:ext cx="6136067" cy="5715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4572000" y="5791200"/>
            <a:ext cx="3200400" cy="914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476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33400"/>
          </a:xfrm>
        </p:spPr>
        <p:txBody>
          <a:bodyPr/>
          <a:lstStyle/>
          <a:p>
            <a:r>
              <a:rPr lang="en-US" dirty="0"/>
              <a:t>Main ideas of CH 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2"/>
          <a:srcRect l="59221" t="32266" r="5495" b="9508"/>
          <a:stretch/>
        </p:blipFill>
        <p:spPr bwMode="auto">
          <a:xfrm>
            <a:off x="1752600" y="762000"/>
            <a:ext cx="5128752" cy="5715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1600200" y="685800"/>
            <a:ext cx="685800" cy="1143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6117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:\room declaration was signe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505200"/>
            <a:ext cx="3752850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685800" y="0"/>
            <a:ext cx="3886200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President" pitchFamily="66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President" pitchFamily="66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President" pitchFamily="66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President" pitchFamily="66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President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resident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resident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resident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resident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>
                <a:solidFill>
                  <a:schemeClr val="tx2"/>
                </a:solidFill>
              </a:rPr>
              <a:t>First Continental Congress meets in Philadelphia</a:t>
            </a:r>
          </a:p>
        </p:txBody>
      </p:sp>
      <p:pic>
        <p:nvPicPr>
          <p:cNvPr id="39941" name="Picture 5" descr="F:\independence h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7"/>
          <a:stretch>
            <a:fillRect/>
          </a:stretch>
        </p:blipFill>
        <p:spPr bwMode="auto">
          <a:xfrm>
            <a:off x="5486400" y="3276600"/>
            <a:ext cx="33528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 descr="F:\philidelphia city hall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8" t="2899" r="16423" b="7545"/>
          <a:stretch>
            <a:fillRect/>
          </a:stretch>
        </p:blipFill>
        <p:spPr bwMode="auto">
          <a:xfrm>
            <a:off x="4495800" y="228600"/>
            <a:ext cx="2667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47675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0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33400"/>
          </a:xfrm>
        </p:spPr>
        <p:txBody>
          <a:bodyPr/>
          <a:lstStyle/>
          <a:p>
            <a:r>
              <a:rPr lang="en-US" dirty="0"/>
              <a:t>Main ideas of CH 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2"/>
          <a:srcRect t="5594" r="4830" b="14132"/>
          <a:stretch/>
        </p:blipFill>
        <p:spPr bwMode="auto">
          <a:xfrm>
            <a:off x="-152400" y="762000"/>
            <a:ext cx="9144000" cy="5867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096117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33400"/>
          </a:xfrm>
        </p:spPr>
        <p:txBody>
          <a:bodyPr/>
          <a:lstStyle/>
          <a:p>
            <a:r>
              <a:rPr lang="en-US" dirty="0"/>
              <a:t>Main ideas of CH 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2"/>
          <a:srcRect l="6439" t="5854" r="10733" b="52903"/>
          <a:stretch/>
        </p:blipFill>
        <p:spPr bwMode="auto">
          <a:xfrm>
            <a:off x="0" y="685800"/>
            <a:ext cx="9143999" cy="5867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2"/>
          <a:srcRect l="2862" t="48488" r="64937" b="20369"/>
          <a:stretch/>
        </p:blipFill>
        <p:spPr bwMode="auto">
          <a:xfrm>
            <a:off x="6248400" y="609600"/>
            <a:ext cx="2599055" cy="3657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096117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33400"/>
          </a:xfrm>
        </p:spPr>
        <p:txBody>
          <a:bodyPr/>
          <a:lstStyle/>
          <a:p>
            <a:r>
              <a:rPr lang="en-US" dirty="0"/>
              <a:t>Main ideas of CH 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2"/>
          <a:srcRect l="7334" t="31615" r="5724" b="14913"/>
          <a:stretch/>
        </p:blipFill>
        <p:spPr bwMode="auto">
          <a:xfrm>
            <a:off x="0" y="762000"/>
            <a:ext cx="9144000" cy="5791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0" y="762000"/>
            <a:ext cx="6019800" cy="762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920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" y="25400"/>
            <a:ext cx="9105900" cy="94456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200" dirty="0" smtClean="0"/>
              <a:t>8.2 </a:t>
            </a:r>
            <a:r>
              <a:rPr lang="en-US" sz="3200" dirty="0"/>
              <a:t>– Forming a New </a:t>
            </a:r>
            <a:r>
              <a:rPr lang="en-US" sz="3200" dirty="0" smtClean="0"/>
              <a:t>Nation </a:t>
            </a:r>
            <a:br>
              <a:rPr lang="en-US" sz="3200" dirty="0" smtClean="0"/>
            </a:br>
            <a:r>
              <a:rPr lang="en-US" sz="3200" dirty="0" smtClean="0">
                <a:solidFill>
                  <a:srgbClr val="FF0000"/>
                </a:solidFill>
              </a:rPr>
              <a:t>Chapter 6  </a:t>
            </a:r>
            <a:r>
              <a:rPr lang="en-US" sz="3200" b="1" dirty="0">
                <a:effectLst/>
              </a:rPr>
              <a:t>The Declaration of Independence </a:t>
            </a:r>
            <a:endParaRPr lang="en-US" sz="3200" dirty="0" smtClean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/>
              </a:rPr>
              <a:t>petitions </a:t>
            </a:r>
            <a:r>
              <a:rPr lang="en-US" dirty="0">
                <a:effectLst/>
              </a:rPr>
              <a:t>(p. 79)</a:t>
            </a:r>
          </a:p>
          <a:p>
            <a:r>
              <a:rPr lang="en-US" dirty="0" smtClean="0">
                <a:effectLst/>
              </a:rPr>
              <a:t>independence </a:t>
            </a:r>
            <a:r>
              <a:rPr lang="en-US" dirty="0">
                <a:effectLst/>
              </a:rPr>
              <a:t>(p. 79)</a:t>
            </a:r>
          </a:p>
          <a:p>
            <a:r>
              <a:rPr lang="en-US" dirty="0" smtClean="0">
                <a:effectLst/>
              </a:rPr>
              <a:t>Bunker </a:t>
            </a:r>
            <a:r>
              <a:rPr lang="en-US" dirty="0">
                <a:effectLst/>
              </a:rPr>
              <a:t>Hill (p. 80)</a:t>
            </a:r>
          </a:p>
          <a:p>
            <a:r>
              <a:rPr lang="en-US" dirty="0" smtClean="0">
                <a:effectLst/>
              </a:rPr>
              <a:t>George </a:t>
            </a:r>
            <a:r>
              <a:rPr lang="en-US" dirty="0">
                <a:effectLst/>
              </a:rPr>
              <a:t>Washington (p. 80)</a:t>
            </a:r>
          </a:p>
          <a:p>
            <a:r>
              <a:rPr lang="en-US" dirty="0" smtClean="0">
                <a:effectLst/>
              </a:rPr>
              <a:t>Continental </a:t>
            </a:r>
            <a:r>
              <a:rPr lang="en-US" dirty="0">
                <a:effectLst/>
              </a:rPr>
              <a:t>Army 80</a:t>
            </a:r>
          </a:p>
          <a:p>
            <a:r>
              <a:rPr lang="en-US" dirty="0" smtClean="0">
                <a:effectLst/>
              </a:rPr>
              <a:t>Ticonderoga </a:t>
            </a:r>
            <a:r>
              <a:rPr lang="en-US" dirty="0">
                <a:effectLst/>
              </a:rPr>
              <a:t>(p. 81)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/>
              </a:rPr>
              <a:t>Traitor </a:t>
            </a:r>
            <a:r>
              <a:rPr lang="en-US" dirty="0">
                <a:effectLst/>
              </a:rPr>
              <a:t>(p. 82)</a:t>
            </a:r>
          </a:p>
          <a:p>
            <a:r>
              <a:rPr lang="en-US" dirty="0" smtClean="0">
                <a:effectLst/>
              </a:rPr>
              <a:t>Olive </a:t>
            </a:r>
            <a:r>
              <a:rPr lang="en-US" dirty="0">
                <a:effectLst/>
              </a:rPr>
              <a:t>Branch Petition (p.82)</a:t>
            </a:r>
          </a:p>
          <a:p>
            <a:r>
              <a:rPr lang="en-US" dirty="0" smtClean="0">
                <a:effectLst/>
              </a:rPr>
              <a:t>Natural </a:t>
            </a:r>
            <a:r>
              <a:rPr lang="en-US" dirty="0">
                <a:effectLst/>
              </a:rPr>
              <a:t>Rights (p.83)</a:t>
            </a:r>
          </a:p>
          <a:p>
            <a:r>
              <a:rPr lang="en-US" dirty="0" smtClean="0">
                <a:effectLst/>
              </a:rPr>
              <a:t>Thomas </a:t>
            </a:r>
            <a:r>
              <a:rPr lang="en-US" dirty="0">
                <a:effectLst/>
              </a:rPr>
              <a:t>Jefferson </a:t>
            </a:r>
          </a:p>
          <a:p>
            <a:r>
              <a:rPr lang="en-US" dirty="0" smtClean="0">
                <a:effectLst/>
              </a:rPr>
              <a:t>Declaration </a:t>
            </a:r>
            <a:r>
              <a:rPr lang="en-US" dirty="0">
                <a:effectLst/>
              </a:rPr>
              <a:t>of Independence (p. </a:t>
            </a:r>
            <a:r>
              <a:rPr lang="en-US" smtClean="0">
                <a:effectLst/>
              </a:rPr>
              <a:t>83</a:t>
            </a:r>
            <a:r>
              <a:rPr lang="en-US" dirty="0">
                <a:effectLst/>
              </a:rPr>
              <a:t>	</a:t>
            </a:r>
          </a:p>
          <a:p>
            <a:r>
              <a:rPr lang="en-US" dirty="0" smtClean="0">
                <a:effectLst/>
              </a:rPr>
              <a:t>King </a:t>
            </a:r>
            <a:r>
              <a:rPr lang="en-US" dirty="0">
                <a:effectLst/>
              </a:rPr>
              <a:t>George III (83)</a:t>
            </a:r>
          </a:p>
          <a:p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</p:spTree>
    <p:extLst>
      <p:ext uri="{BB962C8B-B14F-4D97-AF65-F5344CB8AC3E}">
        <p14:creationId xmlns:p14="http://schemas.microsoft.com/office/powerpoint/2010/main" val="15179197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29600" cy="63976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U.S. </a:t>
            </a:r>
            <a:r>
              <a:rPr lang="en-US" dirty="0" smtClean="0"/>
              <a:t>History Standards</a:t>
            </a:r>
            <a:endParaRPr lang="en-US" dirty="0" smtClean="0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9144000" cy="5638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FF0000"/>
                </a:solidFill>
              </a:rPr>
              <a:t> 8.1 </a:t>
            </a:r>
            <a:r>
              <a:rPr lang="en-US" sz="3600" dirty="0" smtClean="0">
                <a:solidFill>
                  <a:srgbClr val="FF0000"/>
                </a:solidFill>
              </a:rPr>
              <a:t>- Revolution</a:t>
            </a:r>
          </a:p>
          <a:p>
            <a:pPr eaLnBrk="1" hangingPunct="1">
              <a:defRPr/>
            </a:pPr>
            <a:r>
              <a:rPr lang="en-US" sz="3600" dirty="0" smtClean="0">
                <a:solidFill>
                  <a:srgbClr val="FF0000"/>
                </a:solidFill>
              </a:rPr>
              <a:t> 8.2 </a:t>
            </a:r>
            <a:r>
              <a:rPr lang="en-US" sz="3600" dirty="0" smtClean="0">
                <a:solidFill>
                  <a:srgbClr val="FF0000"/>
                </a:solidFill>
              </a:rPr>
              <a:t>– Forming a New Nation</a:t>
            </a:r>
          </a:p>
          <a:p>
            <a:pPr eaLnBrk="1" hangingPunct="1">
              <a:defRPr/>
            </a:pPr>
            <a:r>
              <a:rPr lang="en-US" sz="3600" dirty="0" smtClean="0">
                <a:solidFill>
                  <a:srgbClr val="FF0000"/>
                </a:solidFill>
              </a:rPr>
              <a:t> 8.3 </a:t>
            </a:r>
            <a:r>
              <a:rPr lang="en-US" sz="3600" dirty="0" smtClean="0">
                <a:solidFill>
                  <a:srgbClr val="FF0000"/>
                </a:solidFill>
              </a:rPr>
              <a:t>– American Political System</a:t>
            </a:r>
          </a:p>
          <a:p>
            <a:pPr eaLnBrk="1" hangingPunct="1">
              <a:defRPr/>
            </a:pPr>
            <a:r>
              <a:rPr lang="en-US" sz="3600" dirty="0" smtClean="0"/>
              <a:t> 8.4 </a:t>
            </a:r>
            <a:r>
              <a:rPr lang="en-US" sz="3600" dirty="0" smtClean="0"/>
              <a:t>– A new Republic (3 Questions)</a:t>
            </a:r>
          </a:p>
          <a:p>
            <a:pPr eaLnBrk="1" hangingPunct="1">
              <a:defRPr/>
            </a:pPr>
            <a:r>
              <a:rPr lang="en-US" sz="3600" dirty="0" smtClean="0"/>
              <a:t> 8.5 </a:t>
            </a:r>
            <a:r>
              <a:rPr lang="en-US" sz="3600" dirty="0" smtClean="0"/>
              <a:t>– Expanding the Nation(2 Questions)</a:t>
            </a:r>
          </a:p>
          <a:p>
            <a:pPr eaLnBrk="1" hangingPunct="1">
              <a:defRPr/>
            </a:pPr>
            <a:r>
              <a:rPr lang="en-US" sz="3600" dirty="0" smtClean="0"/>
              <a:t> 8.6 </a:t>
            </a:r>
            <a:r>
              <a:rPr lang="en-US" sz="3600" dirty="0" smtClean="0"/>
              <a:t>– Americans in Mid-1800’s</a:t>
            </a:r>
          </a:p>
          <a:p>
            <a:pPr eaLnBrk="1" hangingPunct="1">
              <a:defRPr/>
            </a:pPr>
            <a:r>
              <a:rPr lang="en-US" sz="3600" dirty="0" smtClean="0"/>
              <a:t> 8.7 </a:t>
            </a:r>
            <a:r>
              <a:rPr lang="en-US" sz="3600" dirty="0" smtClean="0"/>
              <a:t>– The South 1800-1850 (2 Quest</a:t>
            </a:r>
            <a:r>
              <a:rPr lang="en-US" sz="3600" dirty="0" smtClean="0"/>
              <a:t>)</a:t>
            </a:r>
          </a:p>
          <a:p>
            <a:pPr eaLnBrk="1" hangingPunct="1">
              <a:defRPr/>
            </a:pPr>
            <a:r>
              <a:rPr lang="en-US" sz="3600" dirty="0" smtClean="0"/>
              <a:t> 8.8 </a:t>
            </a:r>
            <a:r>
              <a:rPr lang="en-US" sz="3600" dirty="0"/>
              <a:t>– The West 1800 - 1850</a:t>
            </a:r>
          </a:p>
          <a:p>
            <a:pPr eaLnBrk="1" hangingPunct="1">
              <a:defRPr/>
            </a:pP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6918038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1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11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112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Content Placeholder 7"/>
          <p:cNvPicPr>
            <a:picLocks noGrp="1"/>
          </p:cNvPicPr>
          <p:nvPr>
            <p:ph idx="1"/>
          </p:nvPr>
        </p:nvPicPr>
        <p:blipFill>
          <a:blip r:embed="rId2" cstate="print"/>
          <a:srcRect l="43275" t="64989" r="10543" b="13315"/>
          <a:stretch>
            <a:fillRect/>
          </a:stretch>
        </p:blipFill>
        <p:spPr bwMode="auto">
          <a:xfrm>
            <a:off x="457200" y="1676400"/>
            <a:ext cx="8382000" cy="4870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/>
          <p:nvPr/>
        </p:nvPicPr>
        <p:blipFill>
          <a:blip r:embed="rId2" cstate="print"/>
          <a:srcRect l="3186" t="17129" r="45180" b="74491"/>
          <a:stretch>
            <a:fillRect/>
          </a:stretch>
        </p:blipFill>
        <p:spPr bwMode="auto">
          <a:xfrm>
            <a:off x="2374900" y="330200"/>
            <a:ext cx="6311900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/>
          <p:nvPr/>
        </p:nvPicPr>
        <p:blipFill>
          <a:blip r:embed="rId2" cstate="print"/>
          <a:srcRect l="79474" t="5394" r="7088" b="82780"/>
          <a:stretch>
            <a:fillRect/>
          </a:stretch>
        </p:blipFill>
        <p:spPr bwMode="auto">
          <a:xfrm>
            <a:off x="533400" y="304800"/>
            <a:ext cx="1828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48846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:\2nd congress meet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81400"/>
            <a:ext cx="4191000" cy="302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 descr="F:\continental currenc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371600"/>
            <a:ext cx="3973513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5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President" pitchFamily="66" charset="0"/>
              </a:rPr>
              <a:t>Second Continental  Congress</a:t>
            </a:r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1066800" y="1600200"/>
            <a:ext cx="3352800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President" pitchFamily="66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President" pitchFamily="66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President" pitchFamily="66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President" pitchFamily="66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President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resident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resident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resident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resident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Representatives brought money to help establish…</a:t>
            </a:r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5334000" y="3733800"/>
            <a:ext cx="3429000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President" pitchFamily="66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President" pitchFamily="66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President" pitchFamily="66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President" pitchFamily="66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President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resident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resident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resident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resident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the </a:t>
            </a:r>
            <a:r>
              <a:rPr lang="en-US" b="1"/>
              <a:t>Continental Army</a:t>
            </a:r>
          </a:p>
          <a:p>
            <a:pPr eaLnBrk="1" hangingPunct="1">
              <a:spcBef>
                <a:spcPct val="50000"/>
              </a:spcBef>
            </a:pPr>
            <a:r>
              <a:rPr lang="en-US"/>
              <a:t>(i.e. pay soldiers, buy guns, bullets, food, and uniforms</a:t>
            </a:r>
          </a:p>
        </p:txBody>
      </p:sp>
    </p:spTree>
    <p:extLst>
      <p:ext uri="{BB962C8B-B14F-4D97-AF65-F5344CB8AC3E}">
        <p14:creationId xmlns:p14="http://schemas.microsoft.com/office/powerpoint/2010/main" val="20276954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4" grpId="0" autoUpdateAnimBg="0"/>
      <p:bldP spid="43015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3276600"/>
            <a:ext cx="7772400" cy="1143000"/>
          </a:xfrm>
        </p:spPr>
        <p:txBody>
          <a:bodyPr/>
          <a:lstStyle/>
          <a:p>
            <a:pPr eaLnBrk="1" hangingPunct="1"/>
            <a:r>
              <a:rPr lang="en-US" sz="4800" smtClean="0">
                <a:latin typeface="Orator" pitchFamily="49" charset="0"/>
              </a:rPr>
              <a:t>	</a:t>
            </a:r>
            <a:r>
              <a:rPr lang="en-US" sz="4800" smtClean="0">
                <a:latin typeface="AmericanTypewriter Cn" pitchFamily="18" charset="0"/>
              </a:rPr>
              <a:t>independence : (</a:t>
            </a:r>
            <a:r>
              <a:rPr lang="en-US" sz="4800" i="1" smtClean="0">
                <a:latin typeface="AmericanTypewriter Cn" pitchFamily="18" charset="0"/>
              </a:rPr>
              <a:t>n)</a:t>
            </a:r>
            <a:endParaRPr lang="en-US" sz="4800" smtClean="0">
              <a:latin typeface="Orator" pitchFamily="49" charset="0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4648200"/>
            <a:ext cx="6400800" cy="1752600"/>
          </a:xfrm>
        </p:spPr>
        <p:txBody>
          <a:bodyPr/>
          <a:lstStyle/>
          <a:p>
            <a:pPr eaLnBrk="1" hangingPunct="1"/>
            <a:r>
              <a:rPr lang="en-US" sz="4000" smtClean="0">
                <a:latin typeface="AmericanTypewriter Cn" pitchFamily="18" charset="0"/>
              </a:rPr>
              <a:t>the freedom to govern on one’s own.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2286000" y="838200"/>
            <a:ext cx="55626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President" pitchFamily="66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President" pitchFamily="66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President" pitchFamily="66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President" pitchFamily="66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President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resident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resident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resident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resident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800">
                <a:solidFill>
                  <a:schemeClr val="tx2"/>
                </a:solidFill>
                <a:latin typeface="AmericanTypewriter Cn" pitchFamily="18" charset="0"/>
              </a:rPr>
              <a:t>declaration : (</a:t>
            </a:r>
            <a:r>
              <a:rPr lang="en-US" sz="4800" i="1">
                <a:solidFill>
                  <a:schemeClr val="tx2"/>
                </a:solidFill>
                <a:latin typeface="AmericanTypewriter Cn" pitchFamily="18" charset="0"/>
              </a:rPr>
              <a:t>n)</a:t>
            </a:r>
            <a:endParaRPr lang="en-US" sz="4800">
              <a:solidFill>
                <a:schemeClr val="tx2"/>
              </a:solidFill>
              <a:latin typeface="AmericanTypewriter Cn" pitchFamily="18" charset="0"/>
            </a:endParaRP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1676400" y="2057400"/>
            <a:ext cx="6934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President" pitchFamily="66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President" pitchFamily="66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President" pitchFamily="66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President" pitchFamily="66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President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resident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resident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resident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resident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>
                <a:latin typeface="AmericanTypewriter Cn" pitchFamily="18" charset="0"/>
              </a:rPr>
              <a:t>an official statement</a:t>
            </a:r>
          </a:p>
        </p:txBody>
      </p:sp>
    </p:spTree>
    <p:extLst>
      <p:ext uri="{BB962C8B-B14F-4D97-AF65-F5344CB8AC3E}">
        <p14:creationId xmlns:p14="http://schemas.microsoft.com/office/powerpoint/2010/main" val="15296802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6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autoUpdateAnimBg="0"/>
      <p:bldP spid="25603" grpId="0" build="p" autoUpdateAnimBg="0" advAuto="0"/>
      <p:bldP spid="25605" grpId="0" autoUpdateAnimBg="0"/>
      <p:bldP spid="25606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3" descr="4-118-quickfact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8801"/>
            <a:ext cx="8305800" cy="66554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03234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President" pitchFamily="66" charset="0"/>
              </a:rPr>
              <a:t>Who was involved?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President" pitchFamily="66" charset="0"/>
              </a:rPr>
              <a:t>Benjamin Franklin</a:t>
            </a:r>
          </a:p>
          <a:p>
            <a:pPr eaLnBrk="1" hangingPunct="1"/>
            <a:r>
              <a:rPr lang="en-US" smtClean="0">
                <a:latin typeface="President" pitchFamily="66" charset="0"/>
              </a:rPr>
              <a:t>John Adams</a:t>
            </a:r>
          </a:p>
          <a:p>
            <a:pPr eaLnBrk="1" hangingPunct="1"/>
            <a:r>
              <a:rPr lang="en-US" smtClean="0">
                <a:latin typeface="President" pitchFamily="66" charset="0"/>
              </a:rPr>
              <a:t>Robert R. Livingston</a:t>
            </a:r>
          </a:p>
          <a:p>
            <a:pPr eaLnBrk="1" hangingPunct="1"/>
            <a:r>
              <a:rPr lang="en-US" smtClean="0">
                <a:latin typeface="President" pitchFamily="66" charset="0"/>
              </a:rPr>
              <a:t>Roger Sherman</a:t>
            </a:r>
          </a:p>
          <a:p>
            <a:pPr eaLnBrk="1" hangingPunct="1"/>
            <a:r>
              <a:rPr lang="en-US" smtClean="0">
                <a:latin typeface="President" pitchFamily="66" charset="0"/>
              </a:rPr>
              <a:t>Thomas Jefferson</a:t>
            </a:r>
          </a:p>
        </p:txBody>
      </p:sp>
      <p:pic>
        <p:nvPicPr>
          <p:cNvPr id="46087" name="Picture 7" descr="F:\five men signing drawing.jpg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 t="12614" b="14516"/>
          <a:stretch>
            <a:fillRect/>
          </a:stretch>
        </p:blipFill>
        <p:spPr>
          <a:xfrm>
            <a:off x="609600" y="1981200"/>
            <a:ext cx="3709988" cy="4191000"/>
          </a:xfrm>
          <a:noFill/>
        </p:spPr>
      </p:pic>
    </p:spTree>
    <p:extLst>
      <p:ext uri="{BB962C8B-B14F-4D97-AF65-F5344CB8AC3E}">
        <p14:creationId xmlns:p14="http://schemas.microsoft.com/office/powerpoint/2010/main" val="264486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0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0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0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0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0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0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 build="p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President" pitchFamily="66" charset="0"/>
              </a:rPr>
              <a:t>Where did it all take place?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smtClean="0">
                <a:latin typeface="President" pitchFamily="66" charset="0"/>
              </a:rPr>
              <a:t>This is a replica of the Graff house where Jefferson wrote the majority of the 1</a:t>
            </a:r>
            <a:r>
              <a:rPr lang="en-US" sz="2800" baseline="30000" smtClean="0">
                <a:latin typeface="President" pitchFamily="66" charset="0"/>
              </a:rPr>
              <a:t>st</a:t>
            </a:r>
            <a:r>
              <a:rPr lang="en-US" sz="2800" smtClean="0">
                <a:latin typeface="President" pitchFamily="66" charset="0"/>
              </a:rPr>
              <a:t> draft of the Declaration of Independence.  The original building (at this location) was destroyed in </a:t>
            </a:r>
            <a:r>
              <a:rPr lang="en-US" sz="2800" u="sng" smtClean="0">
                <a:latin typeface="President" pitchFamily="66" charset="0"/>
              </a:rPr>
              <a:t>1888.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 smtClean="0">
              <a:latin typeface="President" pitchFamily="66" charset="0"/>
            </a:endParaRPr>
          </a:p>
        </p:txBody>
      </p:sp>
      <p:pic>
        <p:nvPicPr>
          <p:cNvPr id="17412" name="Picture 6" descr="F:\Graff house where dec signed.gif"/>
          <p:cNvPicPr>
            <a:picLocks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1700" y="1981200"/>
            <a:ext cx="3683000" cy="4114800"/>
          </a:xfrm>
          <a:noFill/>
        </p:spPr>
      </p:pic>
    </p:spTree>
    <p:extLst>
      <p:ext uri="{BB962C8B-B14F-4D97-AF65-F5344CB8AC3E}">
        <p14:creationId xmlns:p14="http://schemas.microsoft.com/office/powerpoint/2010/main" val="77344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838200"/>
            <a:ext cx="3124200" cy="2286000"/>
          </a:xfrm>
        </p:spPr>
        <p:txBody>
          <a:bodyPr/>
          <a:lstStyle/>
          <a:p>
            <a:pPr eaLnBrk="1" hangingPunct="1"/>
            <a:r>
              <a:rPr lang="en-US" smtClean="0">
                <a:latin typeface="President" pitchFamily="66" charset="0"/>
              </a:rPr>
              <a:t>What did it look like?</a:t>
            </a:r>
          </a:p>
        </p:txBody>
      </p:sp>
      <p:pic>
        <p:nvPicPr>
          <p:cNvPr id="50179" name="Picture 3" descr="F:\1st draft declara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33400"/>
            <a:ext cx="3916363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990600" y="3810000"/>
            <a:ext cx="3124200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President" pitchFamily="66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President" pitchFamily="66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President" pitchFamily="66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President" pitchFamily="66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President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resident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resident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resident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President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>
                <a:solidFill>
                  <a:schemeClr val="tx2"/>
                </a:solidFill>
              </a:rPr>
              <a:t>Who wrote the first draft?</a:t>
            </a:r>
          </a:p>
        </p:txBody>
      </p:sp>
      <p:pic>
        <p:nvPicPr>
          <p:cNvPr id="50181" name="Picture 5" descr="F:\thomas jeffers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" t="1266" b="2531"/>
          <a:stretch>
            <a:fillRect/>
          </a:stretch>
        </p:blipFill>
        <p:spPr bwMode="auto">
          <a:xfrm>
            <a:off x="4316413" y="457200"/>
            <a:ext cx="4040187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20905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 autoUpdateAnimBg="0"/>
      <p:bldP spid="50180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143000"/>
            <a:ext cx="3581400" cy="2971800"/>
          </a:xfrm>
        </p:spPr>
        <p:txBody>
          <a:bodyPr/>
          <a:lstStyle/>
          <a:p>
            <a:pPr eaLnBrk="1" hangingPunct="1"/>
            <a:r>
              <a:rPr lang="en-US" smtClean="0">
                <a:latin typeface="President" pitchFamily="66" charset="0"/>
              </a:rPr>
              <a:t>Who signed it first?</a:t>
            </a:r>
          </a:p>
        </p:txBody>
      </p:sp>
      <p:pic>
        <p:nvPicPr>
          <p:cNvPr id="51203" name="Picture 3" descr="F:\john hancock signatur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953000"/>
            <a:ext cx="5108575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4" descr="F:\john hancock ph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6" b="9091"/>
          <a:stretch>
            <a:fillRect/>
          </a:stretch>
        </p:blipFill>
        <p:spPr bwMode="auto">
          <a:xfrm>
            <a:off x="5003800" y="838200"/>
            <a:ext cx="2794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39557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2700"/>
            <a:ext cx="7772400" cy="5334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President" pitchFamily="66" charset="0"/>
              </a:rPr>
              <a:t>Parts of the Declaration</a:t>
            </a:r>
          </a:p>
        </p:txBody>
      </p:sp>
      <p:sp>
        <p:nvSpPr>
          <p:cNvPr id="20483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019800" y="2057400"/>
            <a:ext cx="3810000" cy="41148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1</a:t>
            </a:r>
          </a:p>
          <a:p>
            <a:pPr eaLnBrk="1" hangingPunct="1"/>
            <a:r>
              <a:rPr lang="en-US" sz="2800" dirty="0" smtClean="0"/>
              <a:t>2</a:t>
            </a:r>
          </a:p>
          <a:p>
            <a:pPr eaLnBrk="1" hangingPunct="1"/>
            <a:r>
              <a:rPr lang="en-US" sz="2800" dirty="0" smtClean="0"/>
              <a:t>3</a:t>
            </a:r>
          </a:p>
          <a:p>
            <a:pPr eaLnBrk="1" hangingPunct="1"/>
            <a:r>
              <a:rPr lang="en-US" sz="2800" dirty="0" smtClean="0"/>
              <a:t>4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r="5128" b="56061"/>
          <a:stretch/>
        </p:blipFill>
        <p:spPr bwMode="auto">
          <a:xfrm>
            <a:off x="0" y="762000"/>
            <a:ext cx="6172200" cy="5867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660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What happened after it was signed and where is it now?</a:t>
            </a:r>
          </a:p>
        </p:txBody>
      </p:sp>
      <p:pic>
        <p:nvPicPr>
          <p:cNvPr id="21507" name="Picture 3" descr="F:\declaration of independence plac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905000"/>
            <a:ext cx="4953000" cy="4723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32862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U.S. History</a:t>
            </a:r>
            <a:br>
              <a:rPr lang="en-US" dirty="0"/>
            </a:br>
            <a:r>
              <a:rPr lang="en-US" dirty="0"/>
              <a:t>Standards</a:t>
            </a:r>
            <a:endParaRPr lang="en-US" dirty="0" smtClean="0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8915400" cy="495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 8.9 </a:t>
            </a:r>
            <a:r>
              <a:rPr lang="en-US" sz="3600" dirty="0" smtClean="0"/>
              <a:t>– The Union Challenged</a:t>
            </a:r>
          </a:p>
          <a:p>
            <a:pPr eaLnBrk="1" hangingPunct="1">
              <a:defRPr/>
            </a:pPr>
            <a:r>
              <a:rPr lang="en-US" sz="3600" dirty="0" smtClean="0"/>
              <a:t> 8.10 </a:t>
            </a:r>
            <a:r>
              <a:rPr lang="en-US" sz="3600" dirty="0" smtClean="0"/>
              <a:t>– The Civil War</a:t>
            </a:r>
          </a:p>
          <a:p>
            <a:pPr eaLnBrk="1" hangingPunct="1">
              <a:defRPr/>
            </a:pPr>
            <a:r>
              <a:rPr lang="en-US" sz="3600" dirty="0" smtClean="0"/>
              <a:t> 8.11 – The Reconstruction (3 Questions)</a:t>
            </a:r>
          </a:p>
          <a:p>
            <a:pPr eaLnBrk="1" hangingPunct="1">
              <a:defRPr/>
            </a:pPr>
            <a:r>
              <a:rPr lang="en-US" sz="3600" dirty="0" smtClean="0"/>
              <a:t> 8</a:t>
            </a:r>
            <a:r>
              <a:rPr lang="en-US" sz="3600" dirty="0" smtClean="0"/>
              <a:t>. 12 – The Industrial Revolution</a:t>
            </a:r>
          </a:p>
        </p:txBody>
      </p:sp>
    </p:spTree>
    <p:extLst>
      <p:ext uri="{BB962C8B-B14F-4D97-AF65-F5344CB8AC3E}">
        <p14:creationId xmlns:p14="http://schemas.microsoft.com/office/powerpoint/2010/main" val="32615081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marL="342900" lvl="0" indent="-342900" eaLnBrk="1" hangingPunct="1">
              <a:spcBef>
                <a:spcPct val="20000"/>
              </a:spcBef>
              <a:defRPr/>
            </a:pPr>
            <a:r>
              <a:rPr lang="en-US" sz="3600" dirty="0" smtClean="0">
                <a:solidFill>
                  <a:srgbClr val="FFFFFF"/>
                </a:solidFill>
                <a:ea typeface="+mn-ea"/>
                <a:cs typeface="+mn-cs"/>
              </a:rPr>
              <a:t>8.3 American </a:t>
            </a:r>
            <a:r>
              <a:rPr lang="en-US" sz="3600" dirty="0">
                <a:solidFill>
                  <a:srgbClr val="FFFFFF"/>
                </a:solidFill>
                <a:ea typeface="+mn-ea"/>
                <a:cs typeface="+mn-cs"/>
              </a:rPr>
              <a:t>Political System</a:t>
            </a:r>
            <a:br>
              <a:rPr lang="en-US" sz="3600" dirty="0">
                <a:solidFill>
                  <a:srgbClr val="FFFFFF"/>
                </a:solidFill>
                <a:ea typeface="+mn-ea"/>
                <a:cs typeface="+mn-cs"/>
              </a:rPr>
            </a:br>
            <a:r>
              <a:rPr lang="en-US" sz="3200" dirty="0" smtClean="0">
                <a:solidFill>
                  <a:srgbClr val="FF0000"/>
                </a:solidFill>
                <a:ea typeface="+mn-ea"/>
                <a:cs typeface="+mn-cs"/>
              </a:rPr>
              <a:t>Chapter 6  </a:t>
            </a:r>
            <a:r>
              <a:rPr lang="en-US" sz="3200" b="1" u="sng" dirty="0" smtClean="0">
                <a:effectLst/>
              </a:rPr>
              <a:t>The </a:t>
            </a:r>
            <a:r>
              <a:rPr lang="en-US" sz="3200" b="1" u="sng" dirty="0">
                <a:effectLst/>
              </a:rPr>
              <a:t>American Revolution </a:t>
            </a:r>
            <a:endParaRPr lang="en-US" sz="3200" dirty="0" smtClean="0"/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067800" cy="5181600"/>
          </a:xfrm>
        </p:spPr>
        <p:txBody>
          <a:bodyPr numCol="2">
            <a:normAutofit fontScale="77500" lnSpcReduction="20000"/>
          </a:bodyPr>
          <a:lstStyle/>
          <a:p>
            <a:r>
              <a:rPr lang="en-US" sz="4000" dirty="0" smtClean="0">
                <a:effectLst/>
              </a:rPr>
              <a:t>1.  petitions </a:t>
            </a:r>
            <a:r>
              <a:rPr lang="en-US" sz="4000" dirty="0">
                <a:effectLst/>
              </a:rPr>
              <a:t>(p. 79)</a:t>
            </a:r>
          </a:p>
          <a:p>
            <a:r>
              <a:rPr lang="en-US" sz="4000" dirty="0">
                <a:effectLst/>
              </a:rPr>
              <a:t>2.	independence </a:t>
            </a:r>
            <a:r>
              <a:rPr lang="en-US" sz="4000" dirty="0" smtClean="0">
                <a:effectLst/>
              </a:rPr>
              <a:t>(79</a:t>
            </a:r>
            <a:r>
              <a:rPr lang="en-US" sz="4000" dirty="0">
                <a:effectLst/>
              </a:rPr>
              <a:t>)</a:t>
            </a:r>
          </a:p>
          <a:p>
            <a:r>
              <a:rPr lang="en-US" sz="4000" dirty="0">
                <a:effectLst/>
              </a:rPr>
              <a:t>3.	Bunker Hill (p. 80)</a:t>
            </a:r>
          </a:p>
          <a:p>
            <a:r>
              <a:rPr lang="en-US" sz="4000" dirty="0">
                <a:effectLst/>
              </a:rPr>
              <a:t>4.	George Washington (p. 80)</a:t>
            </a:r>
          </a:p>
          <a:p>
            <a:r>
              <a:rPr lang="en-US" sz="4000" dirty="0">
                <a:effectLst/>
              </a:rPr>
              <a:t>5.	Continental Army </a:t>
            </a:r>
          </a:p>
          <a:p>
            <a:r>
              <a:rPr lang="en-US" sz="4000" dirty="0">
                <a:effectLst/>
              </a:rPr>
              <a:t>6.	Ticonderoga (p. 81)</a:t>
            </a:r>
          </a:p>
          <a:p>
            <a:r>
              <a:rPr lang="en-US" sz="4000" dirty="0">
                <a:effectLst/>
              </a:rPr>
              <a:t>7.	Traitor (p. 82</a:t>
            </a:r>
            <a:r>
              <a:rPr lang="en-US" sz="4000" dirty="0" smtClean="0">
                <a:effectLst/>
              </a:rPr>
              <a:t>)</a:t>
            </a:r>
          </a:p>
          <a:p>
            <a:endParaRPr lang="en-US" sz="4000" dirty="0">
              <a:effectLst/>
            </a:endParaRPr>
          </a:p>
          <a:p>
            <a:endParaRPr lang="en-US" sz="4000" dirty="0" smtClean="0">
              <a:effectLst/>
            </a:endParaRPr>
          </a:p>
          <a:p>
            <a:pPr marL="0" indent="0">
              <a:buNone/>
            </a:pPr>
            <a:endParaRPr lang="en-US" sz="4000" dirty="0">
              <a:effectLst/>
            </a:endParaRPr>
          </a:p>
          <a:p>
            <a:r>
              <a:rPr lang="en-US" sz="4000" dirty="0">
                <a:effectLst/>
              </a:rPr>
              <a:t>8.	Olive Branch Petition (p.82)</a:t>
            </a:r>
          </a:p>
          <a:p>
            <a:r>
              <a:rPr lang="en-US" sz="4000" dirty="0">
                <a:effectLst/>
              </a:rPr>
              <a:t>9.	Natural Rights (p.83)</a:t>
            </a:r>
          </a:p>
          <a:p>
            <a:r>
              <a:rPr lang="en-US" sz="4000" dirty="0">
                <a:effectLst/>
              </a:rPr>
              <a:t>10.	Thomas Jefferson </a:t>
            </a:r>
          </a:p>
          <a:p>
            <a:r>
              <a:rPr lang="en-US" sz="4000" dirty="0">
                <a:effectLst/>
              </a:rPr>
              <a:t>11.	Declaration of Independence (p. 83</a:t>
            </a:r>
            <a:r>
              <a:rPr lang="en-US" sz="4000" dirty="0" smtClean="0">
                <a:effectLst/>
              </a:rPr>
              <a:t>)</a:t>
            </a:r>
            <a:endParaRPr lang="en-US" sz="4000" dirty="0">
              <a:effectLst/>
            </a:endParaRPr>
          </a:p>
          <a:p>
            <a:r>
              <a:rPr lang="en-US" sz="4000" dirty="0">
                <a:effectLst/>
              </a:rPr>
              <a:t>12.	King George III (83)</a:t>
            </a:r>
          </a:p>
          <a:p>
            <a:pPr eaLnBrk="1" hangingPunct="1">
              <a:defRPr/>
            </a:pPr>
            <a:endParaRPr lang="en-US" sz="4400" dirty="0" smtClean="0"/>
          </a:p>
          <a:p>
            <a:pPr eaLnBrk="1" hangingPunct="1">
              <a:defRPr/>
            </a:pPr>
            <a:endParaRPr lang="en-US" sz="4400" dirty="0" smtClean="0"/>
          </a:p>
          <a:p>
            <a:pPr eaLnBrk="1" hangingPunct="1"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164587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2819400" y="609600"/>
            <a:ext cx="4572000" cy="441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chemeClr val="tx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Hot Pizza"/>
              </a:rPr>
              <a:t>The</a:t>
            </a:r>
          </a:p>
          <a:p>
            <a:pPr algn="ctr"/>
            <a:r>
              <a:rPr lang="en-US" sz="3600" kern="10">
                <a:ln w="19050">
                  <a:solidFill>
                    <a:schemeClr val="tx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Hot Pizza"/>
              </a:rPr>
              <a:t>American</a:t>
            </a:r>
          </a:p>
          <a:p>
            <a:pPr algn="ctr"/>
            <a:r>
              <a:rPr lang="en-US" sz="3600" kern="10">
                <a:ln w="19050">
                  <a:solidFill>
                    <a:schemeClr val="tx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Hot Pizza"/>
              </a:rPr>
              <a:t>Revolution:</a:t>
            </a:r>
          </a:p>
          <a:p>
            <a:pPr algn="ctr"/>
            <a:r>
              <a:rPr lang="en-US" sz="3600" kern="10">
                <a:ln w="19050">
                  <a:solidFill>
                    <a:schemeClr val="tx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Hot Pizza"/>
              </a:rPr>
              <a:t>1775-1783</a:t>
            </a: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2667000" y="5486400"/>
            <a:ext cx="5257800" cy="984250"/>
          </a:xfrm>
          <a:prstGeom prst="rect">
            <a:avLst/>
          </a:prstGeom>
          <a:noFill/>
          <a:ln w="9525">
            <a:solidFill>
              <a:srgbClr val="CB5B4F"/>
            </a:solidFill>
            <a:miter lim="800000"/>
            <a:headEnd/>
            <a:tailEnd/>
          </a:ln>
          <a:effectLst/>
        </p:spPr>
        <p:txBody>
          <a:bodyPr lIns="182880" tIns="182880" rIns="182880" bIns="18288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>
                <a:solidFill>
                  <a:srgbClr val="0000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inalRoman Medium" pitchFamily="2" charset="0"/>
              </a:rPr>
              <a:t>Ms. Susan M. Pojer</a:t>
            </a:r>
            <a:br>
              <a:rPr lang="en-US" sz="2000" b="1">
                <a:solidFill>
                  <a:srgbClr val="0000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inalRoman Medium" pitchFamily="2" charset="0"/>
              </a:rPr>
            </a:br>
            <a:r>
              <a:rPr lang="en-US" sz="2000" b="1">
                <a:solidFill>
                  <a:srgbClr val="0000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inalRoman Medium" pitchFamily="2" charset="0"/>
              </a:rPr>
              <a:t>Horace Greeley HS   Chappaqua,</a:t>
            </a:r>
            <a:r>
              <a:rPr lang="en-US" sz="2000">
                <a:solidFill>
                  <a:srgbClr val="0000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inalRoman Medium" pitchFamily="2" charset="0"/>
              </a:rPr>
              <a:t> </a:t>
            </a:r>
            <a:r>
              <a:rPr lang="en-US" sz="2000" b="1">
                <a:solidFill>
                  <a:srgbClr val="0000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inalRoman Medium" pitchFamily="2" charset="0"/>
              </a:rPr>
              <a:t>NY</a:t>
            </a:r>
          </a:p>
        </p:txBody>
      </p:sp>
    </p:spTree>
    <p:extLst>
      <p:ext uri="{BB962C8B-B14F-4D97-AF65-F5344CB8AC3E}">
        <p14:creationId xmlns:p14="http://schemas.microsoft.com/office/powerpoint/2010/main" val="35371081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78" name="Group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5791305"/>
              </p:ext>
            </p:extLst>
          </p:nvPr>
        </p:nvGraphicFramePr>
        <p:xfrm>
          <a:off x="1981200" y="2166938"/>
          <a:ext cx="6781800" cy="3243263"/>
        </p:xfrm>
        <a:graphic>
          <a:graphicData uri="http://schemas.openxmlformats.org/drawingml/2006/table">
            <a:tbl>
              <a:tblPr/>
              <a:tblGrid>
                <a:gridCol w="2422525"/>
                <a:gridCol w="2098675"/>
                <a:gridCol w="2260600"/>
              </a:tblGrid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</a:rPr>
                        <a:t>Britain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</a:rPr>
                        <a:t>Americans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55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Advantages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54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Disadvantages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9179" name="Text Box 27"/>
          <p:cNvSpPr txBox="1">
            <a:spLocks noChangeArrowheads="1"/>
          </p:cNvSpPr>
          <p:nvPr/>
        </p:nvSpPr>
        <p:spPr bwMode="auto">
          <a:xfrm>
            <a:off x="1676400" y="304800"/>
            <a:ext cx="723900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On the Eve of the Revolution ?</a:t>
            </a:r>
          </a:p>
        </p:txBody>
      </p:sp>
    </p:spTree>
    <p:extLst>
      <p:ext uri="{BB962C8B-B14F-4D97-AF65-F5344CB8AC3E}">
        <p14:creationId xmlns:p14="http://schemas.microsoft.com/office/powerpoint/2010/main" val="23070415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DIVI7233106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81000"/>
            <a:ext cx="5630863" cy="6096000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812800" y="2397125"/>
            <a:ext cx="259080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Loyalist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Strongholds</a:t>
            </a:r>
            <a:endParaRPr lang="en-US" sz="18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0602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1752600" y="396875"/>
            <a:ext cx="7162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Washington’s Headaches</a:t>
            </a: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2133600" y="1371600"/>
            <a:ext cx="6477000" cy="465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82625" indent="-566738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b="1">
                <a:latin typeface="Comic Sans MS" pitchFamily="66" charset="0"/>
              </a:rPr>
              <a:t>Only 1/3 of the colonists were in favor of a war for independence [the other third were Loyalists, and the final third were neutral].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b="1">
                <a:latin typeface="Comic Sans MS" pitchFamily="66" charset="0"/>
              </a:rPr>
              <a:t>State/colony loyalties.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b="1">
                <a:latin typeface="Comic Sans MS" pitchFamily="66" charset="0"/>
              </a:rPr>
              <a:t>Congress couldn’t tax to raise money for the Continental </a:t>
            </a:r>
            <a:br>
              <a:rPr lang="en-US" b="1">
                <a:latin typeface="Comic Sans MS" pitchFamily="66" charset="0"/>
              </a:rPr>
            </a:br>
            <a:r>
              <a:rPr lang="en-US" b="1">
                <a:latin typeface="Comic Sans MS" pitchFamily="66" charset="0"/>
              </a:rPr>
              <a:t>Army.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b="1">
                <a:latin typeface="Comic Sans MS" pitchFamily="66" charset="0"/>
              </a:rPr>
              <a:t>Poor training [until </a:t>
            </a:r>
            <a:br>
              <a:rPr lang="en-US" b="1">
                <a:latin typeface="Comic Sans MS" pitchFamily="66" charset="0"/>
              </a:rPr>
            </a:br>
            <a:r>
              <a:rPr lang="en-US" b="1">
                <a:latin typeface="Comic Sans MS" pitchFamily="66" charset="0"/>
              </a:rPr>
              <a:t>the arrival of </a:t>
            </a:r>
            <a:br>
              <a:rPr lang="en-US" b="1">
                <a:latin typeface="Comic Sans MS" pitchFamily="66" charset="0"/>
              </a:rPr>
            </a:br>
            <a:r>
              <a:rPr lang="en-US" b="1">
                <a:latin typeface="Comic Sans MS" pitchFamily="66" charset="0"/>
              </a:rPr>
              <a:t>Baron von Steuben.</a:t>
            </a:r>
          </a:p>
        </p:txBody>
      </p:sp>
      <p:pic>
        <p:nvPicPr>
          <p:cNvPr id="65540" name="Picture 4" descr="Von Steuben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513" y="4191000"/>
            <a:ext cx="1995487" cy="2362200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88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1676400" y="228600"/>
            <a:ext cx="7239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Exports &amp; Imports:  1768-1783</a:t>
            </a:r>
          </a:p>
        </p:txBody>
      </p:sp>
      <p:pic>
        <p:nvPicPr>
          <p:cNvPr id="6147" name="Picture 3" descr="ch07_05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4"/>
          <a:stretch>
            <a:fillRect/>
          </a:stretch>
        </p:blipFill>
        <p:spPr bwMode="auto">
          <a:xfrm>
            <a:off x="3235325" y="1066800"/>
            <a:ext cx="4156075" cy="5562600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0263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1752600" y="304800"/>
            <a:ext cx="716280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Military Strategies</a:t>
            </a: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2057400" y="1828800"/>
            <a:ext cx="289560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82625" indent="-566738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sz="2000" b="1">
                <a:latin typeface="Comic Sans MS" pitchFamily="66" charset="0"/>
              </a:rPr>
              <a:t>Attrition [the Brits had a long supply line].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sz="2000" b="1">
                <a:latin typeface="Comic Sans MS" pitchFamily="66" charset="0"/>
              </a:rPr>
              <a:t>Guerilla tactics [fight an insurgent war </a:t>
            </a:r>
            <a:r>
              <a:rPr lang="en-US" sz="2000" b="1">
                <a:latin typeface="Comic Sans MS" pitchFamily="66" charset="0"/>
                <a:sym typeface="Wingdings" pitchFamily="2" charset="2"/>
              </a:rPr>
              <a:t> you don’t have to win a battle, just wear the British down]</a:t>
            </a:r>
            <a:endParaRPr lang="en-US" sz="2000" b="1">
              <a:latin typeface="Comic Sans MS" pitchFamily="66" charset="0"/>
            </a:endParaRPr>
          </a:p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sz="2000" b="1">
                <a:latin typeface="Comic Sans MS" pitchFamily="66" charset="0"/>
              </a:rPr>
              <a:t>Make an alliance with one of Britain’s enemies.</a:t>
            </a:r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2057400" y="1295400"/>
            <a:ext cx="251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82625" indent="-566738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 u="sng" dirty="0">
                <a:solidFill>
                  <a:schemeClr val="tx2"/>
                </a:solidFill>
                <a:latin typeface="Comic Sans MS" pitchFamily="66" charset="0"/>
              </a:rPr>
              <a:t>The Americans</a:t>
            </a:r>
          </a:p>
        </p:txBody>
      </p:sp>
      <p:sp>
        <p:nvSpPr>
          <p:cNvPr id="7173" name="Text Box 6"/>
          <p:cNvSpPr txBox="1">
            <a:spLocks noChangeArrowheads="1"/>
          </p:cNvSpPr>
          <p:nvPr/>
        </p:nvSpPr>
        <p:spPr bwMode="auto">
          <a:xfrm>
            <a:off x="5867400" y="1295400"/>
            <a:ext cx="251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82625" indent="-566738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 u="sng">
                <a:solidFill>
                  <a:srgbClr val="F02E00"/>
                </a:solidFill>
                <a:latin typeface="Comic Sans MS" pitchFamily="66" charset="0"/>
              </a:rPr>
              <a:t>The British</a:t>
            </a:r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5791200" y="1828800"/>
            <a:ext cx="289560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82625" indent="-566738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sz="2000" b="1">
                <a:latin typeface="Comic Sans MS" pitchFamily="66" charset="0"/>
              </a:rPr>
              <a:t>Break the colonies in half by getting between the No. &amp; the So.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sz="2000" b="1">
                <a:latin typeface="Comic Sans MS" pitchFamily="66" charset="0"/>
              </a:rPr>
              <a:t>Blockade the ports to prevent the flow of goods and supplies from an ally.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sz="2000" b="1">
                <a:latin typeface="Comic Sans MS" pitchFamily="66" charset="0"/>
              </a:rPr>
              <a:t>“Divide and Conquer” </a:t>
            </a:r>
            <a:r>
              <a:rPr lang="en-US" sz="2000" b="1">
                <a:latin typeface="Comic Sans MS" pitchFamily="66" charset="0"/>
                <a:sym typeface="Wingdings" pitchFamily="2" charset="2"/>
              </a:rPr>
              <a:t> use the Loyalists.</a:t>
            </a:r>
            <a:endParaRPr lang="en-US" sz="2000" b="1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5409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9"/>
          <p:cNvPicPr>
            <a:picLocks noChangeAspect="1" noChangeArrowheads="1"/>
          </p:cNvPicPr>
          <p:nvPr/>
        </p:nvPicPr>
        <p:blipFill>
          <a:blip r:embed="rId2"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"/>
          <a:stretch>
            <a:fillRect/>
          </a:stretch>
        </p:blipFill>
        <p:spPr bwMode="auto">
          <a:xfrm>
            <a:off x="2667000" y="1447800"/>
            <a:ext cx="5257800" cy="5070475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1676400" y="228600"/>
            <a:ext cx="7391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400" b="1" dirty="0">
                <a:solidFill>
                  <a:srgbClr val="CB5B4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Phase I</a:t>
            </a:r>
            <a:r>
              <a:rPr lang="en-US" sz="3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:</a:t>
            </a:r>
            <a:r>
              <a:rPr lang="en-US" sz="3400" b="1" dirty="0">
                <a:solidFill>
                  <a:srgbClr val="0000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The Northern Campaign</a:t>
            </a:r>
            <a:br>
              <a:rPr lang="en-US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en-US" sz="3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[1775-1776]</a:t>
            </a:r>
          </a:p>
        </p:txBody>
      </p:sp>
    </p:spTree>
    <p:extLst>
      <p:ext uri="{BB962C8B-B14F-4D97-AF65-F5344CB8AC3E}">
        <p14:creationId xmlns:p14="http://schemas.microsoft.com/office/powerpoint/2010/main" val="35954316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1676400" y="228600"/>
            <a:ext cx="7391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Bunker Hill (June, 1775)</a:t>
            </a:r>
          </a:p>
        </p:txBody>
      </p:sp>
      <p:pic>
        <p:nvPicPr>
          <p:cNvPr id="9219" name="Picture 4" descr="map-Battle of Bunker Hill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" r="2942" b="1640"/>
          <a:stretch>
            <a:fillRect/>
          </a:stretch>
        </p:blipFill>
        <p:spPr bwMode="auto">
          <a:xfrm>
            <a:off x="2954338" y="990600"/>
            <a:ext cx="4894262" cy="5105400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1905000" y="6172200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latin typeface="Comic Sans MS" pitchFamily="66" charset="0"/>
              </a:rPr>
              <a:t>The British suffered over 40% casualties.</a:t>
            </a:r>
          </a:p>
        </p:txBody>
      </p:sp>
    </p:spTree>
    <p:extLst>
      <p:ext uri="{BB962C8B-B14F-4D97-AF65-F5344CB8AC3E}">
        <p14:creationId xmlns:p14="http://schemas.microsoft.com/office/powerpoint/2010/main" val="35653103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1600200" y="2589213"/>
            <a:ext cx="25908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CB5B4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Phase II</a:t>
            </a:r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: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NY &amp; PA</a:t>
            </a:r>
            <a:b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[1777-1778]</a:t>
            </a:r>
          </a:p>
        </p:txBody>
      </p:sp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2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"/>
          <a:stretch>
            <a:fillRect/>
          </a:stretch>
        </p:blipFill>
        <p:spPr bwMode="auto">
          <a:xfrm>
            <a:off x="4440238" y="228600"/>
            <a:ext cx="4170362" cy="6400800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3202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8.1 – Revolution </a:t>
            </a:r>
            <a:br>
              <a:rPr lang="en-US" dirty="0" smtClean="0"/>
            </a:br>
            <a:r>
              <a:rPr lang="en-US" sz="3600" dirty="0" smtClean="0">
                <a:solidFill>
                  <a:srgbClr val="FF0000"/>
                </a:solidFill>
              </a:rPr>
              <a:t>Chapter 3 </a:t>
            </a:r>
            <a:r>
              <a:rPr lang="en-US" sz="3600" dirty="0" smtClean="0"/>
              <a:t>the English colonies in America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371600"/>
            <a:ext cx="8839200" cy="4953000"/>
          </a:xfrm>
        </p:spPr>
        <p:txBody>
          <a:bodyPr/>
          <a:lstStyle/>
          <a:p>
            <a:pPr lvl="0"/>
            <a:r>
              <a:rPr lang="en-US" dirty="0">
                <a:effectLst/>
              </a:rPr>
              <a:t>indentured servant </a:t>
            </a:r>
            <a:r>
              <a:rPr lang="en-US" dirty="0" smtClean="0">
                <a:effectLst/>
              </a:rPr>
              <a:t>(p. 35)</a:t>
            </a:r>
            <a:endParaRPr lang="en-US" dirty="0">
              <a:effectLst/>
            </a:endParaRPr>
          </a:p>
          <a:p>
            <a:pPr lvl="0"/>
            <a:r>
              <a:rPr lang="en-US" dirty="0" smtClean="0">
                <a:effectLst/>
              </a:rPr>
              <a:t>cash </a:t>
            </a:r>
            <a:r>
              <a:rPr lang="en-US" dirty="0">
                <a:effectLst/>
              </a:rPr>
              <a:t>crops (p. 38) 	</a:t>
            </a:r>
          </a:p>
          <a:p>
            <a:pPr lvl="0"/>
            <a:r>
              <a:rPr lang="en-US" dirty="0">
                <a:effectLst/>
              </a:rPr>
              <a:t>assembly (p. 38) </a:t>
            </a:r>
          </a:p>
          <a:p>
            <a:pPr lvl="0"/>
            <a:r>
              <a:rPr lang="en-US" dirty="0">
                <a:effectLst/>
              </a:rPr>
              <a:t>democratic (p. 38) 	</a:t>
            </a:r>
          </a:p>
          <a:p>
            <a:pPr lvl="0"/>
            <a:r>
              <a:rPr lang="en-US" dirty="0">
                <a:effectLst/>
              </a:rPr>
              <a:t>Puritans (p. 39) 	</a:t>
            </a:r>
          </a:p>
          <a:p>
            <a:pPr lvl="0"/>
            <a:r>
              <a:rPr lang="en-US" dirty="0">
                <a:effectLst/>
              </a:rPr>
              <a:t>Mayflower Compact </a:t>
            </a:r>
            <a:r>
              <a:rPr lang="en-US" dirty="0" smtClean="0">
                <a:effectLst/>
              </a:rPr>
              <a:t>(p. 39)</a:t>
            </a:r>
            <a:endParaRPr lang="en-US" dirty="0">
              <a:effectLst/>
            </a:endParaRPr>
          </a:p>
          <a:p>
            <a:pPr lvl="0"/>
            <a:r>
              <a:rPr lang="en-US" dirty="0">
                <a:effectLst/>
              </a:rPr>
              <a:t>slave trade (p. 40) 	</a:t>
            </a:r>
          </a:p>
          <a:p>
            <a:pPr lvl="0"/>
            <a:r>
              <a:rPr lang="en-US" dirty="0">
                <a:effectLst/>
              </a:rPr>
              <a:t>Fundamental Orders </a:t>
            </a:r>
            <a:r>
              <a:rPr lang="en-US" dirty="0" smtClean="0">
                <a:effectLst/>
              </a:rPr>
              <a:t>(p. 41)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370066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600200" y="457200"/>
            <a:ext cx="74676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New York City in Flames</a:t>
            </a:r>
            <a:br>
              <a:rPr lang="en-US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en-US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(1776)</a:t>
            </a:r>
            <a:endParaRPr lang="en-US" sz="26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11267" name="Picture 5" descr="NY-in_Flames-1776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787525"/>
            <a:ext cx="6705600" cy="4079875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0293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 anchor="t"/>
          <a:lstStyle/>
          <a:p>
            <a:r>
              <a:rPr lang="en-US" sz="3600" dirty="0"/>
              <a:t>8.2 – Forming a New Nation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>
                <a:solidFill>
                  <a:srgbClr val="FF0000"/>
                </a:solidFill>
              </a:rPr>
              <a:t>Chapter 7 </a:t>
            </a:r>
            <a:r>
              <a:rPr lang="en-US" sz="3600" dirty="0" smtClean="0"/>
              <a:t>- </a:t>
            </a:r>
            <a:r>
              <a:rPr lang="en-US" sz="3600" b="1" u="sng" dirty="0">
                <a:effectLst/>
              </a:rPr>
              <a:t>The American Revolution </a:t>
            </a:r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 </a:t>
            </a:r>
            <a:br>
              <a:rPr lang="en-US" dirty="0">
                <a:effectLst/>
              </a:rPr>
            </a:br>
            <a:endParaRPr lang="en-US" dirty="0" smtClean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9144000" cy="5334000"/>
          </a:xfrm>
        </p:spPr>
        <p:txBody>
          <a:bodyPr numCol="2">
            <a:normAutofit/>
          </a:bodyPr>
          <a:lstStyle/>
          <a:p>
            <a:r>
              <a:rPr lang="en-US" dirty="0">
                <a:effectLst/>
              </a:rPr>
              <a:t>1.   Mercenaries </a:t>
            </a:r>
            <a:r>
              <a:rPr lang="en-US" dirty="0" smtClean="0">
                <a:effectLst/>
              </a:rPr>
              <a:t>( </a:t>
            </a:r>
            <a:r>
              <a:rPr lang="en-US" dirty="0">
                <a:effectLst/>
              </a:rPr>
              <a:t>89)</a:t>
            </a:r>
          </a:p>
          <a:p>
            <a:r>
              <a:rPr lang="en-US" dirty="0">
                <a:effectLst/>
              </a:rPr>
              <a:t>2.	Thomas Paine’s The Crisis (p. 92)	</a:t>
            </a:r>
          </a:p>
          <a:p>
            <a:r>
              <a:rPr lang="en-US" dirty="0">
                <a:effectLst/>
              </a:rPr>
              <a:t>3.	Trenton (p. 92) </a:t>
            </a:r>
          </a:p>
          <a:p>
            <a:r>
              <a:rPr lang="en-US" dirty="0">
                <a:effectLst/>
              </a:rPr>
              <a:t>4.	 strategy (p. 93) </a:t>
            </a:r>
          </a:p>
          <a:p>
            <a:r>
              <a:rPr lang="en-US" dirty="0">
                <a:effectLst/>
              </a:rPr>
              <a:t>5.	 Saratoga (p. 94)</a:t>
            </a:r>
          </a:p>
          <a:p>
            <a:r>
              <a:rPr lang="en-US" dirty="0">
                <a:effectLst/>
              </a:rPr>
              <a:t>6.	 Valley Forge (94</a:t>
            </a:r>
            <a:r>
              <a:rPr lang="en-US" dirty="0" smtClean="0">
                <a:effectLst/>
              </a:rPr>
              <a:t>)</a:t>
            </a:r>
          </a:p>
          <a:p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r>
              <a:rPr lang="en-US" dirty="0">
                <a:effectLst/>
              </a:rPr>
              <a:t>7.	 ally (p. 94) 	</a:t>
            </a:r>
            <a:endParaRPr lang="en-US" dirty="0" smtClean="0">
              <a:effectLst/>
            </a:endParaRPr>
          </a:p>
          <a:p>
            <a:r>
              <a:rPr lang="en-US" dirty="0" smtClean="0">
                <a:effectLst/>
              </a:rPr>
              <a:t>8.	 beheld (p. 95)	</a:t>
            </a:r>
          </a:p>
          <a:p>
            <a:r>
              <a:rPr lang="en-US" dirty="0" smtClean="0">
                <a:effectLst/>
              </a:rPr>
              <a:t>9</a:t>
            </a:r>
            <a:r>
              <a:rPr lang="en-US" dirty="0">
                <a:effectLst/>
              </a:rPr>
              <a:t>.	 guerilla troops (96)</a:t>
            </a:r>
          </a:p>
          <a:p>
            <a:r>
              <a:rPr lang="en-US" dirty="0">
                <a:effectLst/>
              </a:rPr>
              <a:t>10.	 Lord Cornwallis(96)</a:t>
            </a:r>
          </a:p>
          <a:p>
            <a:r>
              <a:rPr lang="en-US" dirty="0">
                <a:effectLst/>
              </a:rPr>
              <a:t>11.	 Yorktown (p. 96)</a:t>
            </a:r>
          </a:p>
          <a:p>
            <a:r>
              <a:rPr lang="en-US" dirty="0">
                <a:effectLst/>
              </a:rPr>
              <a:t>12.	 Treaty of Paris 100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210610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1600200" y="2589213"/>
            <a:ext cx="25908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CB5B4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Phase II</a:t>
            </a:r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: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NY &amp; PA</a:t>
            </a:r>
            <a:b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[1777-1778]</a:t>
            </a:r>
          </a:p>
        </p:txBody>
      </p:sp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2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"/>
          <a:stretch>
            <a:fillRect/>
          </a:stretch>
        </p:blipFill>
        <p:spPr bwMode="auto">
          <a:xfrm>
            <a:off x="4440238" y="228600"/>
            <a:ext cx="4170362" cy="6400800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3228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1524000" y="457200"/>
            <a:ext cx="746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Washington Crossing the Delaware</a:t>
            </a:r>
            <a:endParaRPr lang="en-US" sz="26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12291" name="Picture 4" descr="Leutz-Washington Crossing the Delaware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00200"/>
            <a:ext cx="7010400" cy="4116388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1828800" y="5867400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latin typeface="Comic Sans MS" pitchFamily="66" charset="0"/>
              </a:rPr>
              <a:t>Painted by Emanuel Leutze, 1851</a:t>
            </a:r>
          </a:p>
        </p:txBody>
      </p:sp>
    </p:spTree>
    <p:extLst>
      <p:ext uri="{BB962C8B-B14F-4D97-AF65-F5344CB8AC3E}">
        <p14:creationId xmlns:p14="http://schemas.microsoft.com/office/powerpoint/2010/main" val="39560109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1981200" y="244475"/>
            <a:ext cx="3886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200" b="1" dirty="0">
                <a:solidFill>
                  <a:srgbClr val="CB5B4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Saratoga: </a:t>
            </a:r>
            <a:br>
              <a:rPr lang="en-US" sz="4200" b="1" dirty="0">
                <a:solidFill>
                  <a:srgbClr val="CB5B4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en-US" sz="3400" b="1" dirty="0">
                <a:solidFill>
                  <a:srgbClr val="CB5B4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br>
              <a:rPr lang="en-US" sz="3400" b="1" dirty="0">
                <a:solidFill>
                  <a:srgbClr val="CB5B4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en-US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“Turning Point”</a:t>
            </a:r>
            <a:br>
              <a:rPr lang="en-US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en-US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of the War?</a:t>
            </a:r>
            <a:endParaRPr lang="en-US" sz="30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13315" name="Picture 4" descr="Battle of Saratoga reenactmen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895600"/>
            <a:ext cx="4286250" cy="2743200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5" descr="map-Battle of Saratoga-1777"/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t="1587" r="3030" b="1587"/>
          <a:stretch>
            <a:fillRect/>
          </a:stretch>
        </p:blipFill>
        <p:spPr bwMode="auto">
          <a:xfrm>
            <a:off x="6477000" y="1143000"/>
            <a:ext cx="2362200" cy="4648200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Text Box 6"/>
          <p:cNvSpPr txBox="1">
            <a:spLocks noChangeArrowheads="1"/>
          </p:cNvSpPr>
          <p:nvPr/>
        </p:nvSpPr>
        <p:spPr bwMode="auto">
          <a:xfrm>
            <a:off x="1600200" y="5653088"/>
            <a:ext cx="472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latin typeface="Comic Sans MS" pitchFamily="66" charset="0"/>
              </a:rPr>
              <a:t>A modern-day re-enactment</a:t>
            </a:r>
          </a:p>
        </p:txBody>
      </p:sp>
    </p:spTree>
    <p:extLst>
      <p:ext uri="{BB962C8B-B14F-4D97-AF65-F5344CB8AC3E}">
        <p14:creationId xmlns:p14="http://schemas.microsoft.com/office/powerpoint/2010/main" val="22832886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1295400" y="76199"/>
            <a:ext cx="74676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400" b="1" dirty="0">
                <a:solidFill>
                  <a:srgbClr val="CB5B4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Phase III</a:t>
            </a:r>
            <a:r>
              <a:rPr lang="en-US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:</a:t>
            </a:r>
            <a:r>
              <a:rPr lang="en-US" sz="3400" b="1" dirty="0">
                <a:solidFill>
                  <a:srgbClr val="0000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The Southern Strategy </a:t>
            </a:r>
            <a:r>
              <a:rPr lang="en-US" sz="2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[1780-1781]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" r="1016"/>
          <a:stretch>
            <a:fillRect/>
          </a:stretch>
        </p:blipFill>
        <p:spPr bwMode="auto">
          <a:xfrm>
            <a:off x="2590800" y="1295400"/>
            <a:ext cx="5326063" cy="5334000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1014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1752600" y="396875"/>
            <a:ext cx="7162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Britain’s “Southern Strategy</a:t>
            </a:r>
            <a:r>
              <a:rPr lang="en-US" sz="3400" b="1" dirty="0">
                <a:solidFill>
                  <a:srgbClr val="00009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”</a:t>
            </a: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2133600" y="1219200"/>
            <a:ext cx="6477000" cy="429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82625" indent="-682625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b="1">
                <a:latin typeface="Comic Sans MS" pitchFamily="66" charset="0"/>
              </a:rPr>
              <a:t>Britain thought that there were more Loyalists in the South.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b="1">
                <a:latin typeface="Comic Sans MS" pitchFamily="66" charset="0"/>
              </a:rPr>
              <a:t>Southern resources were more valuable/worth preserving.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b="1">
                <a:latin typeface="Comic Sans MS" pitchFamily="66" charset="0"/>
              </a:rPr>
              <a:t>The British win a number of small victories, but cannot pacify the countryside [similar to U. S. failures in Vietnam!]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b="1">
                <a:latin typeface="Comic Sans MS" pitchFamily="66" charset="0"/>
              </a:rPr>
              <a:t>Good US General:</a:t>
            </a:r>
            <a:br>
              <a:rPr lang="en-US" b="1">
                <a:latin typeface="Comic Sans MS" pitchFamily="66" charset="0"/>
              </a:rPr>
            </a:br>
            <a:r>
              <a:rPr lang="en-US" b="1">
                <a:latin typeface="Comic Sans MS" pitchFamily="66" charset="0"/>
                <a:sym typeface="Wingdings" pitchFamily="2" charset="2"/>
              </a:rPr>
              <a:t>Nathanial Greene</a:t>
            </a:r>
            <a:endParaRPr lang="en-US" b="1">
              <a:latin typeface="Comic Sans MS" pitchFamily="66" charset="0"/>
            </a:endParaRPr>
          </a:p>
        </p:txBody>
      </p:sp>
      <p:pic>
        <p:nvPicPr>
          <p:cNvPr id="68613" name="Picture 5" descr="Nathaniel Gree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343400"/>
            <a:ext cx="182721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06283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1371600" y="228600"/>
            <a:ext cx="762000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The Battle of Yorktown (1781)</a:t>
            </a:r>
            <a:endParaRPr lang="en-US" sz="2600" b="1" i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16387" name="Picture 7" descr="map-Yorktown-1781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" t="1389" r="2147" b="1389"/>
          <a:stretch>
            <a:fillRect/>
          </a:stretch>
        </p:blipFill>
        <p:spPr bwMode="auto">
          <a:xfrm>
            <a:off x="3810000" y="1219200"/>
            <a:ext cx="3281363" cy="5105400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8" name="Text Box 8"/>
          <p:cNvSpPr txBox="1">
            <a:spLocks noChangeArrowheads="1"/>
          </p:cNvSpPr>
          <p:nvPr/>
        </p:nvSpPr>
        <p:spPr bwMode="auto">
          <a:xfrm>
            <a:off x="1524000" y="3336925"/>
            <a:ext cx="2514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>
                <a:latin typeface="Comic Sans MS" pitchFamily="66" charset="0"/>
              </a:rPr>
              <a:t>Count de Rochambeau</a:t>
            </a:r>
          </a:p>
        </p:txBody>
      </p:sp>
      <p:pic>
        <p:nvPicPr>
          <p:cNvPr id="16389" name="Picture 9" descr="rochambeau"/>
          <p:cNvPicPr>
            <a:picLocks noChangeAspect="1" noChangeArrowheads="1"/>
          </p:cNvPicPr>
          <p:nvPr/>
        </p:nvPicPr>
        <p:blipFill>
          <a:blip r:embed="rId3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60525"/>
            <a:ext cx="1651000" cy="1676400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0" name="Text Box 10"/>
          <p:cNvSpPr txBox="1">
            <a:spLocks noChangeArrowheads="1"/>
          </p:cNvSpPr>
          <p:nvPr/>
        </p:nvSpPr>
        <p:spPr bwMode="auto">
          <a:xfrm>
            <a:off x="7162800" y="5394325"/>
            <a:ext cx="1752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>
                <a:latin typeface="Comic Sans MS" pitchFamily="66" charset="0"/>
              </a:rPr>
              <a:t>Admiral</a:t>
            </a:r>
            <a:br>
              <a:rPr lang="en-US" sz="2000" b="1">
                <a:latin typeface="Comic Sans MS" pitchFamily="66" charset="0"/>
              </a:rPr>
            </a:br>
            <a:r>
              <a:rPr lang="en-US" sz="2000" b="1">
                <a:latin typeface="Comic Sans MS" pitchFamily="66" charset="0"/>
              </a:rPr>
              <a:t>De Grasse</a:t>
            </a:r>
          </a:p>
        </p:txBody>
      </p:sp>
      <p:pic>
        <p:nvPicPr>
          <p:cNvPr id="16391" name="Picture 11" descr="deGrasse"/>
          <p:cNvPicPr>
            <a:picLocks noChangeAspect="1" noChangeArrowheads="1"/>
          </p:cNvPicPr>
          <p:nvPr/>
        </p:nvPicPr>
        <p:blipFill>
          <a:blip r:embed="rId4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733800"/>
            <a:ext cx="1636713" cy="1660525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4777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1371600" y="228600"/>
            <a:ext cx="7620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Cornwallis’ Surrender at Yorktown</a:t>
            </a:r>
            <a:r>
              <a:rPr lang="en-US" sz="3400" b="1" dirty="0">
                <a:solidFill>
                  <a:srgbClr val="00009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:</a:t>
            </a:r>
            <a:endParaRPr lang="en-US" sz="2200" b="1" i="1" dirty="0">
              <a:solidFill>
                <a:srgbClr val="F02E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17411" name="Picture 3" descr="Cornwallis at Yorktown-John Trumbell-1797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47800"/>
            <a:ext cx="5867400" cy="4535488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752600" y="6096000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latin typeface="Comic Sans MS" pitchFamily="66" charset="0"/>
              </a:rPr>
              <a:t>Painted by John Trumbull, 1797</a:t>
            </a:r>
          </a:p>
        </p:txBody>
      </p:sp>
      <p:sp>
        <p:nvSpPr>
          <p:cNvPr id="70661" name="Rectangle 5"/>
          <p:cNvSpPr>
            <a:spLocks noChangeArrowheads="1"/>
          </p:cNvSpPr>
          <p:nvPr/>
        </p:nvSpPr>
        <p:spPr bwMode="auto">
          <a:xfrm flipV="1">
            <a:off x="1752600" y="776288"/>
            <a:ext cx="6781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i="1">
                <a:solidFill>
                  <a:srgbClr val="F02E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“The World Turned Upside Down!”</a:t>
            </a:r>
          </a:p>
        </p:txBody>
      </p:sp>
    </p:spTree>
    <p:extLst>
      <p:ext uri="{BB962C8B-B14F-4D97-AF65-F5344CB8AC3E}">
        <p14:creationId xmlns:p14="http://schemas.microsoft.com/office/powerpoint/2010/main" val="37678150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WordArt 2"/>
          <p:cNvSpPr>
            <a:spLocks noChangeArrowheads="1" noChangeShapeType="1" noTextEdit="1"/>
          </p:cNvSpPr>
          <p:nvPr/>
        </p:nvSpPr>
        <p:spPr bwMode="auto">
          <a:xfrm>
            <a:off x="2286000" y="1219200"/>
            <a:ext cx="5791200" cy="426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chemeClr val="tx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Hot Pizza"/>
              </a:rPr>
              <a:t>Why</a:t>
            </a:r>
          </a:p>
          <a:p>
            <a:pPr algn="ctr"/>
            <a:r>
              <a:rPr lang="en-US" sz="3600" kern="10">
                <a:ln w="19050">
                  <a:solidFill>
                    <a:schemeClr val="tx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Hot Pizza"/>
              </a:rPr>
              <a:t>did the British</a:t>
            </a:r>
          </a:p>
          <a:p>
            <a:pPr algn="ctr"/>
            <a:r>
              <a:rPr lang="en-US" sz="3600" kern="10">
                <a:ln w="19050">
                  <a:solidFill>
                    <a:schemeClr val="tx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Hot Pizza"/>
              </a:rPr>
              <a:t>Lose???</a:t>
            </a:r>
          </a:p>
        </p:txBody>
      </p:sp>
    </p:spTree>
    <p:extLst>
      <p:ext uri="{BB962C8B-B14F-4D97-AF65-F5344CB8AC3E}">
        <p14:creationId xmlns:p14="http://schemas.microsoft.com/office/powerpoint/2010/main" val="24217781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  <p:sp>
        <p:nvSpPr>
          <p:cNvPr id="1136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dirty="0" smtClean="0"/>
              <a:t>The Early Colonies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9" t="57375" r="4294" b="10229"/>
          <a:stretch/>
        </p:blipFill>
        <p:spPr bwMode="auto">
          <a:xfrm>
            <a:off x="2209800" y="1339851"/>
            <a:ext cx="6934199" cy="5137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2"/>
          <a:srcRect l="78712" t="5074" b="81395"/>
          <a:stretch/>
        </p:blipFill>
        <p:spPr bwMode="auto">
          <a:xfrm>
            <a:off x="304800" y="609600"/>
            <a:ext cx="1264920" cy="11055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2"/>
          <a:srcRect l="10196" t="16263" r="31664" b="74630"/>
          <a:stretch/>
        </p:blipFill>
        <p:spPr bwMode="auto">
          <a:xfrm>
            <a:off x="-1" y="1447800"/>
            <a:ext cx="3455035" cy="7442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362969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152400" y="38100"/>
            <a:ext cx="8991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North America After the</a:t>
            </a:r>
            <a:b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Treaty of Paris, 1783</a:t>
            </a:r>
          </a:p>
        </p:txBody>
      </p:sp>
      <p:pic>
        <p:nvPicPr>
          <p:cNvPr id="19459" name="Picture 4" descr="ch07_03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5"/>
          <a:stretch>
            <a:fillRect/>
          </a:stretch>
        </p:blipFill>
        <p:spPr bwMode="auto">
          <a:xfrm>
            <a:off x="152400" y="1002896"/>
            <a:ext cx="8991600" cy="5702704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3853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533400" y="228600"/>
            <a:ext cx="8077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Shays’ Rebellion: 1786-7</a:t>
            </a:r>
          </a:p>
        </p:txBody>
      </p:sp>
      <p:pic>
        <p:nvPicPr>
          <p:cNvPr id="61444" name="Picture 4" descr="sheys_rebellion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" t="4546" r="2972" b="4546"/>
          <a:stretch>
            <a:fillRect/>
          </a:stretch>
        </p:blipFill>
        <p:spPr bwMode="auto">
          <a:xfrm>
            <a:off x="762000" y="3810000"/>
            <a:ext cx="3038475" cy="2667000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304800" y="1276350"/>
            <a:ext cx="82296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82625" indent="-566738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sz="2800" b="1" dirty="0">
                <a:latin typeface="Comic Sans MS" pitchFamily="66" charset="0"/>
              </a:rPr>
              <a:t>Daniel Shays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sz="2800" b="1" dirty="0">
                <a:latin typeface="Comic Sans MS" pitchFamily="66" charset="0"/>
              </a:rPr>
              <a:t>Western MA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sz="2800" b="1" dirty="0">
                <a:latin typeface="Comic Sans MS" pitchFamily="66" charset="0"/>
              </a:rPr>
              <a:t>Small farmers angered by crushing debts and taxes.</a:t>
            </a:r>
          </a:p>
        </p:txBody>
      </p:sp>
      <p:pic>
        <p:nvPicPr>
          <p:cNvPr id="61448" name="Picture 8" descr="DanielShaysJobShattuckRed"/>
          <p:cNvPicPr>
            <a:picLocks noChangeAspect="1" noChangeArrowheads="1"/>
          </p:cNvPicPr>
          <p:nvPr/>
        </p:nvPicPr>
        <p:blipFill>
          <a:blip r:embed="rId4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36926"/>
            <a:ext cx="3962400" cy="2806700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7862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1219994" y="50800"/>
            <a:ext cx="6400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Shays’ Rebellion: 1786-7</a:t>
            </a:r>
          </a:p>
        </p:txBody>
      </p:sp>
      <p:pic>
        <p:nvPicPr>
          <p:cNvPr id="35843" name="Picture 7" descr="map-Shays Rebellion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t="5333" r="5333" b="9334"/>
          <a:stretch>
            <a:fillRect/>
          </a:stretch>
        </p:blipFill>
        <p:spPr bwMode="auto">
          <a:xfrm>
            <a:off x="152400" y="1142999"/>
            <a:ext cx="5105400" cy="5414723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8" descr="Shays Rebellion-1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753788"/>
            <a:ext cx="3506788" cy="5803934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6741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2209800" y="501650"/>
            <a:ext cx="6400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Shays’ Rebellion: 1786-7</a:t>
            </a:r>
          </a:p>
        </p:txBody>
      </p:sp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1905000" y="1524000"/>
            <a:ext cx="556260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i="1" dirty="0">
                <a:latin typeface="Comic Sans MS" pitchFamily="66" charset="0"/>
              </a:rPr>
              <a:t>There could be no stronger evidence of the want of energy in our governments than these disorders.</a:t>
            </a:r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2209800" y="4921250"/>
            <a:ext cx="6400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3600" b="1">
                <a:solidFill>
                  <a:srgbClr val="F02E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-- George Washington</a:t>
            </a:r>
          </a:p>
        </p:txBody>
      </p:sp>
    </p:spTree>
    <p:extLst>
      <p:ext uri="{BB962C8B-B14F-4D97-AF65-F5344CB8AC3E}">
        <p14:creationId xmlns:p14="http://schemas.microsoft.com/office/powerpoint/2010/main" val="25210254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34143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FFFF"/>
                </a:solidFill>
              </a:rPr>
              <a:t>8.3 American Political System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>
                <a:solidFill>
                  <a:srgbClr val="FF0000"/>
                </a:solidFill>
              </a:rPr>
              <a:t>Chapter 8  </a:t>
            </a:r>
            <a:r>
              <a:rPr lang="en-US" sz="3200" b="1" u="sng" dirty="0">
                <a:effectLst/>
              </a:rPr>
              <a:t>CREATING THE CONSTITUTION</a:t>
            </a:r>
            <a:endParaRPr lang="en-US" sz="3200" u="sng" dirty="0" smtClean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447800"/>
            <a:ext cx="9067800" cy="5257800"/>
          </a:xfrm>
        </p:spPr>
        <p:txBody>
          <a:bodyPr numCol="2">
            <a:normAutofit/>
          </a:bodyPr>
          <a:lstStyle/>
          <a:p>
            <a:r>
              <a:rPr lang="en-US" dirty="0" smtClean="0">
                <a:effectLst/>
              </a:rPr>
              <a:t>1. Articles </a:t>
            </a:r>
            <a:r>
              <a:rPr lang="en-US" dirty="0">
                <a:effectLst/>
              </a:rPr>
              <a:t>of Confederation (p.103</a:t>
            </a:r>
            <a:r>
              <a:rPr lang="en-US" dirty="0" smtClean="0">
                <a:effectLst/>
              </a:rPr>
              <a:t>)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2.	Constitutional Convention (p. 106)</a:t>
            </a:r>
          </a:p>
          <a:p>
            <a:r>
              <a:rPr lang="en-US" dirty="0">
                <a:effectLst/>
              </a:rPr>
              <a:t>3.	James </a:t>
            </a:r>
            <a:r>
              <a:rPr lang="en-US" dirty="0" smtClean="0">
                <a:effectLst/>
              </a:rPr>
              <a:t>Madison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4.	constitution </a:t>
            </a:r>
            <a:r>
              <a:rPr lang="en-US" dirty="0" smtClean="0">
                <a:effectLst/>
              </a:rPr>
              <a:t>(108</a:t>
            </a:r>
            <a:r>
              <a:rPr lang="en-US" dirty="0">
                <a:effectLst/>
              </a:rPr>
              <a:t>)</a:t>
            </a:r>
          </a:p>
          <a:p>
            <a:r>
              <a:rPr lang="en-US" dirty="0">
                <a:effectLst/>
              </a:rPr>
              <a:t>5.	state constitutions (pp. 108, 433)	</a:t>
            </a:r>
          </a:p>
          <a:p>
            <a:r>
              <a:rPr lang="en-US" dirty="0">
                <a:effectLst/>
              </a:rPr>
              <a:t>6.	republic (p. 108)</a:t>
            </a:r>
          </a:p>
          <a:p>
            <a:r>
              <a:rPr lang="en-US" dirty="0">
                <a:effectLst/>
              </a:rPr>
              <a:t>7.	Virginia Plan </a:t>
            </a:r>
            <a:r>
              <a:rPr lang="en-US" dirty="0" smtClean="0">
                <a:effectLst/>
              </a:rPr>
              <a:t>(109</a:t>
            </a:r>
            <a:r>
              <a:rPr lang="en-US" dirty="0">
                <a:effectLst/>
              </a:rPr>
              <a:t>)</a:t>
            </a:r>
          </a:p>
          <a:p>
            <a:r>
              <a:rPr lang="en-US" dirty="0">
                <a:effectLst/>
              </a:rPr>
              <a:t>8.	New Jersey Plan </a:t>
            </a:r>
          </a:p>
          <a:p>
            <a:r>
              <a:rPr lang="en-US" dirty="0">
                <a:effectLst/>
              </a:rPr>
              <a:t>9.	the Great Compromise (p110)</a:t>
            </a:r>
          </a:p>
          <a:p>
            <a:r>
              <a:rPr lang="en-US" dirty="0">
                <a:effectLst/>
              </a:rPr>
              <a:t>10.	the Three-Fifths Compromise (p. 112</a:t>
            </a:r>
            <a:r>
              <a:rPr lang="en-US" dirty="0" smtClean="0">
                <a:effectLst/>
              </a:rPr>
              <a:t>)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11.	Electoral College (p. 114)	</a:t>
            </a:r>
          </a:p>
          <a:p>
            <a:r>
              <a:rPr lang="en-US" dirty="0">
                <a:effectLst/>
              </a:rPr>
              <a:t>12.	ratify (p. 115)</a:t>
            </a:r>
          </a:p>
        </p:txBody>
      </p:sp>
    </p:spTree>
    <p:extLst>
      <p:ext uri="{BB962C8B-B14F-4D97-AF65-F5344CB8AC3E}">
        <p14:creationId xmlns:p14="http://schemas.microsoft.com/office/powerpoint/2010/main" val="29479808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WordArt 2"/>
          <p:cNvSpPr>
            <a:spLocks noChangeArrowheads="1" noChangeShapeType="1" noTextEdit="1"/>
          </p:cNvSpPr>
          <p:nvPr/>
        </p:nvSpPr>
        <p:spPr bwMode="auto">
          <a:xfrm>
            <a:off x="2667000" y="762000"/>
            <a:ext cx="5181600" cy="518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chemeClr val="tx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Hot Pizza"/>
              </a:rPr>
              <a:t>Articles</a:t>
            </a:r>
          </a:p>
          <a:p>
            <a:pPr algn="ctr"/>
            <a:r>
              <a:rPr lang="en-US" sz="3600" kern="10">
                <a:ln w="19050">
                  <a:solidFill>
                    <a:schemeClr val="tx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Hot Pizza"/>
              </a:rPr>
              <a:t>of</a:t>
            </a:r>
          </a:p>
          <a:p>
            <a:pPr algn="ctr"/>
            <a:r>
              <a:rPr lang="en-US" sz="3600" kern="10">
                <a:ln w="19050">
                  <a:solidFill>
                    <a:schemeClr val="tx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Hot Pizza"/>
              </a:rPr>
              <a:t>Confederation</a:t>
            </a:r>
          </a:p>
          <a:p>
            <a:pPr algn="ctr"/>
            <a:r>
              <a:rPr lang="en-US" sz="3600" kern="10">
                <a:ln w="19050">
                  <a:solidFill>
                    <a:schemeClr val="tx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Hot Pizza"/>
              </a:rPr>
              <a:t>Government:</a:t>
            </a:r>
          </a:p>
          <a:p>
            <a:pPr algn="ctr"/>
            <a:r>
              <a:rPr lang="en-US" sz="3600" kern="10">
                <a:ln w="19050">
                  <a:solidFill>
                    <a:schemeClr val="tx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Hot Pizza"/>
              </a:rPr>
              <a:t>1781-1789</a:t>
            </a:r>
          </a:p>
        </p:txBody>
      </p:sp>
    </p:spTree>
    <p:extLst>
      <p:ext uri="{BB962C8B-B14F-4D97-AF65-F5344CB8AC3E}">
        <p14:creationId xmlns:p14="http://schemas.microsoft.com/office/powerpoint/2010/main" val="5639481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0" y="76200"/>
            <a:ext cx="90678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3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Federalist vs. Anti-Federalist</a:t>
            </a:r>
            <a:br>
              <a:rPr lang="en-US" sz="33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en-US" sz="33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Strongholds at the End of the War</a:t>
            </a:r>
          </a:p>
        </p:txBody>
      </p:sp>
      <p:pic>
        <p:nvPicPr>
          <p:cNvPr id="22531" name="Picture 4" descr="304690_m_06_06"/>
          <p:cNvPicPr>
            <a:picLocks noChangeAspect="1" noChangeArrowheads="1"/>
          </p:cNvPicPr>
          <p:nvPr/>
        </p:nvPicPr>
        <p:blipFill>
          <a:blip r:embed="rId2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7924800" cy="5410200"/>
          </a:xfrm>
          <a:prstGeom prst="rect">
            <a:avLst/>
          </a:prstGeom>
          <a:solidFill>
            <a:srgbClr val="0000CC"/>
          </a:solidFill>
          <a:ln w="12700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57987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1905000" y="304800"/>
            <a:ext cx="7010400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Weaknesses of the</a:t>
            </a:r>
            <a:br>
              <a:rPr lang="en-US" sz="3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en-US" sz="3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Articles of Confederation</a:t>
            </a: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609600" y="1752600"/>
            <a:ext cx="83058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82625" indent="-682625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sz="3200" b="1" dirty="0">
                <a:latin typeface="Comic Sans MS" pitchFamily="66" charset="0"/>
              </a:rPr>
              <a:t>A unicameral Congress </a:t>
            </a:r>
            <a:br>
              <a:rPr lang="en-US" sz="3200" b="1" dirty="0">
                <a:latin typeface="Comic Sans MS" pitchFamily="66" charset="0"/>
              </a:rPr>
            </a:br>
            <a:r>
              <a:rPr lang="en-US" sz="3200" b="1" dirty="0">
                <a:latin typeface="Comic Sans MS" pitchFamily="66" charset="0"/>
              </a:rPr>
              <a:t>[9 of 13 votes to pass a law].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sz="3200" b="1" dirty="0">
                <a:latin typeface="Comic Sans MS" pitchFamily="66" charset="0"/>
              </a:rPr>
              <a:t>13 out of 13 to amend.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sz="3200" b="1" dirty="0">
                <a:latin typeface="Comic Sans MS" pitchFamily="66" charset="0"/>
              </a:rPr>
              <a:t>Representatives were frequently absent.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sz="3200" b="1" dirty="0">
                <a:latin typeface="Comic Sans MS" pitchFamily="66" charset="0"/>
              </a:rPr>
              <a:t>Could not tax or raise armies.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sz="3200" b="1" dirty="0">
                <a:latin typeface="Comic Sans MS" pitchFamily="66" charset="0"/>
              </a:rPr>
              <a:t>No executive or judicial branches.</a:t>
            </a:r>
          </a:p>
        </p:txBody>
      </p:sp>
    </p:spTree>
    <p:extLst>
      <p:ext uri="{BB962C8B-B14F-4D97-AF65-F5344CB8AC3E}">
        <p14:creationId xmlns:p14="http://schemas.microsoft.com/office/powerpoint/2010/main" val="17431527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1143000" y="183356"/>
            <a:ext cx="701040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State Constitutions</a:t>
            </a:r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381000" y="1050925"/>
            <a:ext cx="8534400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82625" indent="-682625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sz="2800" b="1" dirty="0">
                <a:latin typeface="Comic Sans MS" pitchFamily="66" charset="0"/>
                <a:sym typeface="Wingdings" pitchFamily="2" charset="2"/>
              </a:rPr>
              <a:t>Republicanism.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sz="2800" b="1" dirty="0">
                <a:latin typeface="Comic Sans MS" pitchFamily="66" charset="0"/>
                <a:sym typeface="Wingdings" pitchFamily="2" charset="2"/>
              </a:rPr>
              <a:t>Most had strong governors with veto power.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sz="2800" b="1" dirty="0">
                <a:latin typeface="Comic Sans MS" pitchFamily="66" charset="0"/>
                <a:sym typeface="Wingdings" pitchFamily="2" charset="2"/>
              </a:rPr>
              <a:t>Most had bicameral legislatures.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sz="2800" b="1" dirty="0">
                <a:latin typeface="Comic Sans MS" pitchFamily="66" charset="0"/>
                <a:sym typeface="Wingdings" pitchFamily="2" charset="2"/>
              </a:rPr>
              <a:t>Property required for voting.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sz="2800" b="1" dirty="0">
                <a:latin typeface="Comic Sans MS" pitchFamily="66" charset="0"/>
                <a:sym typeface="Wingdings" pitchFamily="2" charset="2"/>
              </a:rPr>
              <a:t>Some had universal white male suffrage.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sz="2800" b="1" dirty="0">
                <a:latin typeface="Comic Sans MS" pitchFamily="66" charset="0"/>
                <a:sym typeface="Wingdings" pitchFamily="2" charset="2"/>
              </a:rPr>
              <a:t>Most had bills of rights.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sz="2800" b="1" dirty="0">
                <a:latin typeface="Comic Sans MS" pitchFamily="66" charset="0"/>
                <a:sym typeface="Wingdings" pitchFamily="2" charset="2"/>
              </a:rPr>
              <a:t>Many had a continuation of state-established religions while others disestablished religion.</a:t>
            </a:r>
            <a:endParaRPr lang="en-US" sz="28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8738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0" y="106363"/>
            <a:ext cx="9144000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Disputed Territorial Claims</a:t>
            </a:r>
            <a:br>
              <a:rPr lang="en-US" sz="3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en-US" sz="3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Between Spain &amp; the U. S.:</a:t>
            </a:r>
            <a:br>
              <a:rPr lang="en-US" sz="3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en-US" sz="2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1783-1796</a:t>
            </a:r>
            <a:endParaRPr lang="en-US" sz="30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27651" name="Picture 4" descr="304690_m_07_02"/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7467599" cy="5029200"/>
          </a:xfrm>
          <a:prstGeom prst="rect">
            <a:avLst/>
          </a:prstGeom>
          <a:noFill/>
          <a:ln w="12700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7424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4962"/>
          </a:xfrm>
        </p:spPr>
        <p:txBody>
          <a:bodyPr/>
          <a:lstStyle/>
          <a:p>
            <a:r>
              <a:rPr lang="en-US" dirty="0" smtClean="0"/>
              <a:t>Essential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62000"/>
            <a:ext cx="8305800" cy="5638800"/>
          </a:xfrm>
        </p:spPr>
        <p:txBody>
          <a:bodyPr>
            <a:normAutofit lnSpcReduction="10000"/>
          </a:bodyPr>
          <a:lstStyle/>
          <a:p>
            <a:pPr lvl="0"/>
            <a:r>
              <a:rPr lang="en-US" dirty="0">
                <a:effectLst/>
              </a:rPr>
              <a:t>How were the New England, Middle, and Southern colonies different from each other? How were they similar? (2 parts)</a:t>
            </a:r>
          </a:p>
          <a:p>
            <a:pPr lvl="0"/>
            <a:r>
              <a:rPr lang="en-US" dirty="0">
                <a:effectLst/>
              </a:rPr>
              <a:t>What events, ideas, and social patterns from the colonial period helped to shape American democracy?(3 parts) </a:t>
            </a:r>
          </a:p>
          <a:p>
            <a:pPr lvl="0"/>
            <a:r>
              <a:rPr lang="en-US" dirty="0">
                <a:effectLst/>
              </a:rPr>
              <a:t>In what way was the Mayflower Compact important to the development of democracy in America? </a:t>
            </a:r>
          </a:p>
          <a:p>
            <a:pPr lvl="0"/>
            <a:r>
              <a:rPr lang="en-US" dirty="0">
                <a:effectLst/>
              </a:rPr>
              <a:t>How and why did the practice of slavery begin and grow in colonial America?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1012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-76200" y="381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Land Ordinance of 1785</a:t>
            </a:r>
          </a:p>
        </p:txBody>
      </p:sp>
      <p:pic>
        <p:nvPicPr>
          <p:cNvPr id="29699" name="Picture 5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3" r="4079"/>
          <a:stretch>
            <a:fillRect/>
          </a:stretch>
        </p:blipFill>
        <p:spPr bwMode="auto">
          <a:xfrm>
            <a:off x="152400" y="879069"/>
            <a:ext cx="8991600" cy="5826531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7791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533400" y="228600"/>
            <a:ext cx="8077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Shays’ Rebellion: 1786-7</a:t>
            </a:r>
          </a:p>
        </p:txBody>
      </p:sp>
      <p:pic>
        <p:nvPicPr>
          <p:cNvPr id="61444" name="Picture 4" descr="sheys_rebellion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" t="4546" r="2972" b="4546"/>
          <a:stretch>
            <a:fillRect/>
          </a:stretch>
        </p:blipFill>
        <p:spPr bwMode="auto">
          <a:xfrm>
            <a:off x="762000" y="3810000"/>
            <a:ext cx="3038475" cy="2667000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304800" y="1276350"/>
            <a:ext cx="82296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82625" indent="-566738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sz="2800" b="1" dirty="0">
                <a:latin typeface="Comic Sans MS" pitchFamily="66" charset="0"/>
              </a:rPr>
              <a:t>Daniel Shays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sz="2800" b="1" dirty="0">
                <a:latin typeface="Comic Sans MS" pitchFamily="66" charset="0"/>
              </a:rPr>
              <a:t>Western MA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sz="2800" b="1" dirty="0">
                <a:latin typeface="Comic Sans MS" pitchFamily="66" charset="0"/>
              </a:rPr>
              <a:t>Small farmers angered by crushing debts and taxes.</a:t>
            </a:r>
          </a:p>
        </p:txBody>
      </p:sp>
      <p:pic>
        <p:nvPicPr>
          <p:cNvPr id="61448" name="Picture 8" descr="DanielShaysJobShattuckRed"/>
          <p:cNvPicPr>
            <a:picLocks noChangeAspect="1" noChangeArrowheads="1"/>
          </p:cNvPicPr>
          <p:nvPr/>
        </p:nvPicPr>
        <p:blipFill>
          <a:blip r:embed="rId4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36926"/>
            <a:ext cx="3962400" cy="2806700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4923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1219994" y="50800"/>
            <a:ext cx="6400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Shays’ Rebellion: 1786-7</a:t>
            </a:r>
          </a:p>
        </p:txBody>
      </p:sp>
      <p:pic>
        <p:nvPicPr>
          <p:cNvPr id="35843" name="Picture 7" descr="map-Shays Rebellion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t="5333" r="5333" b="9334"/>
          <a:stretch>
            <a:fillRect/>
          </a:stretch>
        </p:blipFill>
        <p:spPr bwMode="auto">
          <a:xfrm>
            <a:off x="152400" y="1142999"/>
            <a:ext cx="5105400" cy="5414723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8" descr="Shays Rebellion-1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753788"/>
            <a:ext cx="3506788" cy="5803934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0102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2209800" y="501650"/>
            <a:ext cx="6400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Shays’ Rebellion: 1786-7</a:t>
            </a:r>
          </a:p>
        </p:txBody>
      </p:sp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1905000" y="1524000"/>
            <a:ext cx="556260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i="1" dirty="0">
                <a:latin typeface="Comic Sans MS" pitchFamily="66" charset="0"/>
              </a:rPr>
              <a:t>There could be no stronger evidence of the want of energy in our governments than these disorders.</a:t>
            </a:r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2209800" y="4921250"/>
            <a:ext cx="6400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3600" b="1">
                <a:solidFill>
                  <a:srgbClr val="F02E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-- George Washington</a:t>
            </a:r>
          </a:p>
        </p:txBody>
      </p:sp>
    </p:spTree>
    <p:extLst>
      <p:ext uri="{BB962C8B-B14F-4D97-AF65-F5344CB8AC3E}">
        <p14:creationId xmlns:p14="http://schemas.microsoft.com/office/powerpoint/2010/main" val="4070555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381000" y="152400"/>
            <a:ext cx="8305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Northwest Ordinance of 1787</a:t>
            </a:r>
          </a:p>
        </p:txBody>
      </p:sp>
      <p:pic>
        <p:nvPicPr>
          <p:cNvPr id="30723" name="Picture 5" descr="Northwest-territory-usa-1787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14400"/>
            <a:ext cx="65532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6" name="Text Box 6"/>
          <p:cNvSpPr txBox="1">
            <a:spLocks noChangeArrowheads="1"/>
          </p:cNvSpPr>
          <p:nvPr/>
        </p:nvSpPr>
        <p:spPr bwMode="auto">
          <a:xfrm>
            <a:off x="1676400" y="3197225"/>
            <a:ext cx="7162800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82625" indent="-682625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254125" indent="-339725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sz="2200" b="1">
                <a:latin typeface="Comic Sans MS" pitchFamily="66" charset="0"/>
                <a:sym typeface="Wingdings" pitchFamily="2" charset="2"/>
              </a:rPr>
              <a:t>One of the major accomplishments of the Confederation Congress!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sz="2200" b="1">
                <a:latin typeface="Comic Sans MS" pitchFamily="66" charset="0"/>
                <a:sym typeface="Wingdings" pitchFamily="2" charset="2"/>
              </a:rPr>
              <a:t>Statehood achieved in three stages:</a:t>
            </a:r>
          </a:p>
          <a:p>
            <a:pPr lvl="1" eaLnBrk="1" hangingPunct="1">
              <a:spcBef>
                <a:spcPct val="50000"/>
              </a:spcBef>
              <a:buClr>
                <a:srgbClr val="F02E00"/>
              </a:buClr>
              <a:buFont typeface="Wingdings" pitchFamily="2" charset="2"/>
              <a:buAutoNum type="arabicPeriod"/>
            </a:pPr>
            <a:r>
              <a:rPr lang="en-US" sz="1900" b="1">
                <a:latin typeface="Comic Sans MS" pitchFamily="66" charset="0"/>
                <a:sym typeface="Wingdings" pitchFamily="2" charset="2"/>
              </a:rPr>
              <a:t>Congress appointed 3 judges &amp; a governor to govern the territory.</a:t>
            </a:r>
          </a:p>
          <a:p>
            <a:pPr lvl="1" eaLnBrk="1" hangingPunct="1">
              <a:spcBef>
                <a:spcPct val="50000"/>
              </a:spcBef>
              <a:buClr>
                <a:srgbClr val="F02E00"/>
              </a:buClr>
              <a:buFont typeface="Wingdings" pitchFamily="2" charset="2"/>
              <a:buAutoNum type="arabicPeriod"/>
            </a:pPr>
            <a:r>
              <a:rPr lang="en-US" sz="1900" b="1">
                <a:latin typeface="Comic Sans MS" pitchFamily="66" charset="0"/>
                <a:sym typeface="Wingdings" pitchFamily="2" charset="2"/>
              </a:rPr>
              <a:t>When population reached 5,000 adult male landowners  elect territorial legislature.</a:t>
            </a:r>
          </a:p>
          <a:p>
            <a:pPr lvl="1" eaLnBrk="1" hangingPunct="1">
              <a:spcBef>
                <a:spcPct val="50000"/>
              </a:spcBef>
              <a:buClr>
                <a:srgbClr val="F02E00"/>
              </a:buClr>
              <a:buFont typeface="Wingdings" pitchFamily="2" charset="2"/>
              <a:buAutoNum type="arabicPeriod"/>
            </a:pPr>
            <a:r>
              <a:rPr lang="en-US" sz="1900" b="1">
                <a:latin typeface="Comic Sans MS" pitchFamily="66" charset="0"/>
                <a:sym typeface="Wingdings" pitchFamily="2" charset="2"/>
              </a:rPr>
              <a:t>When population reached 60,000  elect delegates to a state constitutional convention.</a:t>
            </a:r>
          </a:p>
        </p:txBody>
      </p:sp>
    </p:spTree>
    <p:extLst>
      <p:ext uri="{BB962C8B-B14F-4D97-AF65-F5344CB8AC3E}">
        <p14:creationId xmlns:p14="http://schemas.microsoft.com/office/powerpoint/2010/main" val="8489996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1371600" y="228600"/>
            <a:ext cx="6400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The United States in 1787</a:t>
            </a:r>
          </a:p>
        </p:txBody>
      </p:sp>
      <p:pic>
        <p:nvPicPr>
          <p:cNvPr id="31747" name="Picture 4" descr="c07m02"/>
          <p:cNvPicPr preferRelativeResize="0"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8229600" cy="5676900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5325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609600" y="92075"/>
            <a:ext cx="7696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Annapolis Convention (1786)</a:t>
            </a:r>
          </a:p>
        </p:txBody>
      </p:sp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0" y="701676"/>
            <a:ext cx="8458200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82625" indent="-566738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sz="3200" b="1" dirty="0">
                <a:latin typeface="Comic Sans MS" pitchFamily="66" charset="0"/>
              </a:rPr>
              <a:t>12 representatives from 5 states</a:t>
            </a:r>
            <a:br>
              <a:rPr lang="en-US" sz="3200" b="1" dirty="0">
                <a:latin typeface="Comic Sans MS" pitchFamily="66" charset="0"/>
              </a:rPr>
            </a:br>
            <a:r>
              <a:rPr lang="en-US" sz="3200" b="1" dirty="0">
                <a:latin typeface="Comic Sans MS" pitchFamily="66" charset="0"/>
              </a:rPr>
              <a:t>[NY, NJ, PA, DE, VA]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sz="3200" b="1" u="sng" dirty="0">
                <a:latin typeface="Comic Sans MS" pitchFamily="66" charset="0"/>
              </a:rPr>
              <a:t>GOAL</a:t>
            </a:r>
            <a:r>
              <a:rPr lang="en-US" sz="3200" b="1" dirty="0">
                <a:latin typeface="Comic Sans MS" pitchFamily="66" charset="0"/>
              </a:rPr>
              <a:t> </a:t>
            </a:r>
            <a:r>
              <a:rPr lang="en-US" sz="3200" b="1" dirty="0">
                <a:latin typeface="Comic Sans MS" pitchFamily="66" charset="0"/>
                <a:sym typeface="Wingdings" pitchFamily="2" charset="2"/>
              </a:rPr>
              <a:t> address barriers that limited trade and commerce between the states.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sz="3200" b="1" dirty="0">
                <a:latin typeface="Comic Sans MS" pitchFamily="66" charset="0"/>
                <a:sym typeface="Wingdings" pitchFamily="2" charset="2"/>
              </a:rPr>
              <a:t>Not enough states were represented to make any real progress.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sz="3200" b="1" dirty="0">
                <a:latin typeface="Comic Sans MS" pitchFamily="66" charset="0"/>
                <a:sym typeface="Wingdings" pitchFamily="2" charset="2"/>
              </a:rPr>
              <a:t>Sent a report to the Congress to call a meeting of all the states to meet in Philadelphia to examine areas broader than just trade and commerce.</a:t>
            </a:r>
            <a:endParaRPr lang="en-US" sz="32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0454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11869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077200" cy="533400"/>
          </a:xfrm>
          <a:noFill/>
        </p:spPr>
        <p:txBody>
          <a:bodyPr/>
          <a:lstStyle/>
          <a:p>
            <a:r>
              <a:rPr lang="en-US" sz="2400" smtClean="0"/>
              <a:t>Drafting the Constitution</a:t>
            </a:r>
            <a:endParaRPr lang="en-US" smtClean="0"/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457200" y="1219200"/>
            <a:ext cx="8077200" cy="4648200"/>
          </a:xfrm>
          <a:prstGeom prst="rect">
            <a:avLst/>
          </a:prstGeom>
          <a:solidFill>
            <a:srgbClr val="FFFF99"/>
          </a:solidFill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/>
          <a:lstStyle>
            <a:lvl1pPr marL="228600" indent="-228600">
              <a:tabLst>
                <a:tab pos="228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tabLst>
                <a:tab pos="228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tabLst>
                <a:tab pos="228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tabLst>
                <a:tab pos="228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tabLst>
                <a:tab pos="228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003300"/>
                </a:solidFill>
                <a:latin typeface="Verdana" pitchFamily="34" charset="0"/>
              </a:rPr>
              <a:t>Main Idea</a:t>
            </a:r>
          </a:p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003300"/>
                </a:solidFill>
                <a:latin typeface="Verdana" pitchFamily="34" charset="0"/>
              </a:rPr>
              <a:t>The Constitutional Convention tried to write a document that would address the weaknesses of the Articles of Confederation and make compromises between large and small states and between the North and South.</a:t>
            </a:r>
          </a:p>
          <a:p>
            <a:pPr algn="ctr"/>
            <a:endParaRPr lang="en-US" sz="2000" b="1">
              <a:solidFill>
                <a:srgbClr val="003300"/>
              </a:solidFill>
              <a:latin typeface="Verdana" pitchFamily="34" charset="0"/>
            </a:endParaRPr>
          </a:p>
          <a:p>
            <a:pPr algn="ctr"/>
            <a:r>
              <a:rPr lang="en-US" sz="2000" b="1">
                <a:solidFill>
                  <a:srgbClr val="003300"/>
                </a:solidFill>
                <a:latin typeface="Verdana" pitchFamily="34" charset="0"/>
              </a:rPr>
              <a:t>Reading Focus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>
                <a:solidFill>
                  <a:srgbClr val="003300"/>
                </a:solidFill>
                <a:latin typeface="Verdana" pitchFamily="34" charset="0"/>
              </a:rPr>
              <a:t>What different points of view emerged at the Constitutional Convention?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>
                <a:solidFill>
                  <a:srgbClr val="003300"/>
                </a:solidFill>
                <a:latin typeface="Verdana" pitchFamily="34" charset="0"/>
              </a:rPr>
              <a:t>What compromises did the delegates make at the Constitutional Convention?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>
                <a:solidFill>
                  <a:srgbClr val="003300"/>
                </a:solidFill>
                <a:latin typeface="Verdana" pitchFamily="34" charset="0"/>
              </a:rPr>
              <a:t>How does a system of checks and balances prevent any one branch of the federal government from becoming too powerful?</a:t>
            </a:r>
          </a:p>
        </p:txBody>
      </p:sp>
      <p:sp>
        <p:nvSpPr>
          <p:cNvPr id="13316" name="Rectangle 9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172200" y="6019800"/>
            <a:ext cx="762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8242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77200" cy="1216025"/>
          </a:xfrm>
          <a:noFill/>
        </p:spPr>
        <p:txBody>
          <a:bodyPr/>
          <a:lstStyle/>
          <a:p>
            <a:r>
              <a:rPr lang="en-US" sz="2400" smtClean="0"/>
              <a:t>The Constitutional Convention</a:t>
            </a:r>
            <a:endParaRPr lang="en-US" smtClean="0"/>
          </a:p>
        </p:txBody>
      </p:sp>
      <p:sp>
        <p:nvSpPr>
          <p:cNvPr id="172035" name="Text Box 3"/>
          <p:cNvSpPr txBox="1">
            <a:spLocks noChangeArrowheads="1"/>
          </p:cNvSpPr>
          <p:nvPr/>
        </p:nvSpPr>
        <p:spPr bwMode="auto">
          <a:xfrm>
            <a:off x="533400" y="1447800"/>
            <a:ext cx="7772400" cy="13112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sz="2000">
                <a:solidFill>
                  <a:srgbClr val="003300"/>
                </a:solidFill>
                <a:latin typeface="Verdana" pitchFamily="34" charset="0"/>
              </a:rPr>
              <a:t>Many were frustrated with the Articles of Confederation: farmers, veterans, merchants doing business between states, and creditors of the Continental Congress who had not been paid.</a:t>
            </a:r>
          </a:p>
        </p:txBody>
      </p:sp>
      <p:sp>
        <p:nvSpPr>
          <p:cNvPr id="172036" name="Text Box 4"/>
          <p:cNvSpPr txBox="1">
            <a:spLocks noChangeArrowheads="1"/>
          </p:cNvSpPr>
          <p:nvPr/>
        </p:nvSpPr>
        <p:spPr bwMode="auto">
          <a:xfrm>
            <a:off x="533400" y="3581400"/>
            <a:ext cx="7772400" cy="7016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9388" indent="-1793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sz="2000">
                <a:solidFill>
                  <a:srgbClr val="003300"/>
                </a:solidFill>
                <a:latin typeface="Verdana" pitchFamily="34" charset="0"/>
              </a:rPr>
              <a:t>Congress called all the states to meet in Philadelphia in May 1787 to revise the Articles of Confederation.</a:t>
            </a:r>
            <a:r>
              <a:rPr lang="en-US">
                <a:solidFill>
                  <a:srgbClr val="003300"/>
                </a:solidFill>
                <a:latin typeface="Verdana" pitchFamily="34" charset="0"/>
              </a:rPr>
              <a:t> </a:t>
            </a: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463" y="1828800"/>
            <a:ext cx="160337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463" y="3810000"/>
            <a:ext cx="160337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92850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2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2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5" grpId="0" animBg="1"/>
      <p:bldP spid="1720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DIVI7233106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672" y="1"/>
            <a:ext cx="6516191" cy="6857999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0" y="152400"/>
            <a:ext cx="259080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Loyalist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Strongholds</a:t>
            </a:r>
            <a:endParaRPr lang="en-US" sz="18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0917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The Constitutional Convention begins</a:t>
            </a:r>
            <a:br>
              <a:rPr lang="en-US" smtClean="0"/>
            </a:br>
            <a:endParaRPr lang="en-US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1787 - Philadelphia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Delegates from all the states invited to a convention to improve the Articles of Confederation, which were not working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Only RI didn’t attend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55 Delegates attended</a:t>
            </a:r>
          </a:p>
          <a:p>
            <a:pPr eaLnBrk="1" hangingPunct="1">
              <a:lnSpc>
                <a:spcPct val="90000"/>
              </a:lnSpc>
              <a:buFont typeface="Wingdings" pitchFamily="84" charset="2"/>
              <a:buNone/>
              <a:defRPr/>
            </a:pPr>
            <a:endParaRPr lang="en-US" sz="2400" smtClean="0"/>
          </a:p>
        </p:txBody>
      </p:sp>
      <p:pic>
        <p:nvPicPr>
          <p:cNvPr id="4100" name="Picture 11" descr="200378569_94a1bf6e1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2133600"/>
            <a:ext cx="4114800" cy="3086100"/>
          </a:xfrm>
        </p:spPr>
      </p:pic>
    </p:spTree>
    <p:extLst>
      <p:ext uri="{BB962C8B-B14F-4D97-AF65-F5344CB8AC3E}">
        <p14:creationId xmlns:p14="http://schemas.microsoft.com/office/powerpoint/2010/main" val="218614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 build="p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Leaders of the Convention</a:t>
            </a:r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914400" y="1600200"/>
            <a:ext cx="7772400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200" smtClean="0"/>
              <a:t>George Washington was asked to preside (lead) over the convention.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3200" smtClean="0"/>
              <a:t>James Madison kept notes of the discussions and is often called “The Father of the Constitution.”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3200" smtClean="0"/>
              <a:t>The men who wrote the Constitution are called the “Founding Fathers.”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3200" smtClean="0"/>
              <a:t>All the participants in the Convention were wealthy, white, males. </a:t>
            </a:r>
          </a:p>
        </p:txBody>
      </p:sp>
    </p:spTree>
    <p:extLst>
      <p:ext uri="{BB962C8B-B14F-4D97-AF65-F5344CB8AC3E}">
        <p14:creationId xmlns:p14="http://schemas.microsoft.com/office/powerpoint/2010/main" val="36517799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1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 build="p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Founding Fathers</a:t>
            </a:r>
          </a:p>
        </p:txBody>
      </p:sp>
      <p:pic>
        <p:nvPicPr>
          <p:cNvPr id="6147" name="Picture 11" descr="ConstituitonalConventionPt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295400"/>
            <a:ext cx="8305800" cy="5464175"/>
          </a:xfrm>
        </p:spPr>
      </p:pic>
    </p:spTree>
    <p:extLst>
      <p:ext uri="{BB962C8B-B14F-4D97-AF65-F5344CB8AC3E}">
        <p14:creationId xmlns:p14="http://schemas.microsoft.com/office/powerpoint/2010/main" val="39585169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Issues that divided the Nation’s leaders</a:t>
            </a:r>
            <a:br>
              <a:rPr lang="en-US" smtClean="0"/>
            </a:br>
            <a:endParaRPr lang="en-US" smtClean="0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1600200"/>
            <a:ext cx="8229600" cy="49117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The power of the federal government. Would the states or the federal government have the most power?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Representation in Congress (How many members on Congress would each state get? – small states wanted equal representation, large states wanted it to be determined by population of the states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Slavery – How would slaves be counted? Would the slave trade continue?</a:t>
            </a:r>
          </a:p>
          <a:p>
            <a:pPr eaLnBrk="1" hangingPunct="1">
              <a:lnSpc>
                <a:spcPct val="90000"/>
              </a:lnSpc>
              <a:buFont typeface="Wingdings" pitchFamily="84" charset="2"/>
              <a:buNone/>
              <a:defRPr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135047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 build="p" autoUpdateAnimBg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838200" y="1600200"/>
            <a:ext cx="7848600" cy="4530725"/>
          </a:xfrm>
        </p:spPr>
        <p:txBody>
          <a:bodyPr/>
          <a:lstStyle/>
          <a:p>
            <a:pPr eaLnBrk="1" hangingPunct="1">
              <a:buFont typeface="Wingdings" pitchFamily="84" charset="2"/>
              <a:buNone/>
              <a:defRPr/>
            </a:pPr>
            <a:endParaRPr lang="en-US" u="sng" smtClean="0"/>
          </a:p>
          <a:p>
            <a:pPr eaLnBrk="1" hangingPunct="1">
              <a:defRPr/>
            </a:pPr>
            <a:r>
              <a:rPr lang="en-US" smtClean="0"/>
              <a:t>Called for a new national government. Threw out the Articles of Confederation</a:t>
            </a:r>
          </a:p>
          <a:p>
            <a:pPr eaLnBrk="1" hangingPunct="1">
              <a:defRPr/>
            </a:pPr>
            <a:r>
              <a:rPr lang="en-US" smtClean="0"/>
              <a:t>Three separate branches of government. –    a legislative branch, executive branch, and judicial branch</a:t>
            </a:r>
          </a:p>
          <a:p>
            <a:pPr eaLnBrk="1" hangingPunct="1">
              <a:defRPr/>
            </a:pPr>
            <a:r>
              <a:rPr lang="en-US" smtClean="0"/>
              <a:t>Representation in the legislative branch based on population of state</a:t>
            </a:r>
          </a:p>
          <a:p>
            <a:pPr eaLnBrk="1" hangingPunct="1">
              <a:defRPr/>
            </a:pPr>
            <a:r>
              <a:rPr lang="en-US" smtClean="0"/>
              <a:t>Large states like the plan, small states don’t.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u="sng" smtClean="0"/>
              <a:t>The Virginia Plan</a:t>
            </a:r>
          </a:p>
        </p:txBody>
      </p:sp>
    </p:spTree>
    <p:extLst>
      <p:ext uri="{BB962C8B-B14F-4D97-AF65-F5344CB8AC3E}">
        <p14:creationId xmlns:p14="http://schemas.microsoft.com/office/powerpoint/2010/main" val="24314866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 autoUpdateAnimBg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u="sng" smtClean="0"/>
              <a:t>New Jersey Plan</a:t>
            </a:r>
          </a:p>
        </p:txBody>
      </p:sp>
      <p:sp>
        <p:nvSpPr>
          <p:cNvPr id="37896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1600200"/>
            <a:ext cx="8305800" cy="4530725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  <a:p>
            <a:pPr eaLnBrk="1" hangingPunct="1">
              <a:defRPr/>
            </a:pPr>
            <a:r>
              <a:rPr lang="en-US" sz="3200" smtClean="0"/>
              <a:t>Legislature - has one house.</a:t>
            </a:r>
          </a:p>
          <a:p>
            <a:pPr eaLnBrk="1" hangingPunct="1">
              <a:defRPr/>
            </a:pPr>
            <a:r>
              <a:rPr lang="en-US" sz="3200" smtClean="0"/>
              <a:t>Each state gets one vote. </a:t>
            </a:r>
          </a:p>
          <a:p>
            <a:pPr eaLnBrk="1" hangingPunct="1">
              <a:defRPr/>
            </a:pPr>
            <a:r>
              <a:rPr lang="en-US" sz="3200" smtClean="0"/>
              <a:t>Small states like the plan, the large states hate it.</a:t>
            </a:r>
          </a:p>
          <a:p>
            <a:pPr eaLnBrk="1" hangingPunct="1">
              <a:defRPr/>
            </a:pPr>
            <a:r>
              <a:rPr lang="en-US" sz="3200" smtClean="0"/>
              <a:t>There would have to be a compromise.</a:t>
            </a:r>
          </a:p>
        </p:txBody>
      </p:sp>
    </p:spTree>
    <p:extLst>
      <p:ext uri="{BB962C8B-B14F-4D97-AF65-F5344CB8AC3E}">
        <p14:creationId xmlns:p14="http://schemas.microsoft.com/office/powerpoint/2010/main" val="9219275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78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78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78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78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4" grpId="0"/>
      <p:bldP spid="37896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u="sng" smtClean="0"/>
              <a:t>The Great Compromise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838200" y="1600200"/>
            <a:ext cx="7848600" cy="4530725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smtClean="0"/>
              <a:t>Legislature would have two houses (parts): House of Representatives and a Senate</a:t>
            </a:r>
          </a:p>
          <a:p>
            <a:pPr eaLnBrk="1" hangingPunct="1">
              <a:defRPr/>
            </a:pPr>
            <a:r>
              <a:rPr lang="en-US" sz="3200" smtClean="0"/>
              <a:t>House - based on the population of state</a:t>
            </a:r>
          </a:p>
          <a:p>
            <a:pPr eaLnBrk="1" hangingPunct="1">
              <a:defRPr/>
            </a:pPr>
            <a:r>
              <a:rPr lang="en-US" sz="3200" smtClean="0"/>
              <a:t>Senate - two senators per each state</a:t>
            </a:r>
          </a:p>
          <a:p>
            <a:pPr eaLnBrk="1" hangingPunct="1">
              <a:defRPr/>
            </a:pPr>
            <a:endParaRPr lang="en-US" sz="3200" smtClean="0"/>
          </a:p>
        </p:txBody>
      </p:sp>
    </p:spTree>
    <p:extLst>
      <p:ext uri="{BB962C8B-B14F-4D97-AF65-F5344CB8AC3E}">
        <p14:creationId xmlns:p14="http://schemas.microsoft.com/office/powerpoint/2010/main" val="7025931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  <p:bldP spid="7174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2-45-quickfac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9250"/>
            <a:ext cx="6219825" cy="559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98294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Slavery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600200"/>
            <a:ext cx="8077200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200" smtClean="0"/>
              <a:t>The Southern states refused to approve the Constitution unless slavery continued.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3200" smtClean="0"/>
              <a:t>It was a terrible compromise to make, but the Northern states had no choice if they wanted a Constitution.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3200" smtClean="0"/>
              <a:t>3/5 Compromise - Made each slave worth 3/5 of a vote in deciding numbers in  House of Representatives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3200" smtClean="0"/>
              <a:t>Congress can not ban the slave trade until 1808.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smtClean="0"/>
          </a:p>
        </p:txBody>
      </p:sp>
    </p:spTree>
    <p:extLst>
      <p:ext uri="{BB962C8B-B14F-4D97-AF65-F5344CB8AC3E}">
        <p14:creationId xmlns:p14="http://schemas.microsoft.com/office/powerpoint/2010/main" val="26992725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8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8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8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/>
      <p:bldP spid="8197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41689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8.1 – Revolution</a:t>
            </a:r>
            <a:br>
              <a:rPr lang="en-US" dirty="0"/>
            </a:br>
            <a:r>
              <a:rPr lang="en-US" sz="4900" dirty="0">
                <a:solidFill>
                  <a:srgbClr val="FF0000"/>
                </a:solidFill>
              </a:rPr>
              <a:t>Chapter 4  </a:t>
            </a:r>
            <a:r>
              <a:rPr lang="en-US" b="1" dirty="0">
                <a:effectLst/>
              </a:rPr>
              <a:t>Life in the Colonies</a:t>
            </a:r>
            <a:endParaRPr lang="en-US" sz="2700" dirty="0" smtClean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371600"/>
            <a:ext cx="8839200" cy="49530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effectLst/>
              </a:rPr>
              <a:t>1.  economy </a:t>
            </a:r>
            <a:r>
              <a:rPr lang="en-US" dirty="0">
                <a:effectLst/>
              </a:rPr>
              <a:t>(p. 50)</a:t>
            </a:r>
          </a:p>
          <a:p>
            <a:r>
              <a:rPr lang="en-US" dirty="0">
                <a:effectLst/>
              </a:rPr>
              <a:t>2.	Magna Carta (p. 52)	</a:t>
            </a:r>
          </a:p>
          <a:p>
            <a:r>
              <a:rPr lang="en-US" dirty="0">
                <a:effectLst/>
              </a:rPr>
              <a:t>3.	Parliament (p. 52)	</a:t>
            </a:r>
          </a:p>
          <a:p>
            <a:r>
              <a:rPr lang="en-US" dirty="0">
                <a:effectLst/>
              </a:rPr>
              <a:t>4.	petition (p. 52)</a:t>
            </a:r>
          </a:p>
          <a:p>
            <a:r>
              <a:rPr lang="en-US" dirty="0">
                <a:effectLst/>
              </a:rPr>
              <a:t>5.	English Bill of Rights </a:t>
            </a:r>
          </a:p>
          <a:p>
            <a:r>
              <a:rPr lang="en-US" dirty="0">
                <a:effectLst/>
              </a:rPr>
              <a:t>6.	blue laws (p. 53)	</a:t>
            </a:r>
          </a:p>
          <a:p>
            <a:r>
              <a:rPr lang="en-US" dirty="0">
                <a:effectLst/>
              </a:rPr>
              <a:t>7.	social class (p. 54)</a:t>
            </a:r>
          </a:p>
          <a:p>
            <a:r>
              <a:rPr lang="en-US" dirty="0">
                <a:effectLst/>
              </a:rPr>
              <a:t>8.	the Middle Passage p. 55</a:t>
            </a:r>
          </a:p>
          <a:p>
            <a:r>
              <a:rPr lang="en-US" dirty="0">
                <a:effectLst/>
              </a:rPr>
              <a:t>9.	First Great Awakening  pp. 56, 429</a:t>
            </a:r>
          </a:p>
        </p:txBody>
      </p:sp>
    </p:spTree>
    <p:extLst>
      <p:ext uri="{BB962C8B-B14F-4D97-AF65-F5344CB8AC3E}">
        <p14:creationId xmlns:p14="http://schemas.microsoft.com/office/powerpoint/2010/main" val="29385179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34143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FFFF"/>
                </a:solidFill>
              </a:rPr>
              <a:t>8.3 American Political System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Chapter 9  </a:t>
            </a:r>
            <a:r>
              <a:rPr lang="en-US" sz="2800" b="1" u="sng" dirty="0">
                <a:effectLst/>
              </a:rPr>
              <a:t>The Constitution: A More Perfect Union</a:t>
            </a:r>
            <a:endParaRPr lang="en-US" sz="2800" u="sng" dirty="0" smtClean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447800"/>
            <a:ext cx="9067800" cy="5257800"/>
          </a:xfrm>
        </p:spPr>
        <p:txBody>
          <a:bodyPr numCol="2">
            <a:normAutofit fontScale="92500"/>
          </a:bodyPr>
          <a:lstStyle/>
          <a:p>
            <a:r>
              <a:rPr lang="en-US" dirty="0" smtClean="0">
                <a:effectLst/>
              </a:rPr>
              <a:t>1.  the </a:t>
            </a:r>
            <a:r>
              <a:rPr lang="en-US" dirty="0">
                <a:effectLst/>
              </a:rPr>
              <a:t>Preamble </a:t>
            </a:r>
            <a:r>
              <a:rPr lang="en-US" dirty="0">
                <a:effectLst/>
              </a:rPr>
              <a:t>(</a:t>
            </a:r>
            <a:r>
              <a:rPr lang="en-US" dirty="0" smtClean="0">
                <a:effectLst/>
              </a:rPr>
              <a:t>120)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2.	popular sovereignty (p. 120)	</a:t>
            </a:r>
          </a:p>
          <a:p>
            <a:r>
              <a:rPr lang="en-US" dirty="0">
                <a:effectLst/>
              </a:rPr>
              <a:t>3.	legislative branch </a:t>
            </a:r>
          </a:p>
          <a:p>
            <a:r>
              <a:rPr lang="en-US" dirty="0">
                <a:effectLst/>
              </a:rPr>
              <a:t>4.	bicameral (p. </a:t>
            </a:r>
            <a:r>
              <a:rPr lang="en-US" dirty="0" smtClean="0">
                <a:effectLst/>
              </a:rPr>
              <a:t>121)</a:t>
            </a:r>
            <a:endParaRPr lang="en-US" dirty="0">
              <a:effectLst/>
            </a:endParaRPr>
          </a:p>
          <a:p>
            <a:r>
              <a:rPr lang="en-US" dirty="0" smtClean="0">
                <a:effectLst/>
              </a:rPr>
              <a:t>5</a:t>
            </a:r>
            <a:r>
              <a:rPr lang="en-US" dirty="0">
                <a:effectLst/>
              </a:rPr>
              <a:t>.	bill (p. 122)	</a:t>
            </a:r>
          </a:p>
          <a:p>
            <a:r>
              <a:rPr lang="en-US" dirty="0">
                <a:effectLst/>
              </a:rPr>
              <a:t>6.	veto (p. 122)</a:t>
            </a:r>
          </a:p>
          <a:p>
            <a:r>
              <a:rPr lang="en-US" dirty="0">
                <a:effectLst/>
              </a:rPr>
              <a:t>7.	executive </a:t>
            </a:r>
            <a:r>
              <a:rPr lang="en-US" dirty="0" smtClean="0">
                <a:effectLst/>
              </a:rPr>
              <a:t>branc</a:t>
            </a:r>
            <a:r>
              <a:rPr lang="en-US" dirty="0">
                <a:effectLst/>
              </a:rPr>
              <a:t>h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8.	impeach (p. 124)	</a:t>
            </a:r>
          </a:p>
          <a:p>
            <a:r>
              <a:rPr lang="en-US" dirty="0">
                <a:effectLst/>
              </a:rPr>
              <a:t>9.	judicial branch </a:t>
            </a:r>
            <a:r>
              <a:rPr lang="en-US" dirty="0">
                <a:effectLst/>
              </a:rPr>
              <a:t>(</a:t>
            </a:r>
            <a:r>
              <a:rPr lang="en-US" dirty="0" smtClean="0">
                <a:effectLst/>
              </a:rPr>
              <a:t>124)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10.	amendment (p. </a:t>
            </a:r>
            <a:r>
              <a:rPr lang="en-US" dirty="0" smtClean="0">
                <a:effectLst/>
              </a:rPr>
              <a:t>127)</a:t>
            </a:r>
            <a:r>
              <a:rPr lang="en-US" dirty="0">
                <a:effectLst/>
              </a:rPr>
              <a:t> </a:t>
            </a:r>
            <a:r>
              <a:rPr lang="en-US" dirty="0" smtClean="0">
                <a:effectLst/>
              </a:rPr>
              <a:t>11</a:t>
            </a:r>
            <a:r>
              <a:rPr lang="en-US" dirty="0">
                <a:effectLst/>
              </a:rPr>
              <a:t>.	federal system </a:t>
            </a:r>
            <a:r>
              <a:rPr lang="en-US" dirty="0" smtClean="0">
                <a:effectLst/>
              </a:rPr>
              <a:t>(128)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12.	interstate commerce (p. 128)</a:t>
            </a:r>
          </a:p>
          <a:p>
            <a:r>
              <a:rPr lang="en-US" dirty="0">
                <a:effectLst/>
              </a:rPr>
              <a:t>13.	political parties </a:t>
            </a:r>
            <a:r>
              <a:rPr lang="en-US" dirty="0" smtClean="0">
                <a:effectLst/>
              </a:rPr>
              <a:t>(130)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14.	interest groups </a:t>
            </a:r>
            <a:r>
              <a:rPr lang="en-US" dirty="0" smtClean="0">
                <a:effectLst/>
              </a:rPr>
              <a:t>(130)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15.	checks and balances (p. 126)</a:t>
            </a:r>
          </a:p>
        </p:txBody>
      </p:sp>
    </p:spTree>
    <p:extLst>
      <p:ext uri="{BB962C8B-B14F-4D97-AF65-F5344CB8AC3E}">
        <p14:creationId xmlns:p14="http://schemas.microsoft.com/office/powerpoint/2010/main" val="20667292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8.5 – Re</a:t>
            </a:r>
            <a:br>
              <a:rPr lang="en-US" dirty="0" smtClean="0"/>
            </a:br>
            <a:r>
              <a:rPr lang="en-US" dirty="0" smtClean="0"/>
              <a:t>Key words or Concepts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/>
              <a:t>Muham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err="1" smtClean="0"/>
              <a:t>Qur</a:t>
            </a:r>
            <a:r>
              <a:rPr lang="en-US" dirty="0" smtClean="0"/>
              <a:t>’</a:t>
            </a:r>
          </a:p>
          <a:p>
            <a:pPr eaLnBrk="1" hangingPunct="1">
              <a:defRPr/>
            </a:pPr>
            <a:r>
              <a:rPr lang="en-US" dirty="0" smtClean="0"/>
              <a:t> </a:t>
            </a:r>
            <a:r>
              <a:rPr lang="en-US" dirty="0" err="1" smtClean="0"/>
              <a:t>Sunn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Five </a:t>
            </a:r>
          </a:p>
          <a:p>
            <a:pPr eaLnBrk="1" hangingPunct="1">
              <a:defRPr/>
            </a:pPr>
            <a:r>
              <a:rPr lang="en-US" dirty="0" err="1" smtClean="0"/>
              <a:t>Arabi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Car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13811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Copyright 2004 L. Renee Terry</a:t>
            </a:r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8.5 – Re</a:t>
            </a:r>
            <a:br>
              <a:rPr lang="en-US" dirty="0" smtClean="0"/>
            </a:br>
            <a:r>
              <a:rPr lang="en-US" dirty="0" smtClean="0"/>
              <a:t>Key words or Concepts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/>
              <a:t>Muham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err="1" smtClean="0"/>
              <a:t>Qur</a:t>
            </a:r>
            <a:r>
              <a:rPr lang="en-US" dirty="0" smtClean="0"/>
              <a:t>’</a:t>
            </a:r>
          </a:p>
          <a:p>
            <a:pPr eaLnBrk="1" hangingPunct="1">
              <a:defRPr/>
            </a:pPr>
            <a:r>
              <a:rPr lang="en-US" dirty="0" smtClean="0"/>
              <a:t> </a:t>
            </a:r>
            <a:r>
              <a:rPr lang="en-US" dirty="0" err="1" smtClean="0"/>
              <a:t>Sunn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Five </a:t>
            </a:r>
          </a:p>
          <a:p>
            <a:pPr eaLnBrk="1" hangingPunct="1">
              <a:defRPr/>
            </a:pPr>
            <a:r>
              <a:rPr lang="en-US" dirty="0" err="1" smtClean="0"/>
              <a:t>Arabi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Car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79808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17359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22733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95896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95896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95896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Copyright 2004 L. Renee Terry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13905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 descr="2-62-quickfac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182688"/>
            <a:ext cx="8539162" cy="392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41055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gital Dots">
  <a:themeElements>
    <a:clrScheme name="Digital Dots 1">
      <a:dk1>
        <a:srgbClr val="00008A"/>
      </a:dk1>
      <a:lt1>
        <a:srgbClr val="FFFFFF"/>
      </a:lt1>
      <a:dk2>
        <a:srgbClr val="000099"/>
      </a:dk2>
      <a:lt2>
        <a:srgbClr val="FFFFFF"/>
      </a:lt2>
      <a:accent1>
        <a:srgbClr val="0099FF"/>
      </a:accent1>
      <a:accent2>
        <a:srgbClr val="00007A"/>
      </a:accent2>
      <a:accent3>
        <a:srgbClr val="AAAACA"/>
      </a:accent3>
      <a:accent4>
        <a:srgbClr val="DADADA"/>
      </a:accent4>
      <a:accent5>
        <a:srgbClr val="AACAFF"/>
      </a:accent5>
      <a:accent6>
        <a:srgbClr val="00006E"/>
      </a:accent6>
      <a:hlink>
        <a:srgbClr val="EAEAEA"/>
      </a:hlink>
      <a:folHlink>
        <a:srgbClr val="FFCC00"/>
      </a:folHlink>
    </a:clrScheme>
    <a:fontScheme name="Digital Do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igital Dots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1145</TotalTime>
  <Words>3024</Words>
  <Application>Microsoft Office PowerPoint</Application>
  <PresentationFormat>On-screen Show (4:3)</PresentationFormat>
  <Paragraphs>542</Paragraphs>
  <Slides>127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127</vt:i4>
      </vt:variant>
    </vt:vector>
  </HeadingPairs>
  <TitlesOfParts>
    <vt:vector size="128" baseType="lpstr">
      <vt:lpstr>Digital Dots</vt:lpstr>
      <vt:lpstr>8th Grade Social Science Review Part 1</vt:lpstr>
      <vt:lpstr>PowerPoint Presentation</vt:lpstr>
      <vt:lpstr>U.S. History Standards</vt:lpstr>
      <vt:lpstr>U.S. History Standards</vt:lpstr>
      <vt:lpstr>8.1 – Revolution  Chapter 3 the English colonies in America</vt:lpstr>
      <vt:lpstr>The Early Colonies</vt:lpstr>
      <vt:lpstr>Essential Questions</vt:lpstr>
      <vt:lpstr>PowerPoint Presentation</vt:lpstr>
      <vt:lpstr>8.1 – Revolution Chapter 4  Life in the Colonies</vt:lpstr>
      <vt:lpstr>8.1 – Revolution Chapter 4  The English colonies in America</vt:lpstr>
      <vt:lpstr>PowerPoint Presentation</vt:lpstr>
      <vt:lpstr>8.2 – Forming a New Nation  Chapter 5  Toward Independence </vt:lpstr>
      <vt:lpstr>PowerPoint Presentation</vt:lpstr>
      <vt:lpstr>Overview</vt:lpstr>
      <vt:lpstr>Objectives  </vt:lpstr>
      <vt:lpstr>Main ideas of CH 5</vt:lpstr>
      <vt:lpstr>Main ideas of CH 5</vt:lpstr>
      <vt:lpstr>Main ideas of CH 5</vt:lpstr>
      <vt:lpstr>Main ideas of CH 5</vt:lpstr>
      <vt:lpstr>Main ideas of CH 5</vt:lpstr>
      <vt:lpstr>Main ideas of CH 5</vt:lpstr>
      <vt:lpstr>Main ideas of CH 5</vt:lpstr>
      <vt:lpstr>Main ideas of CH 5</vt:lpstr>
      <vt:lpstr>Main ideas of CH 5</vt:lpstr>
      <vt:lpstr>PowerPoint Presentation</vt:lpstr>
      <vt:lpstr>Main ideas of CH 5</vt:lpstr>
      <vt:lpstr>Main ideas of CH 5</vt:lpstr>
      <vt:lpstr>Main ideas of CH 5</vt:lpstr>
      <vt:lpstr>8.2 – Forming a New Nation  Chapter 6  The Declaration of Independence </vt:lpstr>
      <vt:lpstr>PowerPoint Presentation</vt:lpstr>
      <vt:lpstr>Second Continental  Congress</vt:lpstr>
      <vt:lpstr> independence : (n)</vt:lpstr>
      <vt:lpstr>PowerPoint Presentation</vt:lpstr>
      <vt:lpstr>Who was involved?</vt:lpstr>
      <vt:lpstr>Where did it all take place?</vt:lpstr>
      <vt:lpstr>What did it look like?</vt:lpstr>
      <vt:lpstr>Who signed it first?</vt:lpstr>
      <vt:lpstr>Parts of the Declaration</vt:lpstr>
      <vt:lpstr>What happened after it was signed and where is it now?</vt:lpstr>
      <vt:lpstr>8.3 American Political System Chapter 6  The American Revolution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8.2 – Forming a New Nation Chapter 7 - The American Revolution   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8.3 American Political System Chapter 8  CREATING THE CONSTITUTION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Drafting the Constitution</vt:lpstr>
      <vt:lpstr>The Constitutional Convention</vt:lpstr>
      <vt:lpstr>The Constitutional Convention begins </vt:lpstr>
      <vt:lpstr>Leaders of the Convention</vt:lpstr>
      <vt:lpstr>The Founding Fathers</vt:lpstr>
      <vt:lpstr>Issues that divided the Nation’s leaders </vt:lpstr>
      <vt:lpstr>The Virginia Plan</vt:lpstr>
      <vt:lpstr>New Jersey Plan</vt:lpstr>
      <vt:lpstr>The Great Compromise</vt:lpstr>
      <vt:lpstr>PowerPoint Presentation</vt:lpstr>
      <vt:lpstr>Slavery</vt:lpstr>
      <vt:lpstr>PowerPoint Presentation</vt:lpstr>
      <vt:lpstr>8.3 American Political System Chapter 9  The Constitution: A More Perfect Union</vt:lpstr>
      <vt:lpstr>8.5 – Re Key words or Concepts</vt:lpstr>
      <vt:lpstr>8.5 – Re Key words or Concepts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8.3 American Political System Chapter 10  The Bill of Rights</vt:lpstr>
      <vt:lpstr>PowerPoint Presentation</vt:lpstr>
      <vt:lpstr>PowerPoint Presentation</vt:lpstr>
      <vt:lpstr>PowerPoint Presentation</vt:lpstr>
      <vt:lpstr>PowerPoint Presentation</vt:lpstr>
      <vt:lpstr>Ratifying the Constitution</vt:lpstr>
      <vt:lpstr>Federalists and Antifederalists</vt:lpstr>
      <vt:lpstr>Federalists and Antifederalists</vt:lpstr>
      <vt:lpstr>Federalists and Antifederalists</vt:lpstr>
      <vt:lpstr>Federalists and Antifederalists</vt:lpstr>
      <vt:lpstr>The Federalist Papers</vt:lpstr>
      <vt:lpstr>The Federalist Papers</vt:lpstr>
      <vt:lpstr>The Federalist Papers</vt:lpstr>
      <vt:lpstr>Adding a Bill of Rights</vt:lpstr>
      <vt:lpstr>Adding a Bill of Rights</vt:lpstr>
      <vt:lpstr>PowerPoint Presentation</vt:lpstr>
      <vt:lpstr>PowerPoint Presentation</vt:lpstr>
      <vt:lpstr>PowerPoint Presentation</vt:lpstr>
      <vt:lpstr>This PowerPoint has been brought to you by the Pinole Middle School  Social Science Department</vt:lpstr>
    </vt:vector>
  </TitlesOfParts>
  <Company>West Contra Costa Unified School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8th Grade Social Science Review</dc:title>
  <dc:creator>Ted Dunn</dc:creator>
  <cp:lastModifiedBy>Ted Dunn</cp:lastModifiedBy>
  <cp:revision>6</cp:revision>
  <cp:lastPrinted>2011-04-07T23:40:49Z</cp:lastPrinted>
  <dcterms:created xsi:type="dcterms:W3CDTF">2011-04-06T22:48:37Z</dcterms:created>
  <dcterms:modified xsi:type="dcterms:W3CDTF">2011-04-11T08:47:49Z</dcterms:modified>
</cp:coreProperties>
</file>