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4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6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7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8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9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0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3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4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5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6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7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18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9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20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21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22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23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4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25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26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notesSlides/notesSlide27.xml" ContentType="application/vnd.openxmlformats-officedocument.presentationml.notesSlide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29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30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31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32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notesSlides/notesSlide33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34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35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36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37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notesSlides/notesSlide38.xml" ContentType="application/vnd.openxmlformats-officedocument.presentationml.notesSlid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39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40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notesSlides/notesSlide41.xml" ContentType="application/vnd.openxmlformats-officedocument.presentationml.notesSlide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notesSlides/notesSlide42.xml" ContentType="application/vnd.openxmlformats-officedocument.presentationml.notesSl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notesSlides/notesSlide43.xml" ContentType="application/vnd.openxmlformats-officedocument.presentationml.notesSlide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notesSlides/notesSlide44.xml" ContentType="application/vnd.openxmlformats-officedocument.presentationml.notesSlide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45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notesSlides/notesSlide46.xml" ContentType="application/vnd.openxmlformats-officedocument.presentationml.notesSlid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notesSlides/notesSlide47.xml" ContentType="application/vnd.openxmlformats-officedocument.presentationml.notesSlid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48.xml" ContentType="application/vnd.openxmlformats-officedocument.presentationml.notesSlide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notesSlides/notesSlide49.xml" ContentType="application/vnd.openxmlformats-officedocument.presentationml.notesSlide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notesSlides/notesSlide50.xml" ContentType="application/vnd.openxmlformats-officedocument.presentationml.notesSlide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51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notesSlides/notesSlide52.xml" ContentType="application/vnd.openxmlformats-officedocument.presentationml.notesSlide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notesSlides/notesSlide53.xml" ContentType="application/vnd.openxmlformats-officedocument.presentationml.notesSlide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notesSlides/notesSlide54.xml" ContentType="application/vnd.openxmlformats-officedocument.presentationml.notesSlide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55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56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notesSlides/notesSlide57.xml" ContentType="application/vnd.openxmlformats-officedocument.presentationml.notesSlide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notesSlides/notesSlide58.xml" ContentType="application/vnd.openxmlformats-officedocument.presentationml.notesSlide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notesSlides/notesSlide59.xml" ContentType="application/vnd.openxmlformats-officedocument.presentationml.notesSlide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notesSlides/notesSlide60.xml" ContentType="application/vnd.openxmlformats-officedocument.presentationml.notesSlide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notesSlides/notesSlide61.xml" ContentType="application/vnd.openxmlformats-officedocument.presentationml.notesSlide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notesSlides/notesSlide62.xml" ContentType="application/vnd.openxmlformats-officedocument.presentationml.notesSlide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notesSlides/notesSlide63.xml" ContentType="application/vnd.openxmlformats-officedocument.presentationml.notesSlide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notesSlides/notesSlide64.xml" ContentType="application/vnd.openxmlformats-officedocument.presentationml.notesSlide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notesSlides/notesSlide65.xml" ContentType="application/vnd.openxmlformats-officedocument.presentationml.notesSlide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notesSlides/notesSlide66.xml" ContentType="application/vnd.openxmlformats-officedocument.presentationml.notesSlide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notesSlides/notesSlide67.xml" ContentType="application/vnd.openxmlformats-officedocument.presentationml.notesSlide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notesSlides/notesSlide68.xml" ContentType="application/vnd.openxmlformats-officedocument.presentationml.notesSlide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notesSlides/notesSlide69.xml" ContentType="application/vnd.openxmlformats-officedocument.presentationml.notesSlid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notesSlides/notesSlide70.xml" ContentType="application/vnd.openxmlformats-officedocument.presentationml.notesSlide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notesSlides/notesSlide71.xml" ContentType="application/vnd.openxmlformats-officedocument.presentationml.notesSlide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72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notesSlides/notesSlide73.xml" ContentType="application/vnd.openxmlformats-officedocument.presentationml.notesSlide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1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9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3" r:id="rId91"/>
    <p:sldId id="354" r:id="rId92"/>
    <p:sldId id="355" r:id="rId93"/>
    <p:sldId id="356" r:id="rId94"/>
    <p:sldId id="357" r:id="rId95"/>
    <p:sldId id="359" r:id="rId96"/>
    <p:sldId id="360" r:id="rId97"/>
    <p:sldId id="361" r:id="rId98"/>
    <p:sldId id="362" r:id="rId99"/>
    <p:sldId id="363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C7232-7A3A-41D5-AB67-B607B6C7E509}" type="datetimeFigureOut">
              <a:rPr lang="en-US" smtClean="0"/>
              <a:t>4/24/2012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5D29F-E858-46F7-942B-8950CD74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0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F1D79A0-6A78-43AD-8503-FD2163C74FA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913ED82-73F7-4D87-9CDB-77A741723F1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252C0B0-1FC2-4C3E-93FE-3AA0D7558C6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897ED2-7782-46DC-BE92-E6E73B10F4A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14B9008-2236-4454-B14A-288AD3A106C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98A5BF1-7FF0-4D0F-8A57-623878C4C4C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6B4723B-AF9F-4B80-8AAD-59D32B1CE73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6ABADB-937F-458B-9A2E-420BC966940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D19C8D-C650-45B8-9672-7D68C48EF07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6F4F28C-8026-4E3D-8CAA-DAE022491B3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4ACCC47-C5A8-41FB-A3DA-63DBA9832B75}" type="slidenum">
              <a:rPr lang="en-US" smtClean="0">
                <a:solidFill>
                  <a:prstClr val="black"/>
                </a:solidFill>
              </a:rPr>
              <a:pPr eaLnBrk="1" hangingPunct="1"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FDE10E-AA04-4B27-BD09-E946863A5644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2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CB5C68-D578-4166-A4FC-22F7697E41CE}" type="slidenum">
              <a:rPr lang="en-US" smtClean="0">
                <a:solidFill>
                  <a:prstClr val="black"/>
                </a:solidFill>
              </a:rPr>
              <a:pPr eaLnBrk="1" hangingPunct="1"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B9E3701-81C6-45A6-B6C4-48BC58C18AB7}" type="slidenum">
              <a:rPr lang="en-US" smtClean="0">
                <a:solidFill>
                  <a:prstClr val="black"/>
                </a:solidFill>
              </a:rPr>
              <a:pPr eaLnBrk="1" hangingPunct="1"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DBC847-320C-4C7F-B2F2-E292C46D9C59}" type="slidenum">
              <a:rPr lang="en-US" smtClean="0">
                <a:solidFill>
                  <a:prstClr val="black"/>
                </a:solidFill>
              </a:rPr>
              <a:pPr eaLnBrk="1" hangingPunct="1"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CD60EA4-803A-4ECC-BA37-C1EE0A7F6EC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E2C3F39-0DBF-4B90-9609-1A3AE7D34A92}" type="slidenum">
              <a:rPr lang="en-US" smtClean="0">
                <a:solidFill>
                  <a:prstClr val="black"/>
                </a:solidFill>
              </a:rPr>
              <a:pPr eaLnBrk="1" hangingPunct="1"/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0618D2-49AD-4C6C-AD51-9A50A26F7799}" type="slidenum">
              <a:rPr lang="en-US" smtClean="0">
                <a:solidFill>
                  <a:prstClr val="black"/>
                </a:solidFill>
              </a:rPr>
              <a:pPr eaLnBrk="1" hangingPunct="1"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258F1E-C67D-4004-BB50-2EE3C80A054C}" type="slidenum">
              <a:rPr lang="en-US" smtClean="0">
                <a:solidFill>
                  <a:prstClr val="black"/>
                </a:solidFill>
              </a:rPr>
              <a:pPr eaLnBrk="1" hangingPunct="1"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4BA6DC7-C2D7-4659-A7EB-ACA457E623A2}" type="slidenum">
              <a:rPr lang="en-US" smtClean="0">
                <a:solidFill>
                  <a:prstClr val="black"/>
                </a:solidFill>
              </a:rPr>
              <a:pPr eaLnBrk="1" hangingPunct="1"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5FE19A5-0DB0-48FA-946F-9859009CF162}" type="slidenum">
              <a:rPr lang="en-US" smtClean="0">
                <a:solidFill>
                  <a:prstClr val="black"/>
                </a:solidFill>
              </a:rPr>
              <a:pPr eaLnBrk="1" hangingPunct="1"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337528-474B-4422-880C-B7DA302FBA15}" type="slidenum">
              <a:rPr lang="en-US" smtClean="0">
                <a:solidFill>
                  <a:prstClr val="black"/>
                </a:solidFill>
              </a:rPr>
              <a:pPr eaLnBrk="1" hangingPunct="1"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C6F4149-4D12-4E4A-BB64-0E83A4C3E9AE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3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DF6646B-3DED-42C5-AF84-A619D2921267}" type="slidenum">
              <a:rPr lang="en-US" smtClean="0">
                <a:solidFill>
                  <a:prstClr val="black"/>
                </a:solidFill>
              </a:rPr>
              <a:pPr eaLnBrk="1" hangingPunct="1"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CEB02A-156C-4E1A-8667-09DE3C022EAD}" type="slidenum">
              <a:rPr lang="en-US" smtClean="0">
                <a:solidFill>
                  <a:prstClr val="black"/>
                </a:solidFill>
              </a:rPr>
              <a:pPr eaLnBrk="1" hangingPunct="1"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1F33BFD-1180-44AE-BA43-57F5F89FA35F}" type="slidenum">
              <a:rPr lang="en-US" smtClean="0">
                <a:solidFill>
                  <a:prstClr val="black"/>
                </a:solidFill>
              </a:rPr>
              <a:pPr eaLnBrk="1" hangingPunct="1"/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9B53ED8-56EB-407B-AB21-3AEB79DE9E03}" type="slidenum">
              <a:rPr lang="en-US" smtClean="0">
                <a:solidFill>
                  <a:prstClr val="black"/>
                </a:solidFill>
              </a:rPr>
              <a:pPr eaLnBrk="1" hangingPunct="1"/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F4476B4-381C-4A11-AA29-BA8B066040F6}" type="slidenum">
              <a:rPr lang="en-US" smtClean="0">
                <a:solidFill>
                  <a:prstClr val="black"/>
                </a:solidFill>
              </a:rPr>
              <a:pPr eaLnBrk="1" hangingPunct="1"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9D87BCF-0ECF-48C1-8D52-820AF820964C}" type="slidenum">
              <a:rPr lang="en-US" smtClean="0">
                <a:solidFill>
                  <a:prstClr val="black"/>
                </a:solidFill>
              </a:rPr>
              <a:pPr eaLnBrk="1" hangingPunct="1"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A1E0FCA-E960-454A-A39A-92465408F40D}" type="slidenum">
              <a:rPr lang="en-US" smtClean="0">
                <a:solidFill>
                  <a:prstClr val="black"/>
                </a:solidFill>
              </a:rPr>
              <a:pPr eaLnBrk="1" hangingPunct="1"/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450202D-5CD3-4E3B-83EB-374FF6940F38}" type="slidenum">
              <a:rPr lang="en-US" smtClean="0">
                <a:solidFill>
                  <a:prstClr val="black"/>
                </a:solidFill>
              </a:rPr>
              <a:pPr eaLnBrk="1" hangingPunct="1"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4D4ADEC-EE8B-48DC-A110-47A279FBB2F8}" type="slidenum">
              <a:rPr lang="en-US" smtClean="0">
                <a:solidFill>
                  <a:prstClr val="black"/>
                </a:solidFill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EF0E1A-9D93-4572-A489-5784D59DBE8C}" type="slidenum">
              <a:rPr lang="en-US" smtClean="0">
                <a:solidFill>
                  <a:prstClr val="black"/>
                </a:solidFill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1AEDF92-B407-4CA8-8C17-39DAEFC5D8B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E10D051-65C7-490B-9DAA-2F28A5277833}" type="slidenum">
              <a:rPr lang="en-US" smtClean="0">
                <a:solidFill>
                  <a:prstClr val="black"/>
                </a:solidFill>
              </a:rPr>
              <a:pPr eaLnBrk="1" hangingPunct="1"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1D67DA-8098-4341-BB43-6DBB3E74F62C}" type="slidenum">
              <a:rPr lang="en-US" smtClean="0">
                <a:solidFill>
                  <a:prstClr val="black"/>
                </a:solidFill>
              </a:rPr>
              <a:pPr eaLnBrk="1" hangingPunct="1"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7346946-894C-4487-AA82-BF9A1F1D205F}" type="slidenum">
              <a:rPr lang="en-US" smtClean="0">
                <a:solidFill>
                  <a:prstClr val="black"/>
                </a:solidFill>
              </a:rPr>
              <a:pPr eaLnBrk="1" hangingPunct="1"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46563BB-E026-4C4F-B417-6DB18790E6C2}" type="slidenum">
              <a:rPr lang="en-US" smtClean="0">
                <a:solidFill>
                  <a:prstClr val="black"/>
                </a:solidFill>
              </a:rPr>
              <a:pPr eaLnBrk="1" hangingPunct="1"/>
              <a:t>53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442CBD2-EECF-4EF8-86EA-A01F5D865EA1}" type="slidenum">
              <a:rPr lang="en-US" smtClean="0">
                <a:solidFill>
                  <a:prstClr val="black"/>
                </a:solidFill>
              </a:rPr>
              <a:pPr eaLnBrk="1" hangingPunct="1"/>
              <a:t>54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95CA94D-D4AA-4EBE-B42F-E281E2F600E3}" type="slidenum">
              <a:rPr lang="en-US" smtClean="0">
                <a:solidFill>
                  <a:prstClr val="black"/>
                </a:solidFill>
              </a:rPr>
              <a:pPr eaLnBrk="1" hangingPunct="1"/>
              <a:t>55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A0341A-E1C1-4A34-BDD5-A674B1152BA3}" type="slidenum">
              <a:rPr lang="en-US" smtClean="0">
                <a:solidFill>
                  <a:prstClr val="black"/>
                </a:solidFill>
              </a:rPr>
              <a:pPr eaLnBrk="1" hangingPunct="1"/>
              <a:t>56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C10F34-CA26-412D-B66C-99F1025B94BE}" type="slidenum">
              <a:rPr lang="en-US" smtClean="0">
                <a:solidFill>
                  <a:prstClr val="black"/>
                </a:solidFill>
              </a:rPr>
              <a:pPr eaLnBrk="1" hangingPunct="1"/>
              <a:t>57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5840497-4CA1-41B5-80EA-054CFE8110D0}" type="slidenum">
              <a:rPr lang="en-US" smtClean="0">
                <a:solidFill>
                  <a:prstClr val="black"/>
                </a:solidFill>
              </a:rPr>
              <a:pPr eaLnBrk="1" hangingPunct="1"/>
              <a:t>58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0E0E57-A67C-48C5-AAF2-4EC4D680BA4C}" type="slidenum">
              <a:rPr lang="en-US" smtClean="0">
                <a:solidFill>
                  <a:prstClr val="black"/>
                </a:solidFill>
              </a:rPr>
              <a:pPr eaLnBrk="1" hangingPunct="1"/>
              <a:t>59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CADC503-7511-46EA-AF99-1FCE388FEDF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14D867-210C-4A73-9C07-E8E96EEF2989}" type="slidenum">
              <a:rPr lang="en-US" smtClean="0">
                <a:solidFill>
                  <a:prstClr val="black"/>
                </a:solidFill>
              </a:rPr>
              <a:pPr eaLnBrk="1" hangingPunct="1"/>
              <a:t>60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AC0655-52DD-446B-8B92-60E3AD07AA37}" type="slidenum">
              <a:rPr lang="en-US" smtClean="0">
                <a:solidFill>
                  <a:prstClr val="black"/>
                </a:solidFill>
              </a:rPr>
              <a:pPr eaLnBrk="1" hangingPunct="1"/>
              <a:t>61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C9E54E4-E749-4EE0-9D52-30E17AB474C7}" type="slidenum">
              <a:rPr lang="en-US" smtClean="0">
                <a:solidFill>
                  <a:prstClr val="black"/>
                </a:solidFill>
              </a:rPr>
              <a:pPr eaLnBrk="1" hangingPunct="1"/>
              <a:t>62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889848-D725-4872-A0EE-2A533FE95126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517CE82-70ED-483B-AA58-5DF673FEC59C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8228D4C-5D60-4CFE-96DC-4839229CC050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B2C8081-A0C7-47F7-8E28-1B6F0390E1A0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16276BA-B5D7-42E3-9F4D-9BEB210D1877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F545904-C3B6-4926-A771-58F4EB14E198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3B051CB-AEF3-439C-8BC5-785AE2E3A2D9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D8C5662-6843-4AFC-988F-491B9F15910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F9C1F71-1BE1-4A1B-888E-4A7FDBA35619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BAF7E38-E7F9-417F-AF5E-3B43705A8C13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0039C5F-963C-4833-9BF8-E3BCF0476852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A896AF-31C3-42A5-BDE2-713901B20D6D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A1E0748-8827-4163-90F0-ADAB1D3F5544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48C804D-27F9-4ECB-9A8B-B2CB410B0437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6F5A88D-9C34-4196-8A89-5942D1B16B41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FB197C1-3A2D-41D5-B3E5-B899B63C2413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5C41166-845A-4386-B1FA-05CD6F6BF1D1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C8D5F0-B68C-47F5-9C25-5B111BBF9616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A4EAFEF-39E4-4BD6-9471-DE209D9B48C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1A5B764-CCFD-4254-8E9D-E6BF2AE4CA00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B65B1E2-4C1E-464C-B490-EB0DE6434BED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AA4FC91-2029-4133-BAF9-14D229DD3FD0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527D205-489E-4C22-8F0A-E1B8C6355AB3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B13B67-5E53-465E-9A75-EA729B2D8AB6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9C36105-9A92-4ED3-AC51-A0D73D5C97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7D3DCE2-7E34-4111-A36B-3EABEFD29AF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2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0810" name="Rectangle 218"/>
          <p:cNvSpPr>
            <a:spLocks noGrp="1" noChangeArrowheads="1"/>
          </p:cNvSpPr>
          <p:nvPr>
            <p:ph type="ctrTitle" sz="quarter"/>
            <p:custDataLst>
              <p:tags r:id="rId2"/>
            </p:custDataLst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0811" name="Rectangle 219"/>
          <p:cNvSpPr>
            <a:spLocks noGrp="1" noChangeArrowheads="1"/>
          </p:cNvSpPr>
          <p:nvPr>
            <p:ph type="subTitle" sz="quarter" idx="1"/>
            <p:custDataLst>
              <p:tags r:id="rId3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D7C14-CB42-4ECB-9368-9AA7F2F916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0979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EE0E-E651-414B-B0CC-B7C573F4A8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13675083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833E5-71D8-4562-BCB7-B8F4B08FB9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394144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FAC9-F56D-4275-8D44-37913A2DA2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10454791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16BEB-A076-47FB-9B86-C3ED48553C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9531035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1B85D-6B9F-4F03-8102-140F6B33C2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40132595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2E337-F0AA-4C89-8CDE-4BD222478F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1900672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F1749-380E-43C7-BDA7-81186E1F2A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9554512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6135E-FD4B-4809-A929-838219CA99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12924690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197A3-F4F0-4D41-AD11-340A527976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30597725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A86AE-E5C0-4A1E-AAB0-5F3CB4A4B5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939491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0957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9786" name="Rectangle 218"/>
          <p:cNvSpPr>
            <a:spLocks noGrp="1" noChangeArrowheads="1"/>
          </p:cNvSpPr>
          <p:nvPr>
            <p:ph type="sldNum" sz="quarter" idx="4"/>
            <p:custDataLst>
              <p:tags r:id="rId14"/>
            </p:custDataLst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4A9485-EEDE-46B6-98AB-1EAE2509695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7" name="Rectangle 219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8" name="Rectangle 220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09789" name="Rectangle 221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790" name="Rectangle 222"/>
          <p:cNvSpPr>
            <a:spLocks noGrp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348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4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7" Type="http://schemas.openxmlformats.org/officeDocument/2006/relationships/image" Target="../media/image6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10" Type="http://schemas.openxmlformats.org/officeDocument/2006/relationships/image" Target="../media/image14.jpeg"/><Relationship Id="rId4" Type="http://schemas.openxmlformats.org/officeDocument/2006/relationships/tags" Target="../tags/tag171.xml"/><Relationship Id="rId9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177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79.xml"/><Relationship Id="rId4" Type="http://schemas.openxmlformats.org/officeDocument/2006/relationships/tags" Target="../tags/tag17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182.xml"/><Relationship Id="rId7" Type="http://schemas.openxmlformats.org/officeDocument/2006/relationships/notesSlide" Target="../notesSlides/notesSlide2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7" Type="http://schemas.openxmlformats.org/officeDocument/2006/relationships/image" Target="../media/image18.jpe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tags" Target="../tags/tag207.xml"/><Relationship Id="rId18" Type="http://schemas.openxmlformats.org/officeDocument/2006/relationships/tags" Target="../tags/tag212.xml"/><Relationship Id="rId3" Type="http://schemas.openxmlformats.org/officeDocument/2006/relationships/tags" Target="../tags/tag197.xml"/><Relationship Id="rId21" Type="http://schemas.openxmlformats.org/officeDocument/2006/relationships/image" Target="../media/image19.jpeg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tags" Target="../tags/tag211.xml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20" Type="http://schemas.openxmlformats.org/officeDocument/2006/relationships/notesSlide" Target="../notesSlides/notesSlide2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5" Type="http://schemas.openxmlformats.org/officeDocument/2006/relationships/tags" Target="../tags/tag199.xml"/><Relationship Id="rId15" Type="http://schemas.openxmlformats.org/officeDocument/2006/relationships/tags" Target="../tags/tag209.xml"/><Relationship Id="rId10" Type="http://schemas.openxmlformats.org/officeDocument/2006/relationships/tags" Target="../tags/tag204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tags" Target="../tags/tag20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215.xml"/><Relationship Id="rId7" Type="http://schemas.openxmlformats.org/officeDocument/2006/relationships/notesSlide" Target="../notesSlides/notesSlide27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7.xml"/><Relationship Id="rId4" Type="http://schemas.openxmlformats.org/officeDocument/2006/relationships/tags" Target="../tags/tag2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image" Target="../media/image21.jpe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image" Target="../media/image22.jpe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22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9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24.jpe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notesSlide" Target="../notesSlides/notesSlide31.xml"/><Relationship Id="rId5" Type="http://schemas.openxmlformats.org/officeDocument/2006/relationships/tags" Target="../tags/tag23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35.xml"/><Relationship Id="rId9" Type="http://schemas.openxmlformats.org/officeDocument/2006/relationships/tags" Target="../tags/tag2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image" Target="../media/image25.jpe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image" Target="../media/image26.jpe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256.xml"/><Relationship Id="rId7" Type="http://schemas.openxmlformats.org/officeDocument/2006/relationships/notesSlide" Target="../notesSlides/notesSlide3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58.xml"/><Relationship Id="rId4" Type="http://schemas.openxmlformats.org/officeDocument/2006/relationships/tags" Target="../tags/tag25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28.jpeg"/><Relationship Id="rId5" Type="http://schemas.openxmlformats.org/officeDocument/2006/relationships/tags" Target="../tags/tag263.xml"/><Relationship Id="rId10" Type="http://schemas.openxmlformats.org/officeDocument/2006/relationships/notesSlide" Target="../notesSlides/notesSlide37.xml"/><Relationship Id="rId4" Type="http://schemas.openxmlformats.org/officeDocument/2006/relationships/tags" Target="../tags/tag262.xml"/><Relationship Id="rId9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269.xml"/><Relationship Id="rId7" Type="http://schemas.openxmlformats.org/officeDocument/2006/relationships/image" Target="../media/image29.jpe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3" Type="http://schemas.openxmlformats.org/officeDocument/2006/relationships/tags" Target="../tags/tag27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10" Type="http://schemas.openxmlformats.org/officeDocument/2006/relationships/image" Target="../media/image32.jpeg"/><Relationship Id="rId4" Type="http://schemas.openxmlformats.org/officeDocument/2006/relationships/tags" Target="../tags/tag274.xml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279.xml"/><Relationship Id="rId7" Type="http://schemas.openxmlformats.org/officeDocument/2006/relationships/image" Target="../media/image31.jpeg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83.xml"/><Relationship Id="rId7" Type="http://schemas.openxmlformats.org/officeDocument/2006/relationships/image" Target="../media/image31.jpe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287.xml"/><Relationship Id="rId7" Type="http://schemas.openxmlformats.org/officeDocument/2006/relationships/image" Target="../media/image31.jpe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politicalhumor.about.com/library/blclintoncigar.htm" TargetMode="External"/><Relationship Id="rId3" Type="http://schemas.openxmlformats.org/officeDocument/2006/relationships/tags" Target="../tags/tag291.xml"/><Relationship Id="rId7" Type="http://schemas.openxmlformats.org/officeDocument/2006/relationships/image" Target="../media/image31.jpeg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2.xml"/><Relationship Id="rId9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295.xml"/><Relationship Id="rId7" Type="http://schemas.openxmlformats.org/officeDocument/2006/relationships/image" Target="../media/image37.jpe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image" Target="../media/image39.jpeg"/><Relationship Id="rId5" Type="http://schemas.openxmlformats.org/officeDocument/2006/relationships/tags" Target="../tags/tag301.xml"/><Relationship Id="rId10" Type="http://schemas.openxmlformats.org/officeDocument/2006/relationships/notesSlide" Target="../notesSlides/notesSlide45.xml"/><Relationship Id="rId4" Type="http://schemas.openxmlformats.org/officeDocument/2006/relationships/tags" Target="../tags/tag300.xml"/><Relationship Id="rId9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39.jpeg"/><Relationship Id="rId5" Type="http://schemas.openxmlformats.org/officeDocument/2006/relationships/tags" Target="../tags/tag309.xml"/><Relationship Id="rId10" Type="http://schemas.openxmlformats.org/officeDocument/2006/relationships/notesSlide" Target="../notesSlides/notesSlide46.xml"/><Relationship Id="rId4" Type="http://schemas.openxmlformats.org/officeDocument/2006/relationships/tags" Target="../tags/tag308.xml"/><Relationship Id="rId9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tags" Target="../tags/tag327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tags" Target="../tags/tag326.xml"/><Relationship Id="rId5" Type="http://schemas.openxmlformats.org/officeDocument/2006/relationships/tags" Target="../tags/tag320.xml"/><Relationship Id="rId15" Type="http://schemas.openxmlformats.org/officeDocument/2006/relationships/image" Target="../media/image41.jpeg"/><Relationship Id="rId10" Type="http://schemas.openxmlformats.org/officeDocument/2006/relationships/tags" Target="../tags/tag325.xml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7" Type="http://schemas.openxmlformats.org/officeDocument/2006/relationships/image" Target="../media/image42.jpe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334.xml"/><Relationship Id="rId7" Type="http://schemas.openxmlformats.org/officeDocument/2006/relationships/notesSlide" Target="../notesSlides/notesSlide50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36.xml"/><Relationship Id="rId4" Type="http://schemas.openxmlformats.org/officeDocument/2006/relationships/tags" Target="../tags/tag3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7" Type="http://schemas.openxmlformats.org/officeDocument/2006/relationships/image" Target="../media/image44.jpeg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4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7" Type="http://schemas.openxmlformats.org/officeDocument/2006/relationships/image" Target="../media/image45.jpe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4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9.xml"/><Relationship Id="rId4" Type="http://schemas.openxmlformats.org/officeDocument/2006/relationships/tags" Target="../tags/tag3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7" Type="http://schemas.openxmlformats.org/officeDocument/2006/relationships/image" Target="../media/image48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2.xml"/><Relationship Id="rId4" Type="http://schemas.openxmlformats.org/officeDocument/2006/relationships/tags" Target="../tags/tag36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notesSlide" Target="../notesSlides/notesSlide5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9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notesSlide" Target="../notesSlides/notesSlide5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notesSlide" Target="../notesSlides/notesSlide5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notesSlide" Target="../notesSlides/notesSlide5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notesSlide" Target="../notesSlides/notesSlide5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notesSlide" Target="../notesSlides/notesSlide6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notesSlide" Target="../notesSlides/notesSlide6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notesSlide" Target="../notesSlides/notesSlide6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notesSlide" Target="../notesSlides/notesSlide6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.wm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video" Target="../media/media1.wm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notesSlide" Target="../notesSlides/notesSlide6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notesSlide" Target="../notesSlides/notesSlide6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notesSlide" Target="../notesSlides/notesSlide6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5" Type="http://schemas.openxmlformats.org/officeDocument/2006/relationships/notesSlide" Target="../notesSlides/notesSlide68.xml"/><Relationship Id="rId4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notesSlide" Target="../notesSlides/notesSlide6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5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460.xml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notesSlide" Target="../notesSlides/notesSlide7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notesSlide" Target="../notesSlides/notesSlide7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notesSlide" Target="../notesSlides/notesSlide7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notesSlide" Target="../notesSlides/notesSlide7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notesSlide" Target="../notesSlides/notesSlide7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027238"/>
            <a:ext cx="7772400" cy="13525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 Social Science </a:t>
            </a:r>
            <a:r>
              <a:rPr lang="en-US" dirty="0" smtClean="0"/>
              <a:t>Review without videos</a:t>
            </a:r>
            <a:endParaRPr lang="en-US" dirty="0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7</a:t>
            </a:r>
            <a:r>
              <a:rPr lang="en-US" baseline="30000" dirty="0" smtClean="0"/>
              <a:t>th</a:t>
            </a:r>
            <a:r>
              <a:rPr lang="en-US" dirty="0" smtClean="0"/>
              <a:t> Grade portion is 31% of the 8</a:t>
            </a:r>
            <a:r>
              <a:rPr lang="en-US" baseline="30000" dirty="0" smtClean="0"/>
              <a:t>th</a:t>
            </a:r>
            <a:r>
              <a:rPr lang="en-US" dirty="0" smtClean="0"/>
              <a:t> Grade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4376210"/>
      </p:ext>
    </p:extLst>
  </p:cSld>
  <p:clrMapOvr>
    <a:masterClrMapping/>
  </p:clrMapOvr>
  <p:transition advTm="278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Social Structure- Continued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King would then give land to lords</a:t>
            </a:r>
          </a:p>
          <a:p>
            <a:pPr eaLnBrk="1" hangingPunct="1">
              <a:defRPr/>
            </a:pPr>
            <a:r>
              <a:rPr lang="en-US" smtClean="0"/>
              <a:t>The lords would promise to supply the king with knights in times of war</a:t>
            </a:r>
          </a:p>
          <a:p>
            <a:pPr eaLnBrk="1" hangingPunct="1">
              <a:defRPr/>
            </a:pPr>
            <a:r>
              <a:rPr lang="en-US" smtClean="0"/>
              <a:t>At the bottom of the social structure were peasants</a:t>
            </a:r>
          </a:p>
          <a:p>
            <a:pPr eaLnBrk="1" hangingPunct="1">
              <a:defRPr/>
            </a:pPr>
            <a:r>
              <a:rPr lang="en-US" smtClean="0"/>
              <a:t>Beneath them were serfs, serfs were not allowed to leave the land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728126"/>
      </p:ext>
    </p:extLst>
  </p:cSld>
  <p:clrMapOvr>
    <a:masterClrMapping/>
  </p:clrMapOvr>
  <p:transition advTm="1317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Religion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During this time, Religion becomes the center of life</a:t>
            </a:r>
          </a:p>
          <a:p>
            <a:pPr eaLnBrk="1" hangingPunct="1">
              <a:defRPr/>
            </a:pPr>
            <a:r>
              <a:rPr lang="en-US" smtClean="0"/>
              <a:t>Most people belonged to the Roman Catholic Church</a:t>
            </a:r>
          </a:p>
          <a:p>
            <a:pPr eaLnBrk="1" hangingPunct="1">
              <a:defRPr/>
            </a:pPr>
            <a:r>
              <a:rPr lang="en-US" smtClean="0"/>
              <a:t>The church acquired great power both political and economic</a:t>
            </a:r>
          </a:p>
          <a:p>
            <a:pPr eaLnBrk="1" hangingPunct="1">
              <a:defRPr/>
            </a:pPr>
            <a:r>
              <a:rPr lang="en-US" smtClean="0"/>
              <a:t>At the top of the Church was the Pope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3164820"/>
      </p:ext>
    </p:extLst>
  </p:cSld>
  <p:clrMapOvr>
    <a:masterClrMapping/>
  </p:clrMapOvr>
  <p:transition advTm="917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8100"/>
            <a:ext cx="913447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462389"/>
      </p:ext>
    </p:extLst>
  </p:cSld>
  <p:clrMapOvr>
    <a:masterClrMapping/>
  </p:clrMapOvr>
  <p:transition advTm="621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Cooperation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Catholic Church becomes influential in Europe with Charlemagne</a:t>
            </a:r>
          </a:p>
          <a:p>
            <a:pPr eaLnBrk="1" hangingPunct="1">
              <a:defRPr/>
            </a:pPr>
            <a:r>
              <a:rPr lang="en-US" smtClean="0"/>
              <a:t>Charlemagne built his empire with the help of Pope Leo III</a:t>
            </a:r>
          </a:p>
          <a:p>
            <a:pPr eaLnBrk="1" hangingPunct="1">
              <a:defRPr/>
            </a:pPr>
            <a:r>
              <a:rPr lang="en-US" smtClean="0"/>
              <a:t>Charlemagne could provide the Pope with an army</a:t>
            </a:r>
          </a:p>
          <a:p>
            <a:pPr eaLnBrk="1" hangingPunct="1">
              <a:defRPr/>
            </a:pPr>
            <a:r>
              <a:rPr lang="en-US" smtClean="0"/>
              <a:t>He was crowned Holy Roman emperor by the Pope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838556"/>
      </p:ext>
    </p:extLst>
  </p:cSld>
  <p:clrMapOvr>
    <a:masterClrMapping/>
  </p:clrMapOvr>
  <p:transition advTm="1151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Conflict within the Church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Pope Gregory VII and Henry IV had a great Conflict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Pope Gregory refused to allow Henry to appoint church officials but Henry did it any way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The Pope had Gregory thrown out of the church and told the his people not to listen to him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Henry begged forgiveness and was readmitted to the church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He had to admit that the Pope and the Church had great power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499503"/>
      </p:ext>
    </p:extLst>
  </p:cSld>
  <p:clrMapOvr>
    <a:masterClrMapping/>
  </p:clrMapOvr>
  <p:transition advTm="2304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6629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094788" cy="682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801846"/>
      </p:ext>
    </p:extLst>
  </p:cSld>
  <p:clrMapOvr>
    <a:masterClrMapping/>
  </p:clrMapOvr>
  <p:transition advTm="761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-165100"/>
            <a:ext cx="925830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957346"/>
      </p:ext>
    </p:extLst>
  </p:cSld>
  <p:clrMapOvr>
    <a:masterClrMapping/>
  </p:clrMapOvr>
  <p:transition advTm="1559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Crusades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Pope Urban II called for the Crusades</a:t>
            </a:r>
          </a:p>
          <a:p>
            <a:pPr eaLnBrk="1" hangingPunct="1">
              <a:defRPr/>
            </a:pPr>
            <a:r>
              <a:rPr lang="en-US" sz="2800" smtClean="0"/>
              <a:t>The Crusade was a series of eight wars</a:t>
            </a:r>
          </a:p>
          <a:p>
            <a:pPr eaLnBrk="1" hangingPunct="1">
              <a:defRPr/>
            </a:pPr>
            <a:r>
              <a:rPr lang="en-US" sz="2800" smtClean="0"/>
              <a:t>It was fought between Christians and Muslims</a:t>
            </a:r>
          </a:p>
          <a:p>
            <a:pPr eaLnBrk="1" hangingPunct="1">
              <a:defRPr/>
            </a:pPr>
            <a:r>
              <a:rPr lang="en-US" sz="2800" smtClean="0"/>
              <a:t>The Christians goal was to capture the holy land including the city of Jerusalem</a:t>
            </a:r>
          </a:p>
          <a:p>
            <a:pPr eaLnBrk="1" hangingPunct="1">
              <a:defRPr/>
            </a:pPr>
            <a:r>
              <a:rPr lang="en-US" sz="2800" smtClean="0"/>
              <a:t>The Christians were only successful in their first war</a:t>
            </a:r>
          </a:p>
          <a:p>
            <a:pPr eaLnBrk="1" hangingPunct="1">
              <a:defRPr/>
            </a:pPr>
            <a:r>
              <a:rPr lang="en-US" sz="2800" smtClean="0"/>
              <a:t>The Muslims recaptured the Holy land under the sultan Saladin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533787"/>
      </p:ext>
    </p:extLst>
  </p:cSld>
  <p:clrMapOvr>
    <a:masterClrMapping/>
  </p:clrMapOvr>
  <p:transition advTm="776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ROUTES OF THE CRUSADES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682625"/>
            <a:ext cx="8763000" cy="61753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258391"/>
      </p:ext>
    </p:extLst>
  </p:cSld>
  <p:clrMapOvr>
    <a:masterClrMapping/>
  </p:clrMapOvr>
  <p:transition advTm="612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Lasting Effects of the Crusades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905000"/>
            <a:ext cx="8229600" cy="42291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Jews suffered during the crusades</a:t>
            </a:r>
          </a:p>
          <a:p>
            <a:pPr eaLnBrk="1" hangingPunct="1">
              <a:defRPr/>
            </a:pPr>
            <a:r>
              <a:rPr lang="en-US" smtClean="0"/>
              <a:t>Some were killed others lost their homes and property</a:t>
            </a:r>
          </a:p>
          <a:p>
            <a:pPr eaLnBrk="1" hangingPunct="1">
              <a:defRPr/>
            </a:pPr>
            <a:r>
              <a:rPr lang="en-US" smtClean="0"/>
              <a:t>Muslims survived the Crusades and expanded their empire to include parts of eastern Europe, all of the Middle East, and most of India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055773"/>
      </p:ext>
    </p:extLst>
  </p:cSld>
  <p:clrMapOvr>
    <a:masterClrMapping/>
  </p:clrMapOvr>
  <p:transition advTm="1455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2004 L. Renee Terry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Fall of Rome begins a new era in History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Middle Ages</a:t>
            </a:r>
          </a:p>
        </p:txBody>
      </p:sp>
    </p:spTree>
    <p:extLst>
      <p:ext uri="{BB962C8B-B14F-4D97-AF65-F5344CB8AC3E}">
        <p14:creationId xmlns:p14="http://schemas.microsoft.com/office/powerpoint/2010/main" val="1240266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effect of Christians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Crusades had the greatest impact on Christians</a:t>
            </a:r>
          </a:p>
          <a:p>
            <a:pPr eaLnBrk="1" hangingPunct="1">
              <a:defRPr/>
            </a:pPr>
            <a:r>
              <a:rPr lang="en-US" smtClean="0"/>
              <a:t>They were introduced to advancements in science, mathematics, and astronomy.</a:t>
            </a:r>
          </a:p>
          <a:p>
            <a:pPr eaLnBrk="1" hangingPunct="1">
              <a:defRPr/>
            </a:pPr>
            <a:r>
              <a:rPr lang="en-US" smtClean="0"/>
              <a:t>They were also introduced to goods and spices from Africa and Asia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068326"/>
      </p:ext>
    </p:extLst>
  </p:cSld>
  <p:clrMapOvr>
    <a:masterClrMapping/>
  </p:clrMapOvr>
  <p:transition advTm="1144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Renaissance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Lets start talking about Europe after the Middle Ages.</a:t>
            </a:r>
          </a:p>
          <a:p>
            <a:pPr>
              <a:defRPr/>
            </a:pPr>
            <a:r>
              <a:rPr lang="en-US" dirty="0" smtClean="0"/>
              <a:t>This will be a combination of slides and video clips so follow along with your Grey Student Work Book CH 28, 29, and 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725419"/>
      </p:ext>
    </p:extLst>
  </p:cSld>
  <p:clrMapOvr>
    <a:masterClrMapping/>
  </p:clrMapOvr>
  <p:transition advTm="1279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7.8 – Key words or Concepts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Classical Learning</a:t>
            </a:r>
          </a:p>
          <a:p>
            <a:pPr eaLnBrk="1" hangingPunct="1">
              <a:defRPr/>
            </a:pPr>
            <a:r>
              <a:rPr lang="en-US" smtClean="0"/>
              <a:t>Humanism</a:t>
            </a:r>
          </a:p>
          <a:p>
            <a:pPr eaLnBrk="1" hangingPunct="1">
              <a:defRPr/>
            </a:pPr>
            <a:r>
              <a:rPr lang="en-US" smtClean="0"/>
              <a:t>The Gutenberg Bible</a:t>
            </a:r>
          </a:p>
          <a:p>
            <a:pPr eaLnBrk="1" hangingPunct="1">
              <a:defRPr/>
            </a:pPr>
            <a:r>
              <a:rPr lang="en-US" smtClean="0"/>
              <a:t>Dante Alighieri </a:t>
            </a:r>
          </a:p>
          <a:p>
            <a:pPr eaLnBrk="1" hangingPunct="1">
              <a:defRPr/>
            </a:pPr>
            <a:r>
              <a:rPr lang="en-US" smtClean="0"/>
              <a:t>Leonardo da Vinci </a:t>
            </a:r>
          </a:p>
          <a:p>
            <a:pPr eaLnBrk="1" hangingPunct="1">
              <a:defRPr/>
            </a:pPr>
            <a:r>
              <a:rPr lang="en-US" smtClean="0"/>
              <a:t>Michelangelo </a:t>
            </a:r>
          </a:p>
          <a:p>
            <a:pPr eaLnBrk="1" hangingPunct="1">
              <a:defRPr/>
            </a:pPr>
            <a:r>
              <a:rPr lang="en-US" smtClean="0"/>
              <a:t>Shakespeare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880753"/>
      </p:ext>
    </p:extLst>
  </p:cSld>
  <p:clrMapOvr>
    <a:masterClrMapping/>
  </p:clrMapOvr>
  <p:transition advTm="1099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Humanism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The Renaissance began in Italy and spread throughout Europe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It is a rediscovery of the classical culture of Greece and Rome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It occurred because of a growth in trade and commerce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Humanism is the area of study that focuses on human life and culture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This encouraged new ways of thinking – a balance between intellect and religious faith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191037"/>
      </p:ext>
    </p:extLst>
  </p:cSld>
  <p:clrMapOvr>
    <a:masterClrMapping/>
  </p:clrMapOvr>
  <p:transition advTm="2561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942249"/>
      </p:ext>
    </p:extLst>
  </p:cSld>
  <p:clrMapOvr>
    <a:masterClrMapping/>
  </p:clrMapOvr>
  <p:transition advTm="2948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63519"/>
            <a:ext cx="5791199" cy="6731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212223"/>
      </p:ext>
    </p:extLst>
  </p:cSld>
  <p:clrMapOvr>
    <a:masterClrMapping/>
  </p:clrMapOvr>
  <p:transition advTm="345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" y="228600"/>
            <a:ext cx="904286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297529"/>
      </p:ext>
    </p:extLst>
  </p:cSld>
  <p:clrMapOvr>
    <a:masterClrMapping/>
  </p:clrMapOvr>
  <p:transition advTm="3096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859499"/>
      </p:ext>
    </p:extLst>
  </p:cSld>
  <p:clrMapOvr>
    <a:masterClrMapping/>
  </p:clrMapOvr>
  <p:transition advTm="231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13" y="152400"/>
            <a:ext cx="9320942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898492"/>
      </p:ext>
    </p:extLst>
  </p:cSld>
  <p:clrMapOvr>
    <a:masterClrMapping/>
  </p:clrMapOvr>
  <p:transition advTm="3250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Raphael-School of Athens-1510-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9449"/>
            <a:ext cx="8534399" cy="635855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5021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The School of Athens </a:t>
            </a:r>
            <a:r>
              <a:rPr lang="en-US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– Raphael, </a:t>
            </a:r>
          </a:p>
        </p:txBody>
      </p:sp>
      <p:sp>
        <p:nvSpPr>
          <p:cNvPr id="33804" name="AutoShape 1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39000" y="4038600"/>
            <a:ext cx="1066800" cy="533400"/>
          </a:xfrm>
          <a:prstGeom prst="downArrowCallout">
            <a:avLst>
              <a:gd name="adj1" fmla="val 50000"/>
              <a:gd name="adj2" fmla="val 50000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99"/>
                </a:solidFill>
                <a:latin typeface="Comic Sans MS" pitchFamily="66" charset="0"/>
              </a:rPr>
              <a:t>Raphael</a:t>
            </a:r>
          </a:p>
        </p:txBody>
      </p:sp>
      <p:sp>
        <p:nvSpPr>
          <p:cNvPr id="33805" name="AutoShape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86200" y="3505200"/>
            <a:ext cx="1066800" cy="533400"/>
          </a:xfrm>
          <a:prstGeom prst="downArrowCallout">
            <a:avLst>
              <a:gd name="adj1" fmla="val 50000"/>
              <a:gd name="adj2" fmla="val 50000"/>
              <a:gd name="adj3" fmla="val 16667"/>
              <a:gd name="adj4" fmla="val 66667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Comic Sans MS" pitchFamily="66" charset="0"/>
              </a:rPr>
              <a:t>Da Vinci</a:t>
            </a:r>
          </a:p>
        </p:txBody>
      </p:sp>
      <p:sp>
        <p:nvSpPr>
          <p:cNvPr id="33806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29000" y="4572000"/>
            <a:ext cx="1295400" cy="533400"/>
          </a:xfrm>
          <a:prstGeom prst="downArrowCallout">
            <a:avLst>
              <a:gd name="adj1" fmla="val 60714"/>
              <a:gd name="adj2" fmla="val 60714"/>
              <a:gd name="adj3" fmla="val 16667"/>
              <a:gd name="adj4" fmla="val 66667"/>
            </a:avLst>
          </a:prstGeom>
          <a:noFill/>
          <a:ln w="9525">
            <a:solidFill>
              <a:srgbClr val="FFFF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9B"/>
                </a:solidFill>
                <a:latin typeface="Comic Sans MS" pitchFamily="66" charset="0"/>
              </a:rPr>
              <a:t>Michelangelo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477988"/>
      </p:ext>
    </p:extLst>
  </p:cSld>
  <p:clrMapOvr>
    <a:masterClrMapping/>
  </p:clrMapOvr>
  <p:transition advTm="5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nimBg="1"/>
      <p:bldP spid="33805" grpId="0" animBg="1"/>
      <p:bldP spid="338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2004 L. Renee Terry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/>
              <a:t>This PowerPoint has been brought to you by the Adams Middle School Social Science Department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Renee Terry and Ted Dunn</a:t>
            </a:r>
          </a:p>
          <a:p>
            <a:pPr eaLnBrk="1" hangingPunct="1">
              <a:defRPr/>
            </a:pPr>
            <a:r>
              <a:rPr lang="en-US" dirty="0" smtClean="0"/>
              <a:t>History Department</a:t>
            </a:r>
          </a:p>
        </p:txBody>
      </p:sp>
    </p:spTree>
    <p:extLst>
      <p:ext uri="{BB962C8B-B14F-4D97-AF65-F5344CB8AC3E}">
        <p14:creationId xmlns:p14="http://schemas.microsoft.com/office/powerpoint/2010/main" val="1178277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Raphael-School of Athens-1510-11-details on Plato &amp; Aristotl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1066800"/>
            <a:ext cx="4427537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94513" y="3054350"/>
            <a:ext cx="202088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Aristotle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looks to this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earth [the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here and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now].</a:t>
            </a:r>
          </a:p>
        </p:txBody>
      </p:sp>
      <p:sp>
        <p:nvSpPr>
          <p:cNvPr id="16390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8138" y="2368550"/>
            <a:ext cx="20097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Plato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looks to the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heavens [or 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IDEAL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realm].</a:t>
            </a:r>
          </a:p>
        </p:txBody>
      </p:sp>
      <p:sp>
        <p:nvSpPr>
          <p:cNvPr id="1639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5087938" y="2743200"/>
            <a:ext cx="19812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9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811338" y="1752600"/>
            <a:ext cx="838200" cy="685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" y="228600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The School of Athens </a:t>
            </a:r>
            <a: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– Raphael, details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141649"/>
      </p:ext>
    </p:extLst>
  </p:cSld>
  <p:clrMapOvr>
    <a:masterClrMapping/>
  </p:clrMapOvr>
  <p:transition advTm="11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1" grpId="0" animBg="1"/>
      <p:bldP spid="163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1" descr="Raphael-School of Athens-1510-11-detailed left-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394325" cy="6324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805310">
            <a:off x="2251075" y="1104900"/>
            <a:ext cx="1558925" cy="571500"/>
          </a:xfrm>
          <a:prstGeom prst="downArrowCallout">
            <a:avLst>
              <a:gd name="adj1" fmla="val 68194"/>
              <a:gd name="adj2" fmla="val 68194"/>
              <a:gd name="adj3" fmla="val 16667"/>
              <a:gd name="adj4" fmla="val 66667"/>
            </a:avLst>
          </a:prstGeom>
          <a:noFill/>
          <a:ln w="9525">
            <a:solidFill>
              <a:srgbClr val="006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omic Sans MS" pitchFamily="66" charset="0"/>
              </a:rPr>
              <a:t>Averroes</a:t>
            </a:r>
          </a:p>
        </p:txBody>
      </p:sp>
      <p:sp>
        <p:nvSpPr>
          <p:cNvPr id="34826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76713" y="1752600"/>
            <a:ext cx="1385887" cy="654050"/>
          </a:xfrm>
          <a:prstGeom prst="downArrowCallout">
            <a:avLst>
              <a:gd name="adj1" fmla="val 52973"/>
              <a:gd name="adj2" fmla="val 52973"/>
              <a:gd name="adj3" fmla="val 16667"/>
              <a:gd name="adj4" fmla="val 66667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omic Sans MS" pitchFamily="66" charset="0"/>
              </a:rPr>
              <a:t>Hypatia</a:t>
            </a:r>
          </a:p>
        </p:txBody>
      </p:sp>
      <p:sp>
        <p:nvSpPr>
          <p:cNvPr id="34828" name="AutoShape 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95600" y="4572000"/>
            <a:ext cx="1473200" cy="654050"/>
          </a:xfrm>
          <a:prstGeom prst="upArrowCallout">
            <a:avLst>
              <a:gd name="adj1" fmla="val 56311"/>
              <a:gd name="adj2" fmla="val 56311"/>
              <a:gd name="adj3" fmla="val 16667"/>
              <a:gd name="adj4" fmla="val 66667"/>
            </a:avLst>
          </a:prstGeom>
          <a:noFill/>
          <a:ln w="9525">
            <a:solidFill>
              <a:srgbClr val="684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omic Sans MS" pitchFamily="66" charset="0"/>
              </a:rPr>
              <a:t>Pythagoras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359575"/>
      </p:ext>
    </p:extLst>
  </p:cSld>
  <p:clrMapOvr>
    <a:masterClrMapping/>
  </p:clrMapOvr>
  <p:transition advTm="9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nimBg="1"/>
      <p:bldP spid="34826" grpId="0" animBg="1"/>
      <p:bldP spid="348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5" descr="Raphael-School of Athens-Eucli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5572125" cy="655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1" name="AutoShape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19800" y="609600"/>
            <a:ext cx="1371600" cy="533400"/>
          </a:xfrm>
          <a:prstGeom prst="downArrowCallout">
            <a:avLst>
              <a:gd name="adj1" fmla="val 64286"/>
              <a:gd name="adj2" fmla="val 64286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Zoroaster</a:t>
            </a:r>
          </a:p>
        </p:txBody>
      </p:sp>
      <p:sp>
        <p:nvSpPr>
          <p:cNvPr id="35853" name="AutoShape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72200" y="2667000"/>
            <a:ext cx="1295400" cy="609600"/>
          </a:xfrm>
          <a:prstGeom prst="upArrowCallout">
            <a:avLst>
              <a:gd name="adj1" fmla="val 53125"/>
              <a:gd name="adj2" fmla="val 53125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99"/>
                </a:solidFill>
                <a:latin typeface="Comic Sans MS" pitchFamily="66" charset="0"/>
              </a:rPr>
              <a:t>Ptolemy</a:t>
            </a:r>
          </a:p>
        </p:txBody>
      </p:sp>
      <p:sp>
        <p:nvSpPr>
          <p:cNvPr id="35856" name="AutoShap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57800" y="4724400"/>
            <a:ext cx="1295400" cy="609600"/>
          </a:xfrm>
          <a:prstGeom prst="upArrowCallout">
            <a:avLst>
              <a:gd name="adj1" fmla="val 53125"/>
              <a:gd name="adj2" fmla="val 53125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99"/>
                </a:solidFill>
                <a:latin typeface="Comic Sans MS" pitchFamily="66" charset="0"/>
              </a:rPr>
              <a:t>Euclid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394827"/>
      </p:ext>
    </p:extLst>
  </p:cSld>
  <p:clrMapOvr>
    <a:masterClrMapping/>
  </p:clrMapOvr>
  <p:transition advTm="5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nimBg="1"/>
      <p:bldP spid="35853" grpId="0" animBg="1"/>
      <p:bldP spid="358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Renaissance Advancements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8600" y="1371600"/>
            <a:ext cx="84582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The idea of humanism influenced artists and thinkers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Michelangelo looked back to the classics when he carved his statue David in white marble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Da Vinci was an artist, scientist, and Inventor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 Literature was influenced by humanism.  Writers began to write in their own dialects and not just in Latin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Dante Alighieri wrote “The Divine Comedy” about purgatory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997881"/>
      </p:ext>
    </p:extLst>
  </p:cSld>
  <p:clrMapOvr>
    <a:masterClrMapping/>
  </p:clrMapOvr>
  <p:transition advTm="1687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 descr="Trellis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71600" y="1219200"/>
            <a:ext cx="65532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28398" dir="1593903" algn="ctr" rotWithShape="0">
                    <a:srgbClr val="CC3300"/>
                  </a:outerShdw>
                </a:effectLst>
                <a:latin typeface="BlackChancery"/>
              </a:rPr>
              <a:t>Characteristics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28398" dir="1593903" algn="ctr" rotWithShape="0">
                    <a:srgbClr val="CC3300"/>
                  </a:outerShdw>
                </a:effectLst>
                <a:latin typeface="BlackChancery"/>
              </a:rPr>
              <a:t>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28398" dir="1593903" algn="ctr" rotWithShape="0">
                    <a:srgbClr val="CC3300"/>
                  </a:outerShdw>
                </a:effectLst>
                <a:latin typeface="BlackChancery"/>
              </a:rPr>
              <a:t>Renaissance 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703375"/>
      </p:ext>
    </p:extLst>
  </p:cSld>
  <p:clrMapOvr>
    <a:masterClrMapping/>
  </p:clrMapOvr>
  <p:transition advTm="2593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62400" y="152400"/>
            <a:ext cx="4800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1. Realism &amp; Expression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24400" y="2209800"/>
            <a:ext cx="35814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Expulsion from</a:t>
            </a:r>
            <a:br>
              <a:rPr 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Garden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Masaccio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1427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>
                <a:solidFill>
                  <a:srgbClr val="0000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First nudes since</a:t>
            </a:r>
            <a:br>
              <a:rPr lang="en-US" sz="2800" b="1">
                <a:solidFill>
                  <a:srgbClr val="0000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>
                <a:solidFill>
                  <a:srgbClr val="0000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classical times</a:t>
            </a: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49156" name="Picture 5" descr="Masaccio-Expulsion from the Garden of Ede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266700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510215"/>
      </p:ext>
    </p:extLst>
  </p:cSld>
  <p:clrMapOvr>
    <a:masterClrMapping/>
  </p:clrMapOvr>
  <p:transition advTm="1074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76200"/>
            <a:ext cx="8991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2. Perspective</a:t>
            </a:r>
          </a:p>
        </p:txBody>
      </p:sp>
      <p:pic>
        <p:nvPicPr>
          <p:cNvPr id="50179" name="Picture 3" descr="Masaccio-Trinit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981075"/>
            <a:ext cx="2795587" cy="564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8013" y="2362200"/>
            <a:ext cx="2211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1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0413" y="2789238"/>
            <a:ext cx="191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2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4213" y="2563813"/>
            <a:ext cx="20637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3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2813" y="3017838"/>
            <a:ext cx="1630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4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44575" y="3213100"/>
            <a:ext cx="1343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5" name="Rectangle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3400" y="4038600"/>
            <a:ext cx="228441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First use </a:t>
            </a:r>
            <a:b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of linear </a:t>
            </a:r>
            <a:b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03325" y="3397250"/>
            <a:ext cx="1054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7" name="Rectangle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46200" y="3551238"/>
            <a:ext cx="7635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8" name="Line 1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200400" y="2438400"/>
            <a:ext cx="1371600" cy="1676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8189" name="Line 13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 flipV="1">
            <a:off x="4572000" y="2438400"/>
            <a:ext cx="1447800" cy="1752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8190" name="Line 14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200400" y="914400"/>
            <a:ext cx="1371600" cy="1524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8191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4572000" y="990600"/>
            <a:ext cx="14478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8192" name="Text Box 1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324600" y="1828800"/>
            <a:ext cx="2514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Trinity</a:t>
            </a:r>
          </a:p>
          <a:p>
            <a:pPr marL="344488" indent="-34448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Masaccio</a:t>
            </a:r>
          </a:p>
          <a:p>
            <a:pPr marL="344488" indent="-34448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1427</a:t>
            </a:r>
          </a:p>
        </p:txBody>
      </p:sp>
      <p:sp>
        <p:nvSpPr>
          <p:cNvPr id="178193" name="Text Box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400800" y="4495800"/>
            <a:ext cx="2286000" cy="18557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None/>
              <a:defRPr/>
            </a:pPr>
            <a:r>
              <a:rPr lang="en-US" sz="23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What you are, I once was; what I am, you will become.</a:t>
            </a:r>
          </a:p>
        </p:txBody>
      </p:sp>
      <p:sp>
        <p:nvSpPr>
          <p:cNvPr id="178194" name="Line 18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5410200" y="5410200"/>
            <a:ext cx="990600" cy="2286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496605"/>
      </p:ext>
    </p:extLst>
  </p:cSld>
  <p:clrMapOvr>
    <a:masterClrMapping/>
  </p:clrMapOvr>
  <p:transition advTm="17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178181" grpId="0"/>
      <p:bldP spid="178182" grpId="0"/>
      <p:bldP spid="178183" grpId="0"/>
      <p:bldP spid="178184" grpId="0"/>
      <p:bldP spid="178185" grpId="0"/>
      <p:bldP spid="178186" grpId="0"/>
      <p:bldP spid="178187" grpId="0"/>
      <p:bldP spid="178188" grpId="0" animBg="1"/>
      <p:bldP spid="178189" grpId="0" animBg="1"/>
      <p:bldP spid="178190" grpId="0" animBg="1"/>
      <p:bldP spid="178191" grpId="0" animBg="1"/>
      <p:bldP spid="178192" grpId="0"/>
      <p:bldP spid="178193" grpId="0" animBg="1"/>
      <p:bldP spid="17819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304800"/>
            <a:ext cx="5867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3. Classicism</a:t>
            </a:r>
            <a:endParaRPr lang="en-US" sz="4400" b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</p:txBody>
      </p:sp>
      <p:sp>
        <p:nvSpPr>
          <p:cNvPr id="179203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24400" y="1828800"/>
            <a:ext cx="39624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Greco-Roman influence.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Secularism.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Humanism.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Individualism </a:t>
            </a:r>
            <a:r>
              <a:rPr lang="en-US" sz="2600" b="1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 f</a:t>
            </a: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ree standing figures.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Symmetry/Balance</a:t>
            </a:r>
          </a:p>
        </p:txBody>
      </p:sp>
      <p:pic>
        <p:nvPicPr>
          <p:cNvPr id="51204" name="Picture 5" descr="Medici Venus-1c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1776413" cy="5257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" y="5791200"/>
            <a:ext cx="403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sz="24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“Classical Pose”</a:t>
            </a:r>
            <a:br>
              <a:rPr lang="en-US" sz="24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Medici “Venus” (1c)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885846"/>
      </p:ext>
    </p:extLst>
  </p:cSld>
  <p:clrMapOvr>
    <a:masterClrMapping/>
  </p:clrMapOvr>
  <p:transition advTm="15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1524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4. Emphasis on Individualism</a:t>
            </a:r>
          </a:p>
        </p:txBody>
      </p:sp>
      <p:pic>
        <p:nvPicPr>
          <p:cNvPr id="52227" name="Picture 3" descr="della Francesca-The Portraits of Battista Sforza &amp; Federico de Montefeltr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2397" r="1428" b="1074"/>
          <a:stretch>
            <a:fillRect/>
          </a:stretch>
        </p:blipFill>
        <p:spPr bwMode="auto">
          <a:xfrm>
            <a:off x="1752600" y="2447925"/>
            <a:ext cx="5791200" cy="4105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28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914400"/>
            <a:ext cx="80772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Batista Sforza &amp; Federico de Montefeltre:  The Duke &amp; Dutchess of Urbino</a:t>
            </a:r>
          </a:p>
          <a:p>
            <a:pPr marL="344488" indent="-34448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Piero della Francesca, 1465-1466.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698359"/>
      </p:ext>
    </p:extLst>
  </p:cSld>
  <p:clrMapOvr>
    <a:masterClrMapping/>
  </p:clrMapOvr>
  <p:transition advTm="8481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228600"/>
            <a:ext cx="8991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Isabella d’Este –</a:t>
            </a: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 da Vinci, 1499</a:t>
            </a:r>
          </a:p>
        </p:txBody>
      </p:sp>
      <p:pic>
        <p:nvPicPr>
          <p:cNvPr id="53251" name="Picture 3" descr="Da Vinci-Portrait of Isabella D'Este-ink drawing-149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4117975" cy="5562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0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1447800"/>
            <a:ext cx="3429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1474-1539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00007A"/>
                </a:solidFill>
                <a:latin typeface="Comic Sans MS" pitchFamily="66" charset="0"/>
              </a:rPr>
              <a:t>“First Lady of the Italian Renaissance.”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Great patroness of the arts in Mantua.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600" b="1">
                <a:solidFill>
                  <a:srgbClr val="FFFFFF"/>
                </a:solidFill>
                <a:latin typeface="Comic Sans MS" pitchFamily="66" charset="0"/>
              </a:rPr>
              <a:t>Known during her time as “First Lady of the World!”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235641"/>
      </p:ext>
    </p:extLst>
  </p:cSld>
  <p:clrMapOvr>
    <a:masterClrMapping/>
  </p:clrMapOvr>
  <p:transition advTm="15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World History and Geography:  Ancient Civilizations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9050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7.6 – Medieval Europe (Two Questions)</a:t>
            </a:r>
          </a:p>
          <a:p>
            <a:pPr eaLnBrk="1" hangingPunct="1">
              <a:defRPr/>
            </a:pPr>
            <a:r>
              <a:rPr lang="en-US" sz="2800" smtClean="0"/>
              <a:t>7.8 – The Renaissance (Two Questions)</a:t>
            </a:r>
          </a:p>
          <a:p>
            <a:pPr eaLnBrk="1" hangingPunct="1">
              <a:defRPr/>
            </a:pPr>
            <a:r>
              <a:rPr lang="en-US" sz="2800" smtClean="0"/>
              <a:t>7.9 – The Reformation (Three Questions)</a:t>
            </a:r>
          </a:p>
          <a:p>
            <a:pPr eaLnBrk="1" hangingPunct="1">
              <a:defRPr/>
            </a:pPr>
            <a:r>
              <a:rPr lang="en-US" sz="2800" smtClean="0"/>
              <a:t>7.10 – The Scientific Revolution (Two Questions)</a:t>
            </a:r>
          </a:p>
          <a:p>
            <a:pPr eaLnBrk="1" hangingPunct="1">
              <a:defRPr/>
            </a:pPr>
            <a:r>
              <a:rPr lang="en-US" sz="2800" smtClean="0"/>
              <a:t>7.11 – Exploration (Three Questions)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427366"/>
      </p:ext>
    </p:extLst>
  </p:cSld>
  <p:clrMapOvr>
    <a:masterClrMapping/>
  </p:clrMapOvr>
  <p:transition advTm="12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152400"/>
            <a:ext cx="8610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5. Geometrical Arrangement of </a:t>
            </a:r>
            <a:b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Figures</a:t>
            </a:r>
          </a:p>
        </p:txBody>
      </p:sp>
      <p:pic>
        <p:nvPicPr>
          <p:cNvPr id="54275" name="Picture 7" descr="Da Vinci-The Dreyfus Madonna with the Pomegranate-146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4454525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6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8200" y="2209800"/>
            <a:ext cx="3048000" cy="2819400"/>
          </a:xfrm>
          <a:prstGeom prst="triangle">
            <a:avLst>
              <a:gd name="adj" fmla="val 43440"/>
            </a:avLst>
          </a:prstGeom>
          <a:noFill/>
          <a:ln w="38100">
            <a:solidFill>
              <a:srgbClr val="FFFF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1257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4400" y="1371600"/>
            <a:ext cx="4267200" cy="4876800"/>
          </a:xfrm>
          <a:prstGeom prst="triangle">
            <a:avLst>
              <a:gd name="adj" fmla="val 42338"/>
            </a:avLst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1259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67400" y="2020888"/>
            <a:ext cx="304800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Dreyfus Madonna </a:t>
            </a:r>
            <a:br>
              <a:rPr lang="en-US" sz="26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6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with the Pomegranate</a:t>
            </a: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 Vinci</a:t>
            </a: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1469</a:t>
            </a: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figure as architecture!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340783"/>
      </p:ext>
    </p:extLst>
  </p:cSld>
  <p:clrMapOvr>
    <a:masterClrMapping/>
  </p:clrMapOvr>
  <p:transition advTm="22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1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6" grpId="0" animBg="1"/>
      <p:bldP spid="18125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6. Light &amp; Shadowing/Softening Edges</a:t>
            </a:r>
          </a:p>
        </p:txBody>
      </p:sp>
      <p:pic>
        <p:nvPicPr>
          <p:cNvPr id="55299" name="Picture 3" descr="1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/>
          <a:stretch>
            <a:fillRect/>
          </a:stretch>
        </p:blipFill>
        <p:spPr bwMode="auto">
          <a:xfrm>
            <a:off x="2174875" y="1066800"/>
            <a:ext cx="52419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" y="3106738"/>
            <a:ext cx="2020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i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Chiaroscuro</a:t>
            </a:r>
          </a:p>
        </p:txBody>
      </p:sp>
      <p:sp>
        <p:nvSpPr>
          <p:cNvPr id="182277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91400" y="1763713"/>
            <a:ext cx="15224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i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Sfumato</a:t>
            </a:r>
          </a:p>
        </p:txBody>
      </p:sp>
      <p:sp>
        <p:nvSpPr>
          <p:cNvPr id="182278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082800" y="2590800"/>
            <a:ext cx="1524000" cy="8382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79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082800" y="3429000"/>
            <a:ext cx="1676400" cy="14478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80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6400800" y="2209800"/>
            <a:ext cx="1295400" cy="2286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81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5943600" y="2209800"/>
            <a:ext cx="1752600" cy="26670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84362"/>
      </p:ext>
    </p:extLst>
  </p:cSld>
  <p:clrMapOvr>
    <a:masterClrMapping/>
  </p:clrMapOvr>
  <p:transition advTm="11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/>
      <p:bldP spid="182277" grpId="0"/>
      <p:bldP spid="182278" grpId="0" animBg="1"/>
      <p:bldP spid="182279" grpId="0" animBg="1"/>
      <p:bldP spid="182280" grpId="0" animBg="1"/>
      <p:bldP spid="18228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228600"/>
            <a:ext cx="8991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7. Artists as Personalities/Celebrities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48200" y="1524000"/>
            <a:ext cx="40386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Lives of the Most </a:t>
            </a:r>
            <a:b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Excellent Painters, </a:t>
            </a:r>
            <a:b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Sculptors, and</a:t>
            </a:r>
            <a:b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Architects</a:t>
            </a:r>
            <a:br>
              <a:rPr lang="en-US" sz="3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3000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Giorgio Vasari</a:t>
            </a:r>
            <a:b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3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1550</a:t>
            </a:r>
          </a:p>
        </p:txBody>
      </p:sp>
      <p:pic>
        <p:nvPicPr>
          <p:cNvPr id="56324" name="Picture 4" descr="cover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219200"/>
            <a:ext cx="3776662" cy="5257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94030"/>
      </p:ext>
    </p:extLst>
  </p:cSld>
  <p:clrMapOvr>
    <a:masterClrMapping/>
  </p:clrMapOvr>
  <p:transition advTm="640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 descr="Trellis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905000" y="1066800"/>
            <a:ext cx="54102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28398" dir="1593903" algn="ctr" rotWithShape="0">
                    <a:srgbClr val="CC3300"/>
                  </a:outerShdw>
                </a:effectLst>
                <a:latin typeface="BlackChancery"/>
              </a:rPr>
              <a:t>The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28398" dir="1593903" algn="ctr" rotWithShape="0">
                    <a:srgbClr val="CC3300"/>
                  </a:outerShdw>
                </a:effectLst>
                <a:latin typeface="BlackChancery"/>
              </a:rPr>
              <a:t>Renaissance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28398" dir="1593903" algn="ctr" rotWithShape="0">
                    <a:srgbClr val="CC3300"/>
                  </a:outerShdw>
                </a:effectLst>
                <a:latin typeface="BlackChancery"/>
              </a:rPr>
              <a:t>'Individual'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297861"/>
      </p:ext>
    </p:extLst>
  </p:cSld>
  <p:clrMapOvr>
    <a:masterClrMapping/>
  </p:clrMapOvr>
  <p:transition advTm="3163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0" y="746125"/>
            <a:ext cx="35052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Vitruvian Man 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</a:t>
            </a:r>
            <a:b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Vinci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1492</a:t>
            </a:r>
          </a:p>
        </p:txBody>
      </p:sp>
      <p:sp>
        <p:nvSpPr>
          <p:cNvPr id="2458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81600" y="3657600"/>
            <a:ext cx="37338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5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The</a:t>
            </a:r>
            <a:r>
              <a:rPr lang="en-US" sz="55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/>
            </a:r>
            <a:br>
              <a:rPr lang="en-US" sz="55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5500" b="1" i="1" u="sng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L’uomo</a:t>
            </a:r>
            <a:br>
              <a:rPr lang="en-US" sz="5500" b="1" i="1" u="sng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5500" b="1" i="1" u="sng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universale</a:t>
            </a:r>
            <a:endParaRPr lang="en-US" sz="5500" b="1" u="sng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</p:txBody>
      </p:sp>
      <p:pic>
        <p:nvPicPr>
          <p:cNvPr id="24586" name="Picture 10" descr="Vitruvian Ma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28600"/>
            <a:ext cx="4591050" cy="647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282317"/>
      </p:ext>
    </p:extLst>
  </p:cSld>
  <p:clrMapOvr>
    <a:masterClrMapping/>
  </p:clrMapOvr>
  <p:transition advTm="6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288925"/>
            <a:ext cx="8991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The Renaissance “Man”</a:t>
            </a:r>
          </a:p>
        </p:txBody>
      </p:sp>
      <p:sp>
        <p:nvSpPr>
          <p:cNvPr id="248835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8200" y="1524000"/>
            <a:ext cx="7924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6400" indent="-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800" b="1">
                <a:solidFill>
                  <a:srgbClr val="FFFFFF"/>
                </a:solidFill>
                <a:latin typeface="Comic Sans MS" pitchFamily="66" charset="0"/>
              </a:rPr>
              <a:t>Broad knowledge about many things in different fields.</a:t>
            </a:r>
          </a:p>
          <a:p>
            <a:pPr marL="406400" indent="-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800" b="1">
                <a:solidFill>
                  <a:srgbClr val="FFFFFF"/>
                </a:solidFill>
                <a:latin typeface="Comic Sans MS" pitchFamily="66" charset="0"/>
              </a:rPr>
              <a:t>Deep knowledge/skill in one area.</a:t>
            </a:r>
          </a:p>
          <a:p>
            <a:pPr marL="406400" indent="-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800" b="1">
                <a:solidFill>
                  <a:srgbClr val="FFFFFF"/>
                </a:solidFill>
                <a:latin typeface="Comic Sans MS" pitchFamily="66" charset="0"/>
              </a:rPr>
              <a:t>Able to link information from different areas/disciplines and create new knowledge.</a:t>
            </a:r>
            <a:br>
              <a:rPr lang="en-US" sz="2800" b="1">
                <a:solidFill>
                  <a:srgbClr val="FFFFFF"/>
                </a:solidFill>
                <a:latin typeface="Comic Sans MS" pitchFamily="66" charset="0"/>
              </a:rPr>
            </a:br>
            <a:endParaRPr lang="en-US" sz="2800" b="1">
              <a:solidFill>
                <a:srgbClr val="FFFFFF"/>
              </a:solidFill>
              <a:latin typeface="Comic Sans MS" pitchFamily="66" charset="0"/>
            </a:endParaRPr>
          </a:p>
          <a:p>
            <a:pPr marL="406400" indent="-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2800" b="1">
                <a:solidFill>
                  <a:srgbClr val="FFFFFF"/>
                </a:solidFill>
                <a:latin typeface="Comic Sans MS" pitchFamily="66" charset="0"/>
              </a:rPr>
              <a:t>The Greek ideal of the “well-rounded man” was at the heart of Renaissance education.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480149"/>
      </p:ext>
    </p:extLst>
  </p:cSld>
  <p:clrMapOvr>
    <a:masterClrMapping/>
  </p:clrMapOvr>
  <p:transition advTm="21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96850"/>
            <a:ext cx="8458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600" b="1">
                <a:solidFill>
                  <a:srgbClr val="0000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1.</a:t>
            </a:r>
            <a:r>
              <a:rPr lang="en-US" sz="46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  Self-Portrait </a:t>
            </a:r>
            <a:r>
              <a:rPr lang="en-US" sz="4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-- da Vinci, 1512</a:t>
            </a:r>
          </a:p>
        </p:txBody>
      </p:sp>
      <p:sp>
        <p:nvSpPr>
          <p:cNvPr id="2355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0200" y="6172200"/>
            <a:ext cx="2119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1452 - 1519</a:t>
            </a:r>
          </a:p>
        </p:txBody>
      </p:sp>
      <p:sp>
        <p:nvSpPr>
          <p:cNvPr id="2355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81600" y="1524000"/>
            <a:ext cx="32766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5938" indent="-515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Artist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Sculptor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Architect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Scientist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Engineer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</a:pP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Inventor</a:t>
            </a:r>
          </a:p>
        </p:txBody>
      </p:sp>
      <p:pic>
        <p:nvPicPr>
          <p:cNvPr id="60421" name="Picture 8" descr="Da Vinci-Self-Portrait-151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066800"/>
            <a:ext cx="3227387" cy="5029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577486"/>
      </p:ext>
    </p:extLst>
  </p:cSld>
  <p:clrMapOvr>
    <a:masterClrMapping/>
  </p:clrMapOvr>
  <p:transition advTm="9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273050"/>
            <a:ext cx="4191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Leonardo, the Artist</a:t>
            </a:r>
            <a:endParaRPr lang="en-US" sz="36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</p:txBody>
      </p:sp>
      <p:pic>
        <p:nvPicPr>
          <p:cNvPr id="61443" name="Picture 6" descr="Da Vinci-Virgin of the Rocks-1483-8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113213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62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2667000"/>
            <a:ext cx="35052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Virgin of the Rocks 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</a:t>
            </a:r>
            <a:b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Vinci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1483-1486</a:t>
            </a:r>
          </a:p>
        </p:txBody>
      </p:sp>
      <p:sp>
        <p:nvSpPr>
          <p:cNvPr id="239624" name="AutoShap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0" y="2362200"/>
            <a:ext cx="4114800" cy="3581400"/>
          </a:xfrm>
          <a:prstGeom prst="triangle">
            <a:avLst>
              <a:gd name="adj" fmla="val 47185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9625" name="AutoShap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77000" y="3657600"/>
            <a:ext cx="2209800" cy="2286000"/>
          </a:xfrm>
          <a:prstGeom prst="triangle">
            <a:avLst>
              <a:gd name="adj" fmla="val 48852"/>
            </a:avLst>
          </a:prstGeom>
          <a:noFill/>
          <a:ln w="28575">
            <a:solidFill>
              <a:srgbClr val="9F9F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9626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38800" y="2362200"/>
            <a:ext cx="1905000" cy="1676400"/>
          </a:xfrm>
          <a:prstGeom prst="triangle">
            <a:avLst>
              <a:gd name="adj" fmla="val 46333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9627" name="AutoShape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0" y="3886200"/>
            <a:ext cx="1524000" cy="1295400"/>
          </a:xfrm>
          <a:prstGeom prst="triangle">
            <a:avLst>
              <a:gd name="adj" fmla="val 54093"/>
            </a:avLst>
          </a:prstGeom>
          <a:noFill/>
          <a:ln w="28575">
            <a:solidFill>
              <a:srgbClr val="FF4A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648319"/>
      </p:ext>
    </p:extLst>
  </p:cSld>
  <p:clrMapOvr>
    <a:masterClrMapping/>
  </p:clrMapOvr>
  <p:transition advTm="17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4" grpId="0" animBg="1"/>
      <p:bldP spid="239625" grpId="0" animBg="1"/>
      <p:bldP spid="239626" grpId="0" animBg="1"/>
      <p:bldP spid="2396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168275"/>
            <a:ext cx="89154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Leonardo, the Artist:</a:t>
            </a:r>
            <a:b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3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From his</a:t>
            </a:r>
            <a:r>
              <a:rPr lang="en-US" sz="34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Notebooks of over </a:t>
            </a:r>
            <a:r>
              <a:rPr lang="en-US" sz="3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5000 pages (1508-1519)</a:t>
            </a:r>
            <a:endParaRPr lang="en-US" sz="34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</p:txBody>
      </p:sp>
      <p:pic>
        <p:nvPicPr>
          <p:cNvPr id="62467" name="Picture 4" descr="Da Vinci-study of grotesque heads-149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52600"/>
            <a:ext cx="3816350" cy="4686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6" descr="Da Vinci-Rearing Horse-1483-9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4"/>
          <a:stretch>
            <a:fillRect/>
          </a:stretch>
        </p:blipFill>
        <p:spPr bwMode="auto">
          <a:xfrm>
            <a:off x="4797425" y="1763713"/>
            <a:ext cx="3965575" cy="47132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141532"/>
      </p:ext>
    </p:extLst>
  </p:cSld>
  <p:clrMapOvr>
    <a:masterClrMapping/>
  </p:clrMapOvr>
  <p:transition advTm="5731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136525"/>
            <a:ext cx="73152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5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Mona Lisa</a:t>
            </a:r>
            <a:r>
              <a:rPr lang="en-US" sz="45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 – da Vinci, 1503-4</a:t>
            </a:r>
          </a:p>
        </p:txBody>
      </p:sp>
      <p:pic>
        <p:nvPicPr>
          <p:cNvPr id="38915" name="Picture 3" descr="Da Vinci-Mona Lisa-1503-0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9906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6" descr="JigSaw0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90600"/>
            <a:ext cx="36798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WordArt 7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1876425" y="2971800"/>
            <a:ext cx="1057275" cy="11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9B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</a:t>
            </a:r>
          </a:p>
        </p:txBody>
      </p:sp>
      <p:sp>
        <p:nvSpPr>
          <p:cNvPr id="38920" name="AutoShap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1371600"/>
            <a:ext cx="3933825" cy="4419600"/>
          </a:xfrm>
          <a:prstGeom prst="triangle">
            <a:avLst>
              <a:gd name="adj" fmla="val 48426"/>
            </a:avLst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624908"/>
      </p:ext>
    </p:extLst>
  </p:cSld>
  <p:clrMapOvr>
    <a:masterClrMapping/>
  </p:clrMapOvr>
  <p:transition advTm="20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762000" y="2286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Medieval Europe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991446"/>
      </p:ext>
    </p:extLst>
  </p:cSld>
  <p:clrMapOvr>
    <a:masterClrMapping/>
  </p:clrMapOvr>
  <p:transition advTm="2296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Da Vinci-Mona Lisa-1503-0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PastaMona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r="2730" b="1389"/>
          <a:stretch>
            <a:fillRect/>
          </a:stretch>
        </p:blipFill>
        <p:spPr bwMode="auto">
          <a:xfrm>
            <a:off x="4800600" y="609600"/>
            <a:ext cx="3657600" cy="5410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6019800"/>
            <a:ext cx="274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PressWriter Symbols"/>
              <a:buNone/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Macaroni Mona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599827"/>
      </p:ext>
    </p:extLst>
  </p:cSld>
  <p:clrMapOvr>
    <a:masterClrMapping/>
  </p:clrMapOvr>
  <p:transition advTm="10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  <p:bldP spid="37895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Da Vinci-Mona Lisa-1503-0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monakub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3892550" cy="5334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86400" y="6019800"/>
            <a:ext cx="246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PressWriter Symbols"/>
              <a:buNone/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Picasso Mona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353959"/>
      </p:ext>
    </p:extLst>
  </p:cSld>
  <p:clrMapOvr>
    <a:masterClrMapping/>
  </p:clrMapOvr>
  <p:transition advTm="9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  <p:bldP spid="36870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Da Vinci-Mona Lisa-1503-0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Warhol01pic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609600"/>
            <a:ext cx="351155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3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53000" y="6019800"/>
            <a:ext cx="3506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PressWriter Symbols"/>
              <a:buNone/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 Andy Warhol Mona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06903"/>
      </p:ext>
    </p:extLst>
  </p:cSld>
  <p:clrMapOvr>
    <a:masterClrMapping/>
  </p:clrMapOvr>
  <p:transition advTm="6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  <p:bldP spid="3994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Da Vinci-Mona Lisa-1503-0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monica_monalisa">
            <a:hlinkClick r:id="rId8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4111625" cy="5029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1" name="Rectangle 1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05400" y="5867400"/>
            <a:ext cx="329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PressWriter Symbols"/>
              <a:buNone/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“Mona”ca Lewinsky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209642"/>
      </p:ext>
    </p:extLst>
  </p:cSld>
  <p:clrMapOvr>
    <a:masterClrMapping/>
  </p:clrMapOvr>
  <p:transition advTm="6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228600"/>
            <a:ext cx="7315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Mona Lisa</a:t>
            </a: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 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OR</a:t>
            </a: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 da Vinci??</a:t>
            </a:r>
          </a:p>
        </p:txBody>
      </p:sp>
      <p:pic>
        <p:nvPicPr>
          <p:cNvPr id="43014" name="Picture 6" descr="monamorph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8458200" cy="103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Mona-le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30861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572871"/>
      </p:ext>
    </p:extLst>
  </p:cSld>
  <p:clrMapOvr>
    <a:masterClrMapping/>
  </p:clrMapOvr>
  <p:transition advTm="13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68275"/>
            <a:ext cx="8458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The Last Supper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- da Vinci, 1498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&amp; Geometry</a:t>
            </a:r>
          </a:p>
        </p:txBody>
      </p:sp>
      <p:pic>
        <p:nvPicPr>
          <p:cNvPr id="69635" name="Picture 4" descr="Da Vinci-Last Supper-1498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6738"/>
            <a:ext cx="8534400" cy="44878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5" name="AutoShap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3800" y="3733800"/>
            <a:ext cx="1752600" cy="13716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37578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V="1">
            <a:off x="6629400" y="3810000"/>
            <a:ext cx="2209800" cy="1295400"/>
          </a:xfrm>
          <a:custGeom>
            <a:avLst/>
            <a:gdLst>
              <a:gd name="T0" fmla="*/ 197815465 w 21600"/>
              <a:gd name="T1" fmla="*/ 38844008 h 21600"/>
              <a:gd name="T2" fmla="*/ 113037408 w 21600"/>
              <a:gd name="T3" fmla="*/ 77688017 h 21600"/>
              <a:gd name="T4" fmla="*/ 28259352 w 21600"/>
              <a:gd name="T5" fmla="*/ 38844008 h 21600"/>
              <a:gd name="T6" fmla="*/ 11303740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579" name="AutoShap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flipV="1">
            <a:off x="228600" y="3886200"/>
            <a:ext cx="2590800" cy="1219200"/>
          </a:xfrm>
          <a:custGeom>
            <a:avLst/>
            <a:gdLst>
              <a:gd name="T0" fmla="*/ 271908058 w 21600"/>
              <a:gd name="T1" fmla="*/ 34408533 h 21600"/>
              <a:gd name="T2" fmla="*/ 155376033 w 21600"/>
              <a:gd name="T3" fmla="*/ 68817067 h 21600"/>
              <a:gd name="T4" fmla="*/ 38844008 w 21600"/>
              <a:gd name="T5" fmla="*/ 34408533 h 21600"/>
              <a:gd name="T6" fmla="*/ 15537603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580" name="AutoShap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flipH="1">
            <a:off x="4953000" y="3733800"/>
            <a:ext cx="1981200" cy="1371600"/>
          </a:xfrm>
          <a:prstGeom prst="parallelogram">
            <a:avLst>
              <a:gd name="adj" fmla="val 3611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581" name="AutoShap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flipH="1">
            <a:off x="2286000" y="4038600"/>
            <a:ext cx="1752600" cy="1066800"/>
          </a:xfrm>
          <a:prstGeom prst="parallelogram">
            <a:avLst>
              <a:gd name="adj" fmla="val 4107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770809"/>
      </p:ext>
    </p:extLst>
  </p:cSld>
  <p:clrMapOvr>
    <a:masterClrMapping/>
  </p:clrMapOvr>
  <p:transition advTm="14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5" grpId="0" animBg="1"/>
      <p:bldP spid="237578" grpId="0" animBg="1"/>
      <p:bldP spid="237579" grpId="0" animBg="1"/>
      <p:bldP spid="237580" grpId="0" animBg="1"/>
      <p:bldP spid="23758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68275"/>
            <a:ext cx="8458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The Last Supper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- da Vinci, 1498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&amp; Geometry</a:t>
            </a:r>
          </a:p>
        </p:txBody>
      </p:sp>
      <p:pic>
        <p:nvPicPr>
          <p:cNvPr id="70659" name="Picture 4" descr="Da Vinci-Last Supper-1498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6738"/>
            <a:ext cx="8534400" cy="44878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5" name="AutoShap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3800" y="3733800"/>
            <a:ext cx="1752600" cy="13716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37578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V="1">
            <a:off x="6629400" y="3810000"/>
            <a:ext cx="2209800" cy="1295400"/>
          </a:xfrm>
          <a:custGeom>
            <a:avLst/>
            <a:gdLst>
              <a:gd name="T0" fmla="*/ 197815465 w 21600"/>
              <a:gd name="T1" fmla="*/ 38844008 h 21600"/>
              <a:gd name="T2" fmla="*/ 113037408 w 21600"/>
              <a:gd name="T3" fmla="*/ 77688017 h 21600"/>
              <a:gd name="T4" fmla="*/ 28259352 w 21600"/>
              <a:gd name="T5" fmla="*/ 38844008 h 21600"/>
              <a:gd name="T6" fmla="*/ 11303740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579" name="AutoShap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flipV="1">
            <a:off x="228600" y="3886200"/>
            <a:ext cx="2590800" cy="1219200"/>
          </a:xfrm>
          <a:custGeom>
            <a:avLst/>
            <a:gdLst>
              <a:gd name="T0" fmla="*/ 271908058 w 21600"/>
              <a:gd name="T1" fmla="*/ 34408533 h 21600"/>
              <a:gd name="T2" fmla="*/ 155376033 w 21600"/>
              <a:gd name="T3" fmla="*/ 68817067 h 21600"/>
              <a:gd name="T4" fmla="*/ 38844008 w 21600"/>
              <a:gd name="T5" fmla="*/ 34408533 h 21600"/>
              <a:gd name="T6" fmla="*/ 15537603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580" name="AutoShap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flipH="1">
            <a:off x="4953000" y="3733800"/>
            <a:ext cx="1981200" cy="1371600"/>
          </a:xfrm>
          <a:prstGeom prst="parallelogram">
            <a:avLst>
              <a:gd name="adj" fmla="val 3611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581" name="AutoShap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flipH="1">
            <a:off x="2286000" y="4038600"/>
            <a:ext cx="1752600" cy="1066800"/>
          </a:xfrm>
          <a:prstGeom prst="parallelogram">
            <a:avLst>
              <a:gd name="adj" fmla="val 4107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187795"/>
      </p:ext>
    </p:extLst>
  </p:cSld>
  <p:clrMapOvr>
    <a:masterClrMapping/>
  </p:clrMapOvr>
  <p:transition advTm="12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5" grpId="0" animBg="1"/>
      <p:bldP spid="237578" grpId="0" animBg="1"/>
      <p:bldP spid="237579" grpId="0" animBg="1"/>
      <p:bldP spid="237580" grpId="0" animBg="1"/>
      <p:bldP spid="23758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86400" y="827088"/>
            <a:ext cx="35052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Refractory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endParaRPr lang="en-US" sz="4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Convent of Santa Maria delle Grazie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endParaRPr lang="en-US" sz="4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Milan</a:t>
            </a:r>
          </a:p>
        </p:txBody>
      </p:sp>
      <p:pic>
        <p:nvPicPr>
          <p:cNvPr id="71683" name="Picture 4" descr="Da Vinci-Last Supper Refractor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4773613" cy="6629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093269"/>
      </p:ext>
    </p:extLst>
  </p:cSld>
  <p:clrMapOvr>
    <a:masterClrMapping/>
  </p:clrMapOvr>
  <p:transition advTm="6245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Object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36000" cy="439737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7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724400" y="1066800"/>
            <a:ext cx="0" cy="4500563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6198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0200" y="3352800"/>
            <a:ext cx="86106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6199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762000" y="1143000"/>
            <a:ext cx="8077200" cy="43434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6200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590800" y="1143000"/>
            <a:ext cx="4343400" cy="44196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6201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0" y="1295400"/>
            <a:ext cx="8991600" cy="39624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6202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743200" y="1143000"/>
            <a:ext cx="3886200" cy="44196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6203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54000" y="2965450"/>
            <a:ext cx="1633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CC00"/>
                </a:solidFill>
                <a:latin typeface="Comic Sans MS" pitchFamily="66" charset="0"/>
              </a:rPr>
              <a:t>horizontal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-5400000">
            <a:off x="3852069" y="1445419"/>
            <a:ext cx="1287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CC00"/>
                </a:solidFill>
                <a:latin typeface="Comic Sans MS" pitchFamily="66" charset="0"/>
              </a:rPr>
              <a:t>vertical</a:t>
            </a:r>
          </a:p>
        </p:txBody>
      </p:sp>
      <p:sp>
        <p:nvSpPr>
          <p:cNvPr id="136205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00400" y="6019800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36206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" y="2286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The Last Supper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- da Vinci, 1498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011886"/>
      </p:ext>
    </p:extLst>
  </p:cSld>
  <p:clrMapOvr>
    <a:masterClrMapping/>
  </p:clrMapOvr>
  <p:transition advTm="11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/>
      <p:bldP spid="136198" grpId="0" animBg="1"/>
      <p:bldP spid="136199" grpId="0" animBg="1"/>
      <p:bldP spid="136200" grpId="0" animBg="1"/>
      <p:bldP spid="136201" grpId="0" animBg="1"/>
      <p:bldP spid="136202" grpId="0" animBg="1"/>
      <p:bldP spid="136203" grpId="0" autoUpdateAnimBg="0"/>
      <p:bldP spid="136204" grpId="0" autoUpdateAnimBg="0"/>
      <p:bldP spid="13620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91200" y="1990725"/>
            <a:ext cx="29718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Detail of Jesus</a:t>
            </a: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Last Supper</a:t>
            </a: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 Vinci</a:t>
            </a:r>
            <a:endParaRPr lang="en-US" sz="2800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1498</a:t>
            </a:r>
          </a:p>
        </p:txBody>
      </p:sp>
      <p:pic>
        <p:nvPicPr>
          <p:cNvPr id="27652" name="Picture 4" descr="leonardo_lastsup_d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 b="3778"/>
          <a:stretch>
            <a:fillRect/>
          </a:stretch>
        </p:blipFill>
        <p:spPr bwMode="auto">
          <a:xfrm>
            <a:off x="152400" y="152400"/>
            <a:ext cx="525145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62600" y="304800"/>
            <a:ext cx="350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Deterioration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110985"/>
      </p:ext>
    </p:extLst>
  </p:cSld>
  <p:clrMapOvr>
    <a:masterClrMapping/>
  </p:clrMapOvr>
  <p:transition advTm="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7.6 – Key words or Concepts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Feudalism</a:t>
            </a:r>
          </a:p>
          <a:p>
            <a:pPr eaLnBrk="1" hangingPunct="1">
              <a:defRPr/>
            </a:pPr>
            <a:r>
              <a:rPr lang="en-US" dirty="0" smtClean="0"/>
              <a:t>Monarch</a:t>
            </a:r>
          </a:p>
          <a:p>
            <a:pPr eaLnBrk="1" hangingPunct="1">
              <a:defRPr/>
            </a:pPr>
            <a:r>
              <a:rPr lang="en-US" dirty="0" smtClean="0"/>
              <a:t>Papacy</a:t>
            </a:r>
          </a:p>
          <a:p>
            <a:pPr eaLnBrk="1" hangingPunct="1">
              <a:defRPr/>
            </a:pPr>
            <a:r>
              <a:rPr lang="en-US" dirty="0" smtClean="0"/>
              <a:t>Magna Carta</a:t>
            </a:r>
          </a:p>
          <a:p>
            <a:pPr eaLnBrk="1" hangingPunct="1">
              <a:defRPr/>
            </a:pPr>
            <a:r>
              <a:rPr lang="en-US" dirty="0" smtClean="0"/>
              <a:t>Habeas Corpus</a:t>
            </a:r>
          </a:p>
          <a:p>
            <a:pPr eaLnBrk="1" hangingPunct="1">
              <a:defRPr/>
            </a:pPr>
            <a:r>
              <a:rPr lang="en-US" dirty="0" smtClean="0"/>
              <a:t>Crusades</a:t>
            </a:r>
          </a:p>
          <a:p>
            <a:pPr eaLnBrk="1" hangingPunct="1">
              <a:defRPr/>
            </a:pPr>
            <a:r>
              <a:rPr lang="en-US" dirty="0" smtClean="0"/>
              <a:t>The Catholic Church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247665"/>
      </p:ext>
    </p:extLst>
  </p:cSld>
  <p:clrMapOvr>
    <a:masterClrMapping/>
  </p:clrMapOvr>
  <p:transition advTm="6063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52400"/>
            <a:ext cx="8153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A Da Vinci “Code”: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3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St. John 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or</a:t>
            </a:r>
            <a:r>
              <a:rPr lang="en-US" sz="3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 Mary Magdalene?</a:t>
            </a:r>
            <a:endParaRPr lang="en-US" sz="36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</p:txBody>
      </p:sp>
      <p:pic>
        <p:nvPicPr>
          <p:cNvPr id="74755" name="Picture 5" descr="Da Vinci-Last Supper-1498-apostles nam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>
            <a:fillRect/>
          </a:stretch>
        </p:blipFill>
        <p:spPr bwMode="auto">
          <a:xfrm>
            <a:off x="457200" y="1790700"/>
            <a:ext cx="8305800" cy="46101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4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1371600"/>
            <a:ext cx="457200" cy="2743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245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3657600" y="1371600"/>
            <a:ext cx="2133600" cy="2819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3048379"/>
      </p:ext>
    </p:extLst>
  </p:cSld>
  <p:clrMapOvr>
    <a:masterClrMapping/>
  </p:clrMapOvr>
  <p:transition advTm="21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4" grpId="0" animBg="1"/>
      <p:bldP spid="23245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5240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Leonardo, the Sculptor</a:t>
            </a:r>
            <a:endParaRPr lang="en-US" sz="32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/>
            </a:endParaRPr>
          </a:p>
        </p:txBody>
      </p:sp>
      <p:pic>
        <p:nvPicPr>
          <p:cNvPr id="75779" name="Picture 4" descr="daVinci-Equestrian Statue-1516-1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392738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6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2384425"/>
            <a:ext cx="25146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5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 Equestrian Statue</a:t>
            </a:r>
            <a:br>
              <a:rPr lang="en-US" sz="25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5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5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1516-1518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469185"/>
      </p:ext>
    </p:extLst>
  </p:cSld>
  <p:clrMapOvr>
    <a:masterClrMapping/>
  </p:clrMapOvr>
  <p:transition advTm="4143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152400"/>
            <a:ext cx="8305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Leonardo, the Architect: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</a:br>
            <a:r>
              <a:rPr lang="en-US" sz="3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Pages from his </a:t>
            </a:r>
            <a:r>
              <a:rPr lang="en-US" sz="3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/>
              </a:rPr>
              <a:t>Notebook</a:t>
            </a:r>
          </a:p>
        </p:txBody>
      </p:sp>
      <p:pic>
        <p:nvPicPr>
          <p:cNvPr id="76803" name="Picture 6" descr="daVinci-study of a central church-148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066800"/>
            <a:ext cx="3829050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88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29200" y="2667000"/>
            <a:ext cx="32004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7663" indent="-3476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Study of a central church.</a:t>
            </a:r>
            <a:b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6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47663" indent="-3476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PressWriter Symbols"/>
              <a:buChar char="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1488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797387"/>
      </p:ext>
    </p:extLst>
  </p:cSld>
  <p:clrMapOvr>
    <a:masterClrMapping/>
  </p:clrMapOvr>
  <p:transition advTm="5378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7829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0" y="3133725"/>
            <a:ext cx="4572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Dante Alighieri wrote “The Divine Comedy” about purgatory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151405"/>
      </p:ext>
    </p:extLst>
  </p:cSld>
  <p:clrMapOvr>
    <a:masterClrMapping/>
  </p:clrMapOvr>
  <p:transition advTm="358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5334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sz="2700" dirty="0" smtClean="0"/>
              <a:t>Dante Alighieri wrote “The Divine Comedy” about purgatory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8851" name="Content Placeholder 4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533400"/>
            <a:ext cx="9105900" cy="6324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391968"/>
      </p:ext>
    </p:extLst>
  </p:cSld>
  <p:clrMapOvr>
    <a:masterClrMapping/>
  </p:clrMapOvr>
  <p:transition advTm="6014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97" y="0"/>
            <a:ext cx="93346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093504"/>
      </p:ext>
    </p:extLst>
  </p:cSld>
  <p:clrMapOvr>
    <a:masterClrMapping/>
  </p:clrMapOvr>
  <p:transition advTm="6382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4997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34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108864"/>
      </p:ext>
    </p:extLst>
  </p:cSld>
  <p:clrMapOvr>
    <a:masterClrMapping/>
  </p:clrMapOvr>
  <p:transition advTm="4417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67" y="0"/>
            <a:ext cx="907220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694453"/>
      </p:ext>
    </p:extLst>
  </p:cSld>
  <p:clrMapOvr>
    <a:masterClrMapping/>
  </p:clrMapOvr>
  <p:transition advTm="5148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704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1925"/>
            <a:ext cx="662940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043431"/>
      </p:ext>
    </p:extLst>
  </p:cSld>
  <p:clrMapOvr>
    <a:masterClrMapping/>
  </p:clrMapOvr>
  <p:transition advTm="3077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3124200" y="6477000"/>
            <a:ext cx="2895600" cy="223838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0" y="-381000"/>
            <a:ext cx="9121327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419577"/>
      </p:ext>
    </p:extLst>
  </p:cSld>
  <p:clrMapOvr>
    <a:masterClrMapping/>
  </p:clrMapOvr>
  <p:transition advTm="337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Social Structure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Medieval Europe operated under the Feudal system after the fall of Rome</a:t>
            </a:r>
          </a:p>
          <a:p>
            <a:pPr eaLnBrk="1" hangingPunct="1">
              <a:defRPr/>
            </a:pPr>
            <a:r>
              <a:rPr lang="en-US" smtClean="0"/>
              <a:t>The Feudal system is a social and political system which ties the people to the land</a:t>
            </a:r>
          </a:p>
          <a:p>
            <a:pPr eaLnBrk="1" hangingPunct="1">
              <a:defRPr/>
            </a:pPr>
            <a:r>
              <a:rPr lang="en-US" smtClean="0"/>
              <a:t>It was a way of protecting property</a:t>
            </a:r>
          </a:p>
          <a:p>
            <a:pPr eaLnBrk="1" hangingPunct="1">
              <a:defRPr/>
            </a:pPr>
            <a:r>
              <a:rPr lang="en-US" smtClean="0"/>
              <a:t>People pledged loyalty to the 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952230"/>
      </p:ext>
    </p:extLst>
  </p:cSld>
  <p:clrMapOvr>
    <a:masterClrMapping/>
  </p:clrMapOvr>
  <p:transition advTm="93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9091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6"/>
          <a:stretch>
            <a:fillRect/>
          </a:stretch>
        </p:blipFill>
        <p:spPr bwMode="auto">
          <a:xfrm>
            <a:off x="0" y="-76200"/>
            <a:ext cx="91440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023016"/>
      </p:ext>
    </p:extLst>
  </p:cSld>
  <p:clrMapOvr>
    <a:masterClrMapping/>
  </p:clrMapOvr>
  <p:transition advTm="3681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" y="152400"/>
            <a:ext cx="9108361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523546"/>
      </p:ext>
    </p:extLst>
  </p:cSld>
  <p:clrMapOvr>
    <a:masterClrMapping/>
  </p:clrMapOvr>
  <p:transition advTm="262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89916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334832"/>
      </p:ext>
    </p:extLst>
  </p:cSld>
  <p:clrMapOvr>
    <a:masterClrMapping/>
  </p:clrMapOvr>
  <p:transition advTm="3611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6492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473094"/>
      </p:ext>
    </p:extLst>
  </p:cSld>
  <p:clrMapOvr>
    <a:masterClrMapping/>
  </p:clrMapOvr>
  <p:transition advTm="2144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337754"/>
      </p:ext>
    </p:extLst>
  </p:cSld>
  <p:clrMapOvr>
    <a:masterClrMapping/>
  </p:clrMapOvr>
  <p:transition advTm="6052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91431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228243"/>
      </p:ext>
    </p:extLst>
  </p:cSld>
  <p:clrMapOvr>
    <a:masterClrMapping/>
  </p:clrMapOvr>
  <p:transition advTm="2029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9523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602140"/>
      </p:ext>
    </p:extLst>
  </p:cSld>
  <p:clrMapOvr>
    <a:masterClrMapping/>
  </p:clrMapOvr>
  <p:transition advTm="3082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Johann Gutenberg developed a new type of printing press with movable type</a:t>
            </a:r>
          </a:p>
          <a:p>
            <a:pPr eaLnBrk="1" hangingPunct="1">
              <a:defRPr/>
            </a:pPr>
            <a:r>
              <a:rPr lang="en-US" dirty="0" smtClean="0"/>
              <a:t>These characters could be rearranged and used over and over again</a:t>
            </a:r>
          </a:p>
          <a:p>
            <a:pPr eaLnBrk="1" hangingPunct="1">
              <a:defRPr/>
            </a:pPr>
            <a:r>
              <a:rPr lang="en-US" dirty="0" smtClean="0"/>
              <a:t>William Shakespeare was a major figure in the English Renaissance</a:t>
            </a:r>
          </a:p>
          <a:p>
            <a:pPr eaLnBrk="1" hangingPunct="1">
              <a:defRPr/>
            </a:pPr>
            <a:r>
              <a:rPr lang="en-US" dirty="0" smtClean="0"/>
              <a:t>He is remembered as one of the greatest poets and playwrights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192814"/>
      </p:ext>
    </p:extLst>
  </p:cSld>
  <p:clrMapOvr>
    <a:masterClrMapping/>
  </p:clrMapOvr>
  <p:transition advTm="6945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Reformation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141299"/>
      </p:ext>
    </p:extLst>
  </p:cSld>
  <p:clrMapOvr>
    <a:masterClrMapping/>
  </p:clrMapOvr>
  <p:transition advTm="3785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7.9 – Key Words and Concepts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Indulgences</a:t>
            </a:r>
          </a:p>
          <a:p>
            <a:pPr eaLnBrk="1" hangingPunct="1">
              <a:defRPr/>
            </a:pPr>
            <a:r>
              <a:rPr lang="en-US" smtClean="0"/>
              <a:t>Reformation</a:t>
            </a:r>
          </a:p>
          <a:p>
            <a:pPr eaLnBrk="1" hangingPunct="1">
              <a:defRPr/>
            </a:pPr>
            <a:r>
              <a:rPr lang="en-US" smtClean="0"/>
              <a:t>Federalism</a:t>
            </a:r>
          </a:p>
          <a:p>
            <a:pPr eaLnBrk="1" hangingPunct="1">
              <a:defRPr/>
            </a:pPr>
            <a:r>
              <a:rPr lang="en-US" smtClean="0"/>
              <a:t>Protestant</a:t>
            </a:r>
          </a:p>
          <a:p>
            <a:pPr eaLnBrk="1" hangingPunct="1">
              <a:defRPr/>
            </a:pPr>
            <a:r>
              <a:rPr lang="en-US" smtClean="0"/>
              <a:t>Missionary</a:t>
            </a:r>
          </a:p>
          <a:p>
            <a:pPr eaLnBrk="1" hangingPunct="1">
              <a:defRPr/>
            </a:pPr>
            <a:r>
              <a:rPr lang="en-US" smtClean="0"/>
              <a:t>Golden Age of Cooperation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070328"/>
      </p:ext>
    </p:extLst>
  </p:cSld>
  <p:clrMapOvr>
    <a:masterClrMapping/>
  </p:clrMapOvr>
  <p:transition advTm="493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4648200" cy="68580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dirty="0" smtClean="0"/>
              <a:t>CH 2 </a:t>
            </a:r>
            <a:br>
              <a:rPr lang="en-US" dirty="0" smtClean="0"/>
            </a:br>
            <a:r>
              <a:rPr lang="en-US" sz="3600" dirty="0" smtClean="0"/>
              <a:t>THE DEVELOPMENT OF FEUDALISM IN WESTERN EUROPE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MAIN TOPICS: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1. HISTORY OF TIMES</a:t>
            </a:r>
            <a:br>
              <a:rPr lang="en-US" sz="3200" dirty="0" smtClean="0"/>
            </a:br>
            <a:r>
              <a:rPr lang="en-US" sz="3200" dirty="0" smtClean="0"/>
              <a:t>2. DEF OF FEUDALISM</a:t>
            </a:r>
            <a:br>
              <a:rPr lang="en-US" sz="3200" dirty="0" smtClean="0"/>
            </a:br>
            <a:r>
              <a:rPr lang="en-US" sz="3200" dirty="0" smtClean="0"/>
              <a:t>3. MONARCHS</a:t>
            </a:r>
            <a:br>
              <a:rPr lang="en-US" sz="3200" dirty="0" smtClean="0"/>
            </a:br>
            <a:r>
              <a:rPr lang="en-US" sz="3200" dirty="0" smtClean="0"/>
              <a:t>4. LORDS / NOBLES</a:t>
            </a:r>
            <a:br>
              <a:rPr lang="en-US" sz="3200" dirty="0" smtClean="0"/>
            </a:br>
            <a:r>
              <a:rPr lang="en-US" sz="3200" dirty="0" smtClean="0"/>
              <a:t>5. KNIGHTS</a:t>
            </a:r>
            <a:br>
              <a:rPr lang="en-US" sz="3200" dirty="0" smtClean="0"/>
            </a:br>
            <a:r>
              <a:rPr lang="en-US" sz="3200" dirty="0" smtClean="0"/>
              <a:t>6. PEASANTS / SERFS</a:t>
            </a:r>
            <a:endParaRPr lang="en-US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4725" y="0"/>
            <a:ext cx="4359275" cy="685641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560813"/>
      </p:ext>
    </p:extLst>
  </p:cSld>
  <p:clrMapOvr>
    <a:masterClrMapping/>
  </p:clrMapOvr>
  <p:transition advTm="7696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Weakening of the Catholic Church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533400" y="2705100"/>
            <a:ext cx="8229600" cy="41529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Catholic Church was in the practice of selling indulgences</a:t>
            </a:r>
          </a:p>
          <a:p>
            <a:pPr eaLnBrk="1" hangingPunct="1">
              <a:defRPr/>
            </a:pPr>
            <a:r>
              <a:rPr lang="en-US" smtClean="0"/>
              <a:t>Indulgences was the release from punishment or sin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33777"/>
      </p:ext>
    </p:extLst>
  </p:cSld>
  <p:clrMapOvr>
    <a:masterClrMapping/>
  </p:clrMapOvr>
  <p:transition advTm="5653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They also sold offices or leadership position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Buyers could simply pay for a job and some people didn’t actually perform their duties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All Catholics paid taxes to the Church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Many people resented having to pay two taxes, one to their own government and the other to the Church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620129"/>
      </p:ext>
    </p:extLst>
  </p:cSld>
  <p:clrMapOvr>
    <a:masterClrMapping/>
  </p:clrMapOvr>
  <p:transition advTm="3615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Calls for Reform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295400"/>
            <a:ext cx="82296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Desiderius Erasmus – humanist from Holland was a priest and Catholic</a:t>
            </a:r>
          </a:p>
          <a:p>
            <a:pPr eaLnBrk="1" hangingPunct="1">
              <a:defRPr/>
            </a:pPr>
            <a:r>
              <a:rPr lang="en-US" smtClean="0"/>
              <a:t>He wrote a book called “</a:t>
            </a:r>
            <a:r>
              <a:rPr lang="en-US" i="1" smtClean="0"/>
              <a:t>The Praise of Folly</a:t>
            </a:r>
            <a:r>
              <a:rPr lang="en-US" smtClean="0"/>
              <a:t>”</a:t>
            </a:r>
          </a:p>
          <a:p>
            <a:pPr eaLnBrk="1" hangingPunct="1">
              <a:defRPr/>
            </a:pPr>
            <a:r>
              <a:rPr lang="en-US" smtClean="0"/>
              <a:t>The book talked about abuses within the church</a:t>
            </a:r>
          </a:p>
          <a:p>
            <a:pPr eaLnBrk="1" hangingPunct="1">
              <a:defRPr/>
            </a:pPr>
            <a:r>
              <a:rPr lang="en-US" smtClean="0"/>
              <a:t>He wanted to reform the church from within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257888"/>
      </p:ext>
    </p:extLst>
  </p:cSld>
  <p:clrMapOvr>
    <a:masterClrMapping/>
  </p:clrMapOvr>
  <p:transition advTm="1194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Martin Luther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Martin Luther was raised a Catholic who once vowed to become a monk.  He became a priest.</a:t>
            </a:r>
          </a:p>
          <a:p>
            <a:pPr eaLnBrk="1" hangingPunct="1">
              <a:defRPr/>
            </a:pPr>
            <a:r>
              <a:rPr lang="en-US" smtClean="0"/>
              <a:t>He disliked the selling of indulgences</a:t>
            </a:r>
          </a:p>
          <a:p>
            <a:pPr eaLnBrk="1" hangingPunct="1">
              <a:defRPr/>
            </a:pPr>
            <a:r>
              <a:rPr lang="en-US" smtClean="0"/>
              <a:t>He broke away from the Church and started a new one</a:t>
            </a:r>
          </a:p>
          <a:p>
            <a:pPr eaLnBrk="1" hangingPunct="1">
              <a:defRPr/>
            </a:pPr>
            <a:r>
              <a:rPr lang="en-US" smtClean="0"/>
              <a:t>His followers were called Lutherans 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27334"/>
      </p:ext>
    </p:extLst>
  </p:cSld>
  <p:clrMapOvr>
    <a:masterClrMapping/>
  </p:clrMapOvr>
  <p:transition advTm="101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81000" y="1828800"/>
            <a:ext cx="8229600" cy="3924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John Calvin was a French humanist</a:t>
            </a:r>
          </a:p>
          <a:p>
            <a:pPr eaLnBrk="1" hangingPunct="1">
              <a:defRPr/>
            </a:pPr>
            <a:r>
              <a:rPr lang="en-US" smtClean="0"/>
              <a:t>He started a Protestant branch in Geneva</a:t>
            </a:r>
          </a:p>
          <a:p>
            <a:pPr eaLnBrk="1" hangingPunct="1">
              <a:defRPr/>
            </a:pPr>
            <a:r>
              <a:rPr lang="en-US" smtClean="0"/>
              <a:t>He emphasized that salvation came from God</a:t>
            </a:r>
          </a:p>
          <a:p>
            <a:pPr eaLnBrk="1" hangingPunct="1">
              <a:defRPr/>
            </a:pPr>
            <a:r>
              <a:rPr lang="en-US" smtClean="0"/>
              <a:t>He believed in hard work and careful use of money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John Calvin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242725"/>
      </p:ext>
    </p:extLst>
  </p:cSld>
  <p:clrMapOvr>
    <a:masterClrMapping/>
  </p:clrMapOvr>
  <p:transition advTm="4306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William Tyndale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William Tyndale – was an English priest, scholar and writer</a:t>
            </a:r>
          </a:p>
          <a:p>
            <a:pPr eaLnBrk="1" hangingPunct="1">
              <a:defRPr/>
            </a:pPr>
            <a:r>
              <a:rPr lang="en-US" sz="2800" smtClean="0"/>
              <a:t>He attacked corruption in the Church and defended the Reformation</a:t>
            </a:r>
          </a:p>
          <a:p>
            <a:pPr eaLnBrk="1" hangingPunct="1">
              <a:defRPr/>
            </a:pPr>
            <a:r>
              <a:rPr lang="en-US" sz="2800" smtClean="0"/>
              <a:t>He spent a year of his life in prison for his beliefs</a:t>
            </a:r>
          </a:p>
          <a:p>
            <a:pPr eaLnBrk="1" hangingPunct="1">
              <a:defRPr/>
            </a:pPr>
            <a:r>
              <a:rPr lang="en-US" sz="2800" smtClean="0"/>
              <a:t>He was burned at the stake in 1536.</a:t>
            </a:r>
          </a:p>
          <a:p>
            <a:pPr eaLnBrk="1" hangingPunct="1">
              <a:defRPr/>
            </a:pPr>
            <a:r>
              <a:rPr lang="en-US" sz="2800" smtClean="0"/>
              <a:t>He translated the New Testament and parts of the Old Testament into English</a:t>
            </a:r>
          </a:p>
          <a:p>
            <a:pPr eaLnBrk="1" hangingPunct="1">
              <a:defRPr/>
            </a:pPr>
            <a:r>
              <a:rPr lang="en-US" sz="2800" smtClean="0"/>
              <a:t>His version is called the King James Bible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288804"/>
      </p:ext>
    </p:extLst>
  </p:cSld>
  <p:clrMapOvr>
    <a:masterClrMapping/>
  </p:clrMapOvr>
  <p:transition advTm="17058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Effects of the Reformation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905000"/>
            <a:ext cx="8229600" cy="3695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Wars between Catholics and Protestants left many over a million people dead.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 boundary was developed as a result of the thirty years war that separated Catholic and Protestants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Most of northern Europe and Germany was Protestant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Spain, Portugal, Italy and France remained Catholic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663522"/>
      </p:ext>
    </p:extLst>
  </p:cSld>
  <p:clrMapOvr>
    <a:masterClrMapping/>
  </p:clrMapOvr>
  <p:transition advTm="4384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304800" y="1447800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Many groups both Catholic and Protestant found it difficult to live in Europe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Catholics were persecuted in Protestant Countries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Protestants were persecuted in Catholic areas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Many groups were dissatisfied and left Europe altogether and established colonies in the New World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255381"/>
      </p:ext>
    </p:extLst>
  </p:cSld>
  <p:clrMapOvr>
    <a:masterClrMapping/>
  </p:clrMapOvr>
  <p:transition advTm="2088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2700"/>
            <a:ext cx="8229600" cy="4111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Reformation.asf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" y="438150"/>
            <a:ext cx="9220200" cy="6400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137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Scientific Revolution</a:t>
            </a:r>
            <a:br>
              <a:rPr lang="en-US" smtClean="0"/>
            </a:br>
            <a:endParaRPr lang="en-US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463750"/>
      </p:ext>
    </p:extLst>
  </p:cSld>
  <p:clrMapOvr>
    <a:masterClrMapping/>
  </p:clrMapOvr>
  <p:transition advTm="194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0485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643821"/>
      </p:ext>
    </p:extLst>
  </p:cSld>
  <p:clrMapOvr>
    <a:masterClrMapping/>
  </p:clrMapOvr>
  <p:transition advTm="4995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7.10 Key Words and Concepts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Scientific Revolution</a:t>
            </a:r>
          </a:p>
          <a:p>
            <a:pPr eaLnBrk="1" hangingPunct="1">
              <a:defRPr/>
            </a:pPr>
            <a:r>
              <a:rPr lang="en-US" smtClean="0"/>
              <a:t>Renaissance humanism</a:t>
            </a:r>
          </a:p>
          <a:p>
            <a:pPr eaLnBrk="1" hangingPunct="1">
              <a:defRPr/>
            </a:pPr>
            <a:r>
              <a:rPr lang="en-US" smtClean="0"/>
              <a:t>Scientific theories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75703"/>
      </p:ext>
    </p:extLst>
  </p:cSld>
  <p:clrMapOvr>
    <a:masterClrMapping/>
  </p:clrMapOvr>
  <p:transition advTm="3129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533400"/>
            <a:ext cx="8229600" cy="5600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Several factors contributed to the Scientific Revolution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Renaissance thinkers questioned traditional learning and began to observe things for themselves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The Scientific Revolution begins with Copernicus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He believed that the Earth and other things traveled around the sun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He was able to describe the planets and their orbits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711122"/>
      </p:ext>
    </p:extLst>
  </p:cSld>
  <p:clrMapOvr>
    <a:masterClrMapping/>
  </p:clrMapOvr>
  <p:transition advTm="166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Discoveries by Galileo supported Copernicus</a:t>
            </a:r>
          </a:p>
          <a:p>
            <a:pPr eaLnBrk="1" hangingPunct="1">
              <a:defRPr/>
            </a:pPr>
            <a:r>
              <a:rPr lang="en-US" smtClean="0"/>
              <a:t>Newton developed the law of gravity</a:t>
            </a:r>
          </a:p>
          <a:p>
            <a:pPr eaLnBrk="1" hangingPunct="1">
              <a:defRPr/>
            </a:pPr>
            <a:r>
              <a:rPr lang="en-US" smtClean="0"/>
              <a:t>He showed that this law was true everywhere in the known universe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075190"/>
      </p:ext>
    </p:extLst>
  </p:cSld>
  <p:clrMapOvr>
    <a:masterClrMapping/>
  </p:clrMapOvr>
  <p:transition advTm="1344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685800"/>
            <a:ext cx="8229600" cy="5448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These ideas where possible by the use of New inventions</a:t>
            </a:r>
          </a:p>
          <a:p>
            <a:pPr eaLnBrk="1" hangingPunct="1">
              <a:defRPr/>
            </a:pPr>
            <a:r>
              <a:rPr lang="en-US" smtClean="0"/>
              <a:t>Scientists used the telescope, microscope, thermometer and barometer to explain how things worked</a:t>
            </a:r>
          </a:p>
          <a:p>
            <a:pPr eaLnBrk="1" hangingPunct="1">
              <a:defRPr/>
            </a:pPr>
            <a:r>
              <a:rPr lang="en-US" smtClean="0"/>
              <a:t>All of these ideas and inventions had global roots</a:t>
            </a:r>
          </a:p>
          <a:p>
            <a:pPr eaLnBrk="1" hangingPunct="1">
              <a:defRPr/>
            </a:pPr>
            <a:r>
              <a:rPr lang="en-US" smtClean="0"/>
              <a:t>The Scientific Revolution had contributions from Greece, the Jews, Christians and Muslims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229174"/>
      </p:ext>
    </p:extLst>
  </p:cSld>
  <p:clrMapOvr>
    <a:masterClrMapping/>
  </p:clrMapOvr>
  <p:transition advTm="1031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Age of Exploration</a:t>
            </a:r>
            <a:br>
              <a:rPr lang="en-US" smtClean="0"/>
            </a:br>
            <a:r>
              <a:rPr lang="en-US" smtClean="0"/>
              <a:t> and</a:t>
            </a:r>
            <a:br>
              <a:rPr lang="en-US" smtClean="0"/>
            </a:br>
            <a:r>
              <a:rPr lang="en-US" smtClean="0"/>
              <a:t>The Enlightenment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41308"/>
      </p:ext>
    </p:extLst>
  </p:cSld>
  <p:clrMapOvr>
    <a:masterClrMapping/>
  </p:clrMapOvr>
  <p:transition advTm="116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7.11 – Key words and Concepts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Voyages of discovery</a:t>
            </a:r>
          </a:p>
          <a:p>
            <a:pPr eaLnBrk="1" hangingPunct="1">
              <a:defRPr/>
            </a:pPr>
            <a:r>
              <a:rPr lang="en-US" smtClean="0"/>
              <a:t>Cartography</a:t>
            </a:r>
          </a:p>
          <a:p>
            <a:pPr eaLnBrk="1" hangingPunct="1">
              <a:defRPr/>
            </a:pPr>
            <a:r>
              <a:rPr lang="en-US" smtClean="0"/>
              <a:t>Modern Capitalism</a:t>
            </a:r>
          </a:p>
          <a:p>
            <a:pPr eaLnBrk="1" hangingPunct="1">
              <a:defRPr/>
            </a:pPr>
            <a:r>
              <a:rPr lang="en-US" smtClean="0"/>
              <a:t>Enlightenment thinkers</a:t>
            </a:r>
          </a:p>
          <a:p>
            <a:pPr eaLnBrk="1" hangingPunct="1">
              <a:defRPr/>
            </a:pPr>
            <a:r>
              <a:rPr lang="en-US" smtClean="0"/>
              <a:t>John Locke</a:t>
            </a:r>
          </a:p>
          <a:p>
            <a:pPr eaLnBrk="1" hangingPunct="1">
              <a:defRPr/>
            </a:pPr>
            <a:r>
              <a:rPr lang="en-US" smtClean="0"/>
              <a:t>English Bill of Rights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718695"/>
      </p:ext>
    </p:extLst>
  </p:cSld>
  <p:clrMapOvr>
    <a:masterClrMapping/>
  </p:clrMapOvr>
  <p:transition advTm="1187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Age of Exploration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Beginning in the 1400’s, Europeans went on great voyages of discovery</a:t>
            </a:r>
          </a:p>
          <a:p>
            <a:pPr eaLnBrk="1" hangingPunct="1">
              <a:defRPr/>
            </a:pPr>
            <a:r>
              <a:rPr lang="en-US" smtClean="0"/>
              <a:t>The voyages of Christopher Columbus led to Spanish colonization of the Americas</a:t>
            </a:r>
          </a:p>
          <a:p>
            <a:pPr eaLnBrk="1" hangingPunct="1">
              <a:defRPr/>
            </a:pPr>
            <a:r>
              <a:rPr lang="en-US" smtClean="0"/>
              <a:t>England France and the Netherlands explored North America</a:t>
            </a:r>
          </a:p>
          <a:p>
            <a:pPr eaLnBrk="1" hangingPunct="1">
              <a:defRPr/>
            </a:pPr>
            <a:r>
              <a:rPr lang="en-US" smtClean="0"/>
              <a:t>It increased Europeans knowledge of the World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311667"/>
      </p:ext>
    </p:extLst>
  </p:cSld>
  <p:clrMapOvr>
    <a:masterClrMapping/>
  </p:clrMapOvr>
  <p:transition advTm="943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As a result of these great voyages, an exchange of plants, animals, technology, and disease occurred between the New and Old World</a:t>
            </a:r>
          </a:p>
          <a:p>
            <a:pPr eaLnBrk="1" hangingPunct="1">
              <a:defRPr/>
            </a:pPr>
            <a:r>
              <a:rPr lang="en-US" smtClean="0"/>
              <a:t>Ideas such as those from the Enlightenment will influence democratic thought in the Americas in their quest for independence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Enlightenment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204756"/>
      </p:ext>
    </p:extLst>
  </p:cSld>
  <p:clrMapOvr>
    <a:masterClrMapping/>
  </p:clrMapOvr>
  <p:transition advTm="701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idea of Natural laws were used in the writing of the Declaration of Independences and much of the colonial writing about Independence.  </a:t>
            </a:r>
          </a:p>
          <a:p>
            <a:pPr eaLnBrk="1" hangingPunct="1">
              <a:defRPr/>
            </a:pPr>
            <a:r>
              <a:rPr lang="en-US" smtClean="0"/>
              <a:t>These ideas come from Enlightenment thinkers such as John Locke and Charles-Louis Montesquieu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937844"/>
      </p:ext>
    </p:extLst>
  </p:cSld>
  <p:clrMapOvr>
    <a:masterClrMapping/>
  </p:clrMapOvr>
  <p:transition advTm="657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5908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This PowerPoint was originally brought to you by the Adams Middle School Social Science Department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371600" y="45720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Ted Dunn and Renee Terry</a:t>
            </a:r>
          </a:p>
          <a:p>
            <a:pPr eaLnBrk="1" hangingPunct="1">
              <a:defRPr/>
            </a:pPr>
            <a:r>
              <a:rPr lang="en-US" dirty="0" smtClean="0"/>
              <a:t>History Department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671539"/>
      </p:ext>
    </p:extLst>
  </p:cSld>
  <p:clrMapOvr>
    <a:masterClrMapping/>
  </p:clrMapOvr>
  <p:transition advTm="599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04LkH7mcnSgQJQHpt3C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IKnmP3Ouia4aE4gPWUqv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9UUD0w3cheKP2e0OscvN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CPA49PFnc4gDgapOVHJpP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8msXJIfJpecys9biS85I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dbJ1ikwg2Vzw4jzRHnO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tbM3B0wuLnb3mnTqNn2FO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IGElulQ220tkJZXXHkZL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nsHWGqT0Mqkfs5ofvbEJ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64Jx2yrYgBWxhBgGemrax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z2DTtQFHF3XbjbDyFp82d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txRzrOO6xbbTFjNW3k4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JkCtvHJiSEqixJrYZzT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hLdCXveAjXv29lChdSQ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TGQS34hOt41OfoecFGhqY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7iYeSt5H8iIbf5mPRjR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nC9rkM6cUkRhEUDIDLv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kY6wUo1x5u7TUm5q8iA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CVSz2cTJgsMua3GavmHr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jYrrb8F5qgpahalORIa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9K0hCcCc1RPVE74tcSRZ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RuJ4U5krSM09WOGqTvst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llwdJnvivfjighdH7iL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jHDunlxiM2dx13Kmx7L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vsmRr2GLS7Ei3V0u24VKO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PMHjo3jmowQCWoIoSB4mu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Dwp9GNlas5rvzOTkkcV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sFkSujfHHMBlR3NYUCy3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uS8zYgJ9ynbbR5gbu6tK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2KebvvbUIwtKqpcaKR2u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aIK6mpAn3n47P0lJgqX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YFSWSDq4XRDeEIqPRTkzb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O6JfgPLP2NFNc2RatM9j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QSZLa0kCwn3WpCDfxbAX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KlwxnXUQBJKK0UQ0joK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SbiVUoxD4RERMcDnBi7O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QvnXHpypSciEQ3YURqv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PjvAhSk4HjYnTlcJlaA6Z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Vxb5XQoy0ZGCjkMyWH74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y7lzpHrGjEYVXbSJz9RS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C2xIblUJo5WV5DXChZRyi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Gt0AwujRUCgJ2FgzJsis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kpOm3XxVM7eW4OQdlwXU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2ZRyU7ia0jVe5djmZQLQ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ORHSNqLv1lsnhpXN8QfLM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5ZHoeD1MapHTXhYQXAn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Y1Ih3NQpnh8KC1AHlPKPo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HZBxRlGb3pSa0R2jRoui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HVTpbHVApm1zZTcTUal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peXW6womivIUhGDraYfs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7aiwsLq8OxoWuYRerv1vf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9rR86XtkWqnJwEsfAoc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vQ5CwgtZnUWYT5w4YqqSX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hxxaYZVnQgXrEAMvAH0kz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i3fZ26sHQmCUyZwl4Yet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KCzWaCYL97Wyx4mht4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Ng2PwxNngGymgxPZIgPP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rqVisPJSCZM6Nxp3KKSv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H1frepxgzsLJa80Sa91h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zS3ifUaXw0u0XmIncZ4s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j0FeRbLdq62JxjRW3rbK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wMZZ37iAc8KN6EywRt4Rm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rqmF8JqocgW6BNTwUePuV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Dz26vob3gmv6lhjgQ2FWO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J7Bx3n86dL0dwXyhVV2r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f9g3PG7Aob7q8pWXCTo9S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eK7OkfVnbq6PuwyZSLIs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37Xy2sracVXAcrlo7uYN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i0jgcBD1cphhkSPszvVFY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2yEY6pXvfLqBmiqmh9IO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YU9UjSqLyEtQRgJytvXnZ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T9fywtyJchv0Bua5YXeN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4BRbW0dpYncEAM3q1xo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0byyRZprIVxeT5EGkxywN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8OXTn2xWHoEA3pjC40NX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pHHpJGZQZAH3JBXCnTL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  <p:tag name="DVSECTIONID" val="I9Q5479jSdcpZ1o7ihKAqR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i2enHsyIQ3G9xcFDOgH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0kA0q1XR67BVscVSXukW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0lmz17oq4ucvPoFamZxh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DmA4KWK5uxBViGRNGlaiM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EHO0srhagofI0ZWmrFY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TU5Yjyib7XY4SVmWVhDdn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3YROJYICNyOKNI29SYY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t1zI11pHAkgKjPfLgrFr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D73AqwolMizn20rKzdpk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3bzdT8Keob6MkKL9yber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bpG1H8pLJ5573S0cCfAy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gfFHZpEd6JKxZaxRqCP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oFloDj9kQLa2MmxBrti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rRekrbedMzRx2B2yriROu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1GdGS8myZRdCN9ql09Z6v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mvSQELOYJfVezs16hiF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Vc07vpsPxW2kQa0hHNaS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SURTZ2INQRuQAGPxfpvT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ELEOt2ZjYbbw29knAQbuO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beBQ6ZARXZ1yk6gCqq6J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bQZzjsayLmAETICh9WJdY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O1lJgCY5NYR0oCgMxpib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mvzSe3I0C00TlqxfPMu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FJeqwaZEQ4wHcl5DjxXM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xtNr3ngE4FmdhXaealnhj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  <p:tag name="DVSECTIONID" val="yJpWQHX80flaJRKEkYMrN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xKRwFcCiifIicADgLqfIk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17HgqeYMs7eV3AwI42Mn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YLABTAX1BYRtQoXWb3js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  <p:tag name="DVSECTIONID" val="MBj8g5smrYLiNM9VnmLSCK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bXEzGeIaFyi9w8WFOloP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f4zK8K8QI3EeNNW2dleRV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jjg1gmIVDQEHzZW6X2OP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hk8JM72AzAPwgqRJRu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4DlgA8andHHLuPBNycRk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ha8vpSSsMoP20C9dMZlb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96n2hfgP6BjO1WSwzBT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4S3JveeakO7uTb2mKPMjK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droVQlUpeY74djiL02EM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k8KQaPL6IxBEQi7joPqp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vM6O2r4Mh5Gr16gaZa5E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tzt0EGDPmniOmD17oGj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UcObR8oEkKKgbDfyqp5Df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3IiTwX2HXOO8zmFONxfa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xya0MzXheNcz95TXCqBDN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34STBCxo4jqaJJwatJG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6w5acwO9L82Avr4h1L6Lo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WZdzVPVOynPB77VUFlEG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gJV9e5f8U6mp65FkGMBzv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zCCAgOo1TDPJuDLBPyqt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.7|1.6|1.6|2.2"/>
  <p:tag name="DVSECTIONID" val="FJBzMBuOInzxXODIqRFDOm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I0QekER4OBk8mxBvZkv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hmbGVbM15sRjUCK1tJ9O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olhdZkz6XDNVIu3DJGiN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Sg2DZKXRMVDX3XPpHcrsZ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r3YvoApGVo1WzwGjRRCgo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wYTfYPZtw0Iw4eAZABfb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8S9ktt6LYqzfbD3lcm4i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9YEwde2uRlwn2wF6uZ1Mr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WlrKa7cRQKjvnZfIKAXZF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  <p:tag name="DVSECTIONID" val="IgOliFVTdYWil9wN65eiH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92IUT5Bdpg11j5t4UhZu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3x9FQMfqOssh9iIrciMf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lYWDhw2HFbp5uzf2imMB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5"/>
  <p:tag name="DVSECTIONID" val="9WR4bKyNLb60JMa96UtMHp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zK9NKCIYdffajNHU9YULK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5JddSXgtTKipLdMPwTkIs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UbLy79nRP3MEpAwKKIK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sva5VLeeqwPoc0R2k3Z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T1t7jr1q2k9zi26p8jvS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Yzne08AZIAG3iJ40QWPp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DemavLMoXG37Stdubkpc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suQitDkAqQBox2TK4qTP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eKmk8ty23kw4xWwufph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4FLGafLvWzYPUX3Jg0sXh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cwPc7UoADlQOzZG9SH2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G9ATMdfWjrvkyal3DBxZ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48uKAQAffsQQPFCe7bl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ojfqvNO4qyu0b5rp2Com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0ffqeGyJH5fS5HPinb0Kc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2tIkFqoumDEtGPek52LbO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kqJDWYkOUWJRePOz31ZM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lPEAbP4yXkXbgLHa8oFWc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mIpBaIxlBSo87TG5fzpN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uysCUUmwRHutVbzFm1BI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FFiGSqisickqTWrSPN49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N7EOu396woa1cU2H5Dqe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o1eoFBhodY40K4lf5Tw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DpKTFU2M4BrHrONqRdqk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krJgwXgobuJgG0oJ9ubu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IlfQkkkJf15crfVEG4FuI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pKdBSicy1Vc8iY1C8WMoT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|9.1|2.9"/>
  <p:tag name="DVSECTIONID" val="wxNVS8bbbIZyxhhruKHbTZ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rKNoHHJeQGe2Y3V4YbCs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3xIqHxlfHdch3MQ5TvRi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mTbnxAHaDjtRtqsNs6c1f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3W2zdRNdgETnd5YZanZ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2KVg4Z4FLa7H4EuFY7nT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D9oDZVwHUHdZ1b6i8SJxv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G8rtjbfBer77LSr0894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  <p:tag name="DVSECTIONID" val="5scN3NB8OhKxbr2GLEBuym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v7j1JXSZpoQxUbnmdpX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t4DiyFYvatq9nIuyscvE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U4lqHRAnqdmc3OaLwh6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Yo9WsGWzCjuwJedfhDz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0vqJhrZnZUzd6WgLpUrR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Hw5WxgZsuTH2nDvIovAf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Xv7gZwdFE7kXOUElUIn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v3yDfHvWhlJ7zzOghtfP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4pN12Xe4HX6grZztM61O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zIqPB33BRRMah04Ilgw9I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dHl5wDrThArVl8NDDrlp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MTfAnJuV4HqhMJJ0jAMm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XWhzKyVcJFwJJd7gYwXqY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.4"/>
  <p:tag name="DVSECTIONID" val="IkiZp6HsAxHJc8ngMybAc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Q4IzyDSInqufK3vM4vGx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cCVFnEVnZvsmqu1YnzRX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ieXncsJTUhXFWS6ESfdNZ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NnC1L586GXKTnYiacbu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HuCUkvkDa9Sf9ZArXNLb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4bBHbaPowxdl4u1CQwC6q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bYJGz51BvlLiG8oRLDM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17OizKdHj2eZjDbDVeCy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BI0tjIr5LBlIe4rmdo4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wuQjs3618odUAXBRgvhoO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xeQcc0xQdPFLdONpvhL8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J3GOKF7HyreXvDXY7H6F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15IGzMEIlaPtKNDDirUr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FDsYUiozh9S61A636l2P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YMiLKVk3zW8FDnQZYOQGk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71TaluoFKIMfp5eBSmkLS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EL2welzo1FBvq5JWTbCp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jMb1PusGukbrqepjX9kbk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GjgdOr0lkhelf4TqfBw9f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pf8sDmUObtc76DSmgadDB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NzNw8qqzggrlZQvpQ6I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q3ZQkDW2iePybor1Ykf3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ZTqsrKt4BefmvOFOMuxY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CyaqzwjWiuRA6Zux7T2dB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CMNs3nSMstzwTZXUbuhO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W1WdiwszdW8n6CZomAi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QCOITBZf9TosQr79AfZT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  <p:tag name="DVSECTIONID" val="Qqh7L5xzfaa8WHI3oRu2oZ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KCQhb6UeR4zgbkpzCRAY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YEMyhd029RkfRcSCpSkV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r6sTI66EQS9Vrp36YcO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q0vVReyYXk5bsS0Flxgz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kSAfNK0D8jnNwDbvDPHdO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WVscG0rHDRcDMbiusZo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slyH6L3DHdpaEjkxkDHB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j0ojllfdqU9Yt7EZTFD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dBxY9UFLjWcw1xiNqInt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  <p:tag name="DVSECTIONID" val="KuFYUWIuD617L7SjNqLn2j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1FQdSkK1YKMjMNLmbkyF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MX57G6eVCFcHAS8W1k1i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sJILv14w3V7VOSS7LEDM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674dSdfjeDiejdnlb4apz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9B8qyZXdRI5KzHs8r2ACu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5MLZgOfGnvWkCAGi8RgJH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AzFKqszCCym1irTWq3y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ZAMETVi8P3B9bqB4PdOS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r9hMtI1ybdRGNsMbBRKx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gyoQfUQG9dQiA4XLzDjt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q8gslleksTYdkdf3Goi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6PVBa443g0XqNdPC9eLByQ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niSQw73EayP2W8fzMyurO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kmKKvwXVbzp3QnCOeaGh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8bn50tTPOH5ClytMny7d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M0squfvR5l5ygonuieAL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x5pcaJfh7tCbbmEv336m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qvO82RCy4HtIP0AgI5y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9JnipI24axhAeEUn1HoEy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IsxEUMk0OrlgMrQC8zuU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8BlGTHn9MpKOEPS47iP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8To7Vb4f54uKwjWieSDCF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vXN0K4rb4EIZHXyXwjTH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48wVLTpcTOtXSa8ajbDT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Uq5R0fawhMDljlaiEXuUc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6OjelFU7jLYAgTEuPixL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0qSayxUuFXCVO7Y8vIIZC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wJ5oPlZI3rPXkcGqev4z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vnCgtGuS57xlTNvgh5Lk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5.1"/>
  <p:tag name="DVSECTIONID" val="UfZfXzrCZVugU1a5d3O5uF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9qVkh8RjgNbR0ms8lFuQY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CqpbaXpjf0Bdbk8om0L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1M8N8J6QcWO8jTRWHmQu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p8hNdg8PctysoD3nOGcp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aRvgZV7E3VH0b5B3GJUiR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p30expjpZeeamZwlwQHn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zRveTkyaiw3KJdMYIIw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1r3KWKm1J7a01xjGXXBF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eeg3RtalHqU3t9JivYRP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5ok0dqTGPIeBPnrisGSgr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7Bfiyy7YQXRfCgYPt40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QGKCeqdxVEnx6ENyVCeI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bexsjFvMOZRuLzyVjGLj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d1Z0BZ8lAmM1M6WZIGKn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dR59k2U9oI62Uuw5L7x1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FCSd0ZixXgUYmriYDBC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sQ52PxzeiSntpxrOTa5b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M0v9Ds8Tqwp6U928YaKXJ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VlAfw9JS270gMRJvMYJjV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LzfeBnhdpBHKbj0cOUxt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1BS1LxPHsk6BFQASb5rkS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munpGVZldqOYUhBHB4I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0juby5YFwp5FDvxn78LsZ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Y4Y5QijOUqrVyIV9Iq39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S4bZBxEB4oh0tmwfXvtI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0MRYytrWaqFIOSokZZ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x0TO49coIDaf6bdJz58C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AN3ra7mTl9nimBjDfqVhO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vsHGbBpU2Hirr5alLDd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E7WBb1K204v65tvqAC9H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YRIrKpCOnSEMib0GnA4O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W1kTZ7yCleSetQYKQ0i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NFMYl5gC96ppVH6Rpuf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ezpQrVHS04qNub1p8cs0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T3IaICJ4wDfweF61MtmI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ygljP5aCdnnWyu2jFqct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9osqKoHMpPk6dDfqYKtI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EQToLC6IP0d4UwOdfc6b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Sz68BQiJPOyW09v76BHnR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22FuCVWE8BQ6tKCxlC5F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aJfGzbbYRmd2yV8AyxQi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pyCwnPw1NB9foLdGtkktx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mXqLcGTA1wu2HMlSbjTDk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Y9OjstovBjVwbiXq5BG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nBuTNxkBLLrOayv5ssdO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1y6qxgvQb248ksCnmq7D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NKKKUp7m3nvRa12u1YGcP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oRQl2IazXW8Pj9nGhWn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tEv1GuvUKlsrVSiJSR5Q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OzBEaoSRfIyqNJ83DUtoH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NKnIxvBI3gpUckjleFEc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bgLE2hx9GLbMunGVCQy3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iiou2Yrf7N7pWb9feJub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bwY6pzvRbpu97mZrszdD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27hD23tGf3XhdSiYxOypY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iJdjmYkMJrGLgigGlUq0B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LAUijvPVZD4tROLxsov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joNWTnFJUwVv0EgJBsUl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8oq9Lh61sNSAKKb91OwU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o3iJpHekKidb0IIkg7Yk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PNAlmsXbv3eefpKnnK4mX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RRFAznQf9hSmaTe8P1FH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3xxnP15ioWaxZVV9UrIF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jgM4ktVWC689DjSvohF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L9mtT0Wrja98ypOu2mjc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JaVQZynAK7bxqPvp4X6Zw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WWimz09BB3md0nR2RpM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mzKsqHypWWg57mq28eb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ONHltdfzyxfmzIC6zs3c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kserdcnXe49zkaym8LiM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8l6Y0eII5o8vgpJKHcum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oCIzhI138mw6fDzmsZ0k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C5yfi9ExFIrVNWufrX0G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z4e16BVQKXqEoTa8fsg7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QLrKTDV0J1RuXH6uUH8Bs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RMaTo1zZDco2qPoZo5A8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Z996bkJvm7GLwajYymws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5brG47120DCmjz583tdWd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O6aX47YrkvN8UYHp6cHsm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u5iQu1ZA1YLnBrgkOmnfq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4odBdQvSivqZnlv73T4yj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zbF7qDn0eLJk2LKsT8Wrc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UAmTZ9OoNaXP2W6pRvhh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bhKJY9nccTVei5BxxxZ3b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2iKmAZVCRUitKw3KnRq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jPH0GGECq2QdL5CWo9iF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4WIwNI4VU03Dy39CyOsa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3xzbzl78pQikSeNE4cdxW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h2eWI3hdKKbxU06K2QcPM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p7YZALjCULR0p9kemXNu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KiGPmXuCeCm4f94Amwm6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0dovJXRA8u7EPiaeNO0F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sm9bJgOPfmLL0Iu2qjUY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vWaZgE0qqnVnIFBXsLEn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7ufibizieIrugdvtjQ9I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ch6Cygl3lh5in2v1mO8R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31dOE0Jz4Z3V7UcCfj4p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3KbArMv9RmDpzSNxk1pVv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hbkKWilxSvsVc8FC2dfS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cTbZrX11Q1uCOrdwpKZK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MV7jSGc6EQOeWYryWQovR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M80nfZpSUNJhjo08P1k6v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qzkeovOuTF8pY3GzgPVc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FnSsMXsUAfl7uGJysNAPm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Nztvfg8FVtgLcrLCxlzi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8A8CfTZTzdFeX2z3wvJYr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hunX1N2lmOKO4SjscDsz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7ulohLJra7V1LFMR1ETQ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dVx6Ha2tMC81iZ7ifkD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0nmSi59WPRmCgrqU6RiS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GizoxbbnApin0pfDKwT1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7F3AkkTo8WPyLU9JORXkQ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EFIGSkdLheqSIjiYKfxH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4uxhaiZlyblopVBE13V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C4qYzLvOmxXiUQ3RlNHcC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l1rqwTc4i5m6Be9BaULW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xjTmn6euMKZK9vPJM69t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2ijnvqT0pBE5u7x9w5Q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9PXIJMUYAvRCUJtgJXQC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qIvpzTb6j1Tl9QWpXB38t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mRoAGJ99TBAEkOSfw4zz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9tHieCemF4RqPYxwPLT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77GOaYY0a0qXIUSovxUw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GKayTMahkQdaaiEpjR2Y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vMUYUH0eNGPKtmABprgnF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0SgDDrfm87JBkLPfgYMm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fkl7CdsgIUiS1Ke0ZoV2H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deyhM55E9gBUU6E4mMyj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JKfQAcZpSyxoE14lFahu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V068wQniqwAtflvqy2Xxc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0qRIBbBZN0UAuN2WuSEK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8YGDKyhb6ur6uPdM9XO3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2mvrC017o1cEgJOZRANNT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u3xgjIFoPd6Y4lgZbASp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ShhTaiRD23SbcmqYsUYwN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IVd4dXDiQWuiP1n4JHoID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9LKDABCd1kyM8jc6L16Y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CGfkSUsStHllv4isj2GeI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eiDQlbuU5Bv5QmDLvEo5Q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onvc4xd3HCougIGFrEp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99L3nLVVZl3dPRzdWxGa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nVi0EikFiHjM8QsOgsRj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FjmMXhJ3HYmaZAT4SVJ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fng2BBxZcjl3GXLWR3sjy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atAPdCnWNTZGfZDRk2Vf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qYQRUbAVAcnY8Sc747FL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sajlUq0BG54HQ3BYmIcmS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j0x0eCtF4mxZ3gAjzTn5o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MihQLFdYOze9XNxwZKzkT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igiOA8Iptojan033ElnIh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H5NrQIrMypFZ0yX44fp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8EoYPaUT5CoAXYKMZwu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KNFFZzMlCwGU4fuAnUvxf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NqxsW5eWbPONAJNHSH1C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I13vHgjsSnDRinTnMlyB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bdXdhnnI5d42HwpqoXCI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vGUvmytzWsW7gJkyDUSJK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9JrpNuUF39wSPPytZW5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MfFnYlXAYvSL4dMSzTNp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VvPGzSUYGDN7IXbJpvzH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c7FzYP1ZwnqR17EpWL0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OfTBs9x9FpH0rgjfb5S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lT9nu6S8Cg3S1eRBvaN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195XC7AzJztRLjpGnmRs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1a0Fo5HzVeblM6NEP1WA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d9GXTyOJ0CJk8VWXJuSa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qwjSJwQvMLaWRZqc8Lb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sXSHShsHMcYtgrAG5c9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XY4XjiJos07O3l01Dy3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YnJZBsGY5rETZTDVY9Y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mrnfF3yA3SzZ0HejHgIt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a9l7oIAT5Ce01hBlMCpu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k0SVGEsHEg2GgeUyFQ0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g3wTYJKx17JbT7WdqKS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K0GWIlu63qioPkes1Vro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Xk0nreXztdYmfSfKW6dy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CoSozjcO5Io0M2lVlUf9u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5qs4lchZlbpLlV8YSVKL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mtPTOAcYoIFjrVuX0w6n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A0HpMn1jpJyAP6Bviso8c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o8pZL8zHy7voIgd6EQGxn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j8ckOYwsARWMhZLtcdR2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WYKfPhBEvdvnLj1Kv3t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auslM9HESHp5bfl3JHbZ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k18TnQLWgLYCD6RA79o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3|2.6|2.8"/>
  <p:tag name="DVSECTIONID" val="ybSpv2fQwmDS3QR7ydnl7U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MC0abtmZ7lRMuiU28TZ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5hA4FHLmiSTJWFJLYwbw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JjsRKOE35cN2Hkq6wLADO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zdFocMTl1zsQXxAf5jQ1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2yDah9nO7OMygBNXXIf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TXplSZpV4ugkqj6EmTIo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VL9vIODVzFi6EFKVgnob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vEplY5DicgEljbQE33D0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iWauQill4hgF2EbnhBi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W8QkKFhK2d5USIuL4lTM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1kFrTqDl0tuCtdkeYkA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1PYC6KS6MTBnHUQOopUIJ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bBeoprgNnKfc3oro6F0a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gsSCQUVb4FPy3q7hZisy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Qw1x7fq5SbvADTfXMj2i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wsBkesl4JqCKzCmAiMFLY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hBtOEcfPhSVoPimzyQLsu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3tMe12w8v4Ij4pcTN41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Q3gTmtxmx0JNyRrdj1dh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svXAopG3IccpkCVAM3yy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cgtPlPCIqJ8oShzDatc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GRiia5SSGWETbCJX8F3B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AgRlrzKZVtLacYBbnEu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4TmeIgbmaGY99H1jKqjW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qswZwuFWEGEwmv6JizDK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hEz92x69pxgX9XQ4OP8e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N03gASDdbU6ktWLbhERuK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vbENDH0mjYDCrsIWB2Is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bSykx1ULg2txy4V4Zwbx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cpYJEY4HTWQ5ej1fn9XyM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mQkkJyIgs1QHX0Lfj9Zsx"/>
</p:tagLst>
</file>

<file path=ppt/theme/theme1.xml><?xml version="1.0" encoding="utf-8"?>
<a:theme xmlns:a="http://schemas.openxmlformats.org/drawingml/2006/main" name="Digital Dots">
  <a:themeElements>
    <a:clrScheme name="Digital Dots 1">
      <a:dk1>
        <a:srgbClr val="00008A"/>
      </a:dk1>
      <a:lt1>
        <a:srgbClr val="FFFFFF"/>
      </a:lt1>
      <a:dk2>
        <a:srgbClr val="000099"/>
      </a:dk2>
      <a:lt2>
        <a:srgbClr val="FFFFFF"/>
      </a:lt2>
      <a:accent1>
        <a:srgbClr val="0099FF"/>
      </a:accent1>
      <a:accent2>
        <a:srgbClr val="00007A"/>
      </a:accent2>
      <a:accent3>
        <a:srgbClr val="AAAACA"/>
      </a:accent3>
      <a:accent4>
        <a:srgbClr val="DADADA"/>
      </a:accent4>
      <a:accent5>
        <a:srgbClr val="AACAFF"/>
      </a:accent5>
      <a:accent6>
        <a:srgbClr val="00006E"/>
      </a:accent6>
      <a:hlink>
        <a:srgbClr val="EAEAEA"/>
      </a:hlink>
      <a:folHlink>
        <a:srgbClr val="FFCC00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2223</Words>
  <Application>Microsoft Office PowerPoint</Application>
  <PresentationFormat>On-screen Show (4:3)</PresentationFormat>
  <Paragraphs>431</Paragraphs>
  <Slides>99</Slides>
  <Notes>74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Digital Dots</vt:lpstr>
      <vt:lpstr>7th Grade Social Science Review without videos</vt:lpstr>
      <vt:lpstr>The Fall of Rome begins a new era in History</vt:lpstr>
      <vt:lpstr>This PowerPoint has been brought to you by the Adams Middle School Social Science Department</vt:lpstr>
      <vt:lpstr>World History and Geography:  Ancient Civilizations</vt:lpstr>
      <vt:lpstr>Medieval Europe</vt:lpstr>
      <vt:lpstr>7.6 – Key words or Concepts</vt:lpstr>
      <vt:lpstr>Social Structure</vt:lpstr>
      <vt:lpstr>CH 2  THE DEVELOPMENT OF FEUDALISM IN WESTERN EUROPE  MAIN TOPICS:  1. HISTORY OF TIMES 2. DEF OF FEUDALISM 3. MONARCHS 4. LORDS / NOBLES 5. KNIGHTS 6. PEASANTS / SERFS</vt:lpstr>
      <vt:lpstr>PowerPoint Presentation</vt:lpstr>
      <vt:lpstr>Social Structure- Continued</vt:lpstr>
      <vt:lpstr>Religion</vt:lpstr>
      <vt:lpstr>PowerPoint Presentation</vt:lpstr>
      <vt:lpstr>Cooperation</vt:lpstr>
      <vt:lpstr>Conflict within the Church</vt:lpstr>
      <vt:lpstr>PowerPoint Presentation</vt:lpstr>
      <vt:lpstr>PowerPoint Presentation</vt:lpstr>
      <vt:lpstr>The Crusades</vt:lpstr>
      <vt:lpstr>ROUTES OF THE CRUSADES</vt:lpstr>
      <vt:lpstr>The Lasting Effects of the Crusades</vt:lpstr>
      <vt:lpstr>The effect of Christians</vt:lpstr>
      <vt:lpstr>Renaissance</vt:lpstr>
      <vt:lpstr>7.8 – Key words or Concepts</vt:lpstr>
      <vt:lpstr>Humanism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Renaissance Advancements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dante</vt:lpstr>
      <vt:lpstr>Dante Alighieri wrote “The Divine Comedy” about purgatory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Reformation</vt:lpstr>
      <vt:lpstr>7.9 – Key Words and Concepts</vt:lpstr>
      <vt:lpstr>The Weakening of the Catholic Church</vt:lpstr>
      <vt:lpstr>PowerPoint Presentation</vt:lpstr>
      <vt:lpstr>Calls for Reform</vt:lpstr>
      <vt:lpstr>Martin Luther</vt:lpstr>
      <vt:lpstr>John Calvin</vt:lpstr>
      <vt:lpstr>William Tyndale</vt:lpstr>
      <vt:lpstr>Effects of the Reformation</vt:lpstr>
      <vt:lpstr>PowerPoint Presentation</vt:lpstr>
      <vt:lpstr>PowerPoint Presentation</vt:lpstr>
      <vt:lpstr>The Scientific Revolution </vt:lpstr>
      <vt:lpstr>7.10 Key Words and Concepts</vt:lpstr>
      <vt:lpstr>PowerPoint Presentation</vt:lpstr>
      <vt:lpstr>PowerPoint Presentation</vt:lpstr>
      <vt:lpstr>PowerPoint Presentation</vt:lpstr>
      <vt:lpstr>The Age of Exploration  and The Enlightenment</vt:lpstr>
      <vt:lpstr>7.11 – Key words and Concepts</vt:lpstr>
      <vt:lpstr>The Age of Exploration</vt:lpstr>
      <vt:lpstr>The Enlightenment</vt:lpstr>
      <vt:lpstr>PowerPoint Presentation</vt:lpstr>
      <vt:lpstr>This PowerPoint was originally brought to you by the Adams Middle School Social Science Department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7th Grade Social Science Review without videos</dc:title>
  <dc:creator>Edward Dunn</dc:creator>
  <cp:lastModifiedBy>Edward Dunn</cp:lastModifiedBy>
  <cp:revision>1</cp:revision>
  <dcterms:created xsi:type="dcterms:W3CDTF">2012-04-24T23:45:01Z</dcterms:created>
  <dcterms:modified xsi:type="dcterms:W3CDTF">2012-04-24T23:46:29Z</dcterms:modified>
</cp:coreProperties>
</file>