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1.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2.xml" ContentType="application/vnd.openxmlformats-officedocument.presentationml.tags+xml"/>
  <Override PartName="/ppt/notesSlides/notesSlide86.xml" ContentType="application/vnd.openxmlformats-officedocument.presentationml.notesSlide+xml"/>
  <Override PartName="/ppt/tags/tag3.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4.xml" ContentType="application/vnd.openxmlformats-officedocument.presentationml.tags+xml"/>
  <Override PartName="/ppt/notesSlides/notesSlide89.xml" ContentType="application/vnd.openxmlformats-officedocument.presentationml.notesSlide+xml"/>
  <Override PartName="/ppt/tags/tag5.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tags/tag6.xml" ContentType="application/vnd.openxmlformats-officedocument.presentationml.tag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tags/tag7.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18"/>
  </p:notesMasterIdLst>
  <p:sldIdLst>
    <p:sldId id="277" r:id="rId2"/>
    <p:sldId id="256" r:id="rId3"/>
    <p:sldId id="259" r:id="rId4"/>
    <p:sldId id="289" r:id="rId5"/>
    <p:sldId id="260" r:id="rId6"/>
    <p:sldId id="261" r:id="rId7"/>
    <p:sldId id="264" r:id="rId8"/>
    <p:sldId id="288" r:id="rId9"/>
    <p:sldId id="262" r:id="rId10"/>
    <p:sldId id="263" r:id="rId11"/>
    <p:sldId id="265" r:id="rId12"/>
    <p:sldId id="266" r:id="rId13"/>
    <p:sldId id="267" r:id="rId14"/>
    <p:sldId id="268" r:id="rId15"/>
    <p:sldId id="281" r:id="rId16"/>
    <p:sldId id="279" r:id="rId17"/>
    <p:sldId id="280" r:id="rId18"/>
    <p:sldId id="285" r:id="rId19"/>
    <p:sldId id="283" r:id="rId20"/>
    <p:sldId id="284" r:id="rId21"/>
    <p:sldId id="270" r:id="rId22"/>
    <p:sldId id="271" r:id="rId23"/>
    <p:sldId id="272" r:id="rId24"/>
    <p:sldId id="326" r:id="rId25"/>
    <p:sldId id="287" r:id="rId26"/>
    <p:sldId id="286" r:id="rId27"/>
    <p:sldId id="274" r:id="rId28"/>
    <p:sldId id="275" r:id="rId29"/>
    <p:sldId id="290" r:id="rId30"/>
    <p:sldId id="291" r:id="rId31"/>
    <p:sldId id="292" r:id="rId32"/>
    <p:sldId id="282" r:id="rId33"/>
    <p:sldId id="293" r:id="rId34"/>
    <p:sldId id="294" r:id="rId35"/>
    <p:sldId id="296" r:id="rId36"/>
    <p:sldId id="295" r:id="rId37"/>
    <p:sldId id="297" r:id="rId38"/>
    <p:sldId id="298" r:id="rId39"/>
    <p:sldId id="278" r:id="rId40"/>
    <p:sldId id="299" r:id="rId41"/>
    <p:sldId id="302" r:id="rId42"/>
    <p:sldId id="386" r:id="rId43"/>
    <p:sldId id="303" r:id="rId44"/>
    <p:sldId id="300" r:id="rId45"/>
    <p:sldId id="327" r:id="rId46"/>
    <p:sldId id="301" r:id="rId47"/>
    <p:sldId id="305" r:id="rId48"/>
    <p:sldId id="306" r:id="rId49"/>
    <p:sldId id="387" r:id="rId50"/>
    <p:sldId id="307" r:id="rId51"/>
    <p:sldId id="388" r:id="rId52"/>
    <p:sldId id="308" r:id="rId53"/>
    <p:sldId id="309" r:id="rId54"/>
    <p:sldId id="304" r:id="rId55"/>
    <p:sldId id="315" r:id="rId56"/>
    <p:sldId id="311" r:id="rId57"/>
    <p:sldId id="312" r:id="rId58"/>
    <p:sldId id="313" r:id="rId59"/>
    <p:sldId id="314" r:id="rId60"/>
    <p:sldId id="322" r:id="rId61"/>
    <p:sldId id="324" r:id="rId62"/>
    <p:sldId id="325" r:id="rId63"/>
    <p:sldId id="319" r:id="rId64"/>
    <p:sldId id="383" r:id="rId65"/>
    <p:sldId id="389" r:id="rId66"/>
    <p:sldId id="330" r:id="rId67"/>
    <p:sldId id="331" r:id="rId68"/>
    <p:sldId id="332" r:id="rId69"/>
    <p:sldId id="333" r:id="rId70"/>
    <p:sldId id="334" r:id="rId71"/>
    <p:sldId id="335" r:id="rId72"/>
    <p:sldId id="336" r:id="rId73"/>
    <p:sldId id="337" r:id="rId74"/>
    <p:sldId id="338" r:id="rId75"/>
    <p:sldId id="384" r:id="rId76"/>
    <p:sldId id="385" r:id="rId77"/>
    <p:sldId id="342" r:id="rId78"/>
    <p:sldId id="343" r:id="rId79"/>
    <p:sldId id="344" r:id="rId80"/>
    <p:sldId id="345" r:id="rId81"/>
    <p:sldId id="346" r:id="rId82"/>
    <p:sldId id="347" r:id="rId83"/>
    <p:sldId id="348" r:id="rId84"/>
    <p:sldId id="317" r:id="rId85"/>
    <p:sldId id="349" r:id="rId86"/>
    <p:sldId id="390" r:id="rId87"/>
    <p:sldId id="350" r:id="rId88"/>
    <p:sldId id="351" r:id="rId89"/>
    <p:sldId id="352" r:id="rId90"/>
    <p:sldId id="355" r:id="rId91"/>
    <p:sldId id="356" r:id="rId92"/>
    <p:sldId id="357" r:id="rId93"/>
    <p:sldId id="358" r:id="rId94"/>
    <p:sldId id="360" r:id="rId95"/>
    <p:sldId id="361" r:id="rId96"/>
    <p:sldId id="362" r:id="rId97"/>
    <p:sldId id="363" r:id="rId98"/>
    <p:sldId id="364" r:id="rId99"/>
    <p:sldId id="366" r:id="rId100"/>
    <p:sldId id="367" r:id="rId101"/>
    <p:sldId id="368" r:id="rId102"/>
    <p:sldId id="369" r:id="rId103"/>
    <p:sldId id="370" r:id="rId104"/>
    <p:sldId id="373" r:id="rId105"/>
    <p:sldId id="374" r:id="rId106"/>
    <p:sldId id="375" r:id="rId107"/>
    <p:sldId id="376" r:id="rId108"/>
    <p:sldId id="377" r:id="rId109"/>
    <p:sldId id="378" r:id="rId110"/>
    <p:sldId id="372" r:id="rId111"/>
    <p:sldId id="379" r:id="rId112"/>
    <p:sldId id="380" r:id="rId113"/>
    <p:sldId id="381" r:id="rId114"/>
    <p:sldId id="318" r:id="rId115"/>
    <p:sldId id="320" r:id="rId116"/>
    <p:sldId id="321" r:id="rId1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6" autoAdjust="0"/>
    <p:restoredTop sz="94660" autoAdjust="0"/>
  </p:normalViewPr>
  <p:slideViewPr>
    <p:cSldViewPr>
      <p:cViewPr varScale="1">
        <p:scale>
          <a:sx n="75" d="100"/>
          <a:sy n="75" d="100"/>
        </p:scale>
        <p:origin x="-12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218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1269823E-6B70-4F3E-B57C-B8F8EF3EB0A7}" type="slidenum">
              <a:rPr lang="en-US"/>
              <a:pPr>
                <a:defRPr/>
              </a:pPr>
              <a:t>‹#›</a:t>
            </a:fld>
            <a:endParaRPr lang="en-US"/>
          </a:p>
        </p:txBody>
      </p:sp>
    </p:spTree>
    <p:extLst>
      <p:ext uri="{BB962C8B-B14F-4D97-AF65-F5344CB8AC3E}">
        <p14:creationId xmlns:p14="http://schemas.microsoft.com/office/powerpoint/2010/main" val="604637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BA6AB1B-1FCA-4495-9C4D-AC544F948FE1}" type="slidenum">
              <a:rPr lang="en-US" smtClean="0">
                <a:latin typeface="Times New Roman" pitchFamily="18" charset="0"/>
              </a:rPr>
              <a:pPr/>
              <a:t>1</a:t>
            </a:fld>
            <a:endParaRPr lang="en-US" smtClean="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EDAD3D0-B9D8-45F7-8047-C319F41F41C4}" type="slidenum">
              <a:rPr lang="en-US" smtClean="0">
                <a:latin typeface="Times New Roman" pitchFamily="18" charset="0"/>
              </a:rPr>
              <a:pPr/>
              <a:t>10</a:t>
            </a:fld>
            <a:endParaRPr lang="en-US" smtClean="0">
              <a:latin typeface="Times New Roman"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D1DAC22-750B-4C9C-9745-1701F77BBCC1}" type="slidenum">
              <a:rPr lang="en-US" smtClean="0">
                <a:latin typeface="Times New Roman" pitchFamily="18" charset="0"/>
              </a:rPr>
              <a:pPr/>
              <a:t>114</a:t>
            </a:fld>
            <a:endParaRPr lang="en-US" smtClean="0">
              <a:latin typeface="Times New Roman" pitchFamily="18"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8FDE10E-AA04-4B27-BD09-E946863A5644}" type="slidenum">
              <a:rPr lang="en-US" smtClean="0">
                <a:latin typeface="Times New Roman" pitchFamily="18" charset="0"/>
              </a:rPr>
              <a:pPr/>
              <a:t>115</a:t>
            </a:fld>
            <a:endParaRPr lang="en-US" smtClean="0">
              <a:latin typeface="Times New Roman" pitchFamily="18"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C6F4149-4D12-4E4A-BB64-0E83A4C3E9AE}" type="slidenum">
              <a:rPr lang="en-US" smtClean="0">
                <a:latin typeface="Times New Roman" pitchFamily="18" charset="0"/>
              </a:rPr>
              <a:pPr/>
              <a:t>116</a:t>
            </a:fld>
            <a:endParaRPr lang="en-US" smtClean="0">
              <a:latin typeface="Times New Roman" pitchFamily="18"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7441700-59AB-4534-AD50-3026627CC692}" type="slidenum">
              <a:rPr lang="en-US" smtClean="0">
                <a:latin typeface="Times New Roman" pitchFamily="18" charset="0"/>
              </a:rPr>
              <a:pPr/>
              <a:t>11</a:t>
            </a:fld>
            <a:endParaRPr lang="en-US" smtClean="0">
              <a:latin typeface="Times New Roman"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E2FCD17-A1EB-4BFC-B6AE-C27D403DC058}" type="slidenum">
              <a:rPr lang="en-US" smtClean="0">
                <a:latin typeface="Times New Roman" pitchFamily="18" charset="0"/>
              </a:rPr>
              <a:pPr/>
              <a:t>12</a:t>
            </a:fld>
            <a:endParaRPr lang="en-US" smtClean="0">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C543D7C-1D70-4A18-A30C-83615A948479}" type="slidenum">
              <a:rPr lang="en-US" smtClean="0">
                <a:latin typeface="Times New Roman" pitchFamily="18" charset="0"/>
              </a:rPr>
              <a:pPr/>
              <a:t>13</a:t>
            </a:fld>
            <a:endParaRPr lang="en-US" smtClean="0">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42D1093-68E4-4F95-8A92-6A6205D490C6}" type="slidenum">
              <a:rPr lang="en-US" smtClean="0">
                <a:latin typeface="Times New Roman" pitchFamily="18" charset="0"/>
              </a:rPr>
              <a:pPr/>
              <a:t>14</a:t>
            </a:fld>
            <a:endParaRPr lang="en-US" smtClean="0">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FCD0877-5FB5-4683-9BC7-38D7A45DF98A}" type="slidenum">
              <a:rPr lang="en-US" smtClean="0">
                <a:latin typeface="Times New Roman" pitchFamily="18" charset="0"/>
              </a:rPr>
              <a:pPr/>
              <a:t>15</a:t>
            </a:fld>
            <a:endParaRPr lang="en-US" smtClean="0">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EF37221-B224-40B7-85B5-07100B53DCB8}" type="slidenum">
              <a:rPr lang="en-US" smtClean="0">
                <a:latin typeface="Times New Roman" pitchFamily="18" charset="0"/>
              </a:rPr>
              <a:pPr/>
              <a:t>16</a:t>
            </a:fld>
            <a:endParaRPr lang="en-US" smtClean="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AFDE9E3-1323-448F-8F55-97557FD2FEEC}" type="slidenum">
              <a:rPr lang="en-US" smtClean="0">
                <a:latin typeface="Times New Roman" pitchFamily="18" charset="0"/>
              </a:rPr>
              <a:pPr/>
              <a:t>17</a:t>
            </a:fld>
            <a:endParaRPr lang="en-US" smtClean="0">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F03101C-C438-410E-9439-D9FEE3393FE0}" type="slidenum">
              <a:rPr lang="en-US" smtClean="0">
                <a:latin typeface="Times New Roman" pitchFamily="18" charset="0"/>
              </a:rPr>
              <a:pPr/>
              <a:t>18</a:t>
            </a:fld>
            <a:endParaRPr lang="en-US" smtClean="0">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E903A7A-B106-4215-A85B-5DEA0D852EE4}" type="slidenum">
              <a:rPr lang="en-US" smtClean="0">
                <a:latin typeface="Times New Roman" pitchFamily="18" charset="0"/>
              </a:rPr>
              <a:pPr/>
              <a:t>19</a:t>
            </a:fld>
            <a:endParaRPr lang="en-US" smtClean="0">
              <a:latin typeface="Times New Roman"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82B43BF-FC2D-4516-B31E-F153C876BE79}" type="slidenum">
              <a:rPr lang="en-US" smtClean="0">
                <a:latin typeface="Times New Roman" pitchFamily="18" charset="0"/>
              </a:rPr>
              <a:pPr/>
              <a:t>2</a:t>
            </a:fld>
            <a:endParaRPr lang="en-US" smtClean="0">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1DD3812-9C59-4193-9E12-80E458DD6431}" type="slidenum">
              <a:rPr lang="en-US" smtClean="0">
                <a:latin typeface="Times New Roman" pitchFamily="18" charset="0"/>
              </a:rPr>
              <a:pPr/>
              <a:t>20</a:t>
            </a:fld>
            <a:endParaRPr lang="en-US" smtClean="0">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1947F5-7E1A-49D7-A78F-76A0D8F1EC47}" type="slidenum">
              <a:rPr lang="en-US" smtClean="0">
                <a:latin typeface="Times New Roman" pitchFamily="18" charset="0"/>
              </a:rPr>
              <a:pPr/>
              <a:t>21</a:t>
            </a:fld>
            <a:endParaRPr lang="en-US" smtClean="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8B4F96B-9570-4788-BB4A-5E2D87989877}" type="slidenum">
              <a:rPr lang="en-US" smtClean="0">
                <a:latin typeface="Times New Roman" pitchFamily="18" charset="0"/>
              </a:rPr>
              <a:pPr/>
              <a:t>22</a:t>
            </a:fld>
            <a:endParaRPr lang="en-US" smtClean="0">
              <a:latin typeface="Times New Roman"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A5573C2-652A-4F5D-9B3F-0821A3F805A9}" type="slidenum">
              <a:rPr lang="en-US" smtClean="0">
                <a:latin typeface="Times New Roman" pitchFamily="18" charset="0"/>
              </a:rPr>
              <a:pPr/>
              <a:t>23</a:t>
            </a:fld>
            <a:endParaRPr lang="en-US" smtClean="0">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26D282D-0E8E-4943-9838-EC0E57538DAD}" type="slidenum">
              <a:rPr lang="en-US" smtClean="0">
                <a:latin typeface="Times New Roman" pitchFamily="18" charset="0"/>
              </a:rPr>
              <a:pPr/>
              <a:t>24</a:t>
            </a:fld>
            <a:endParaRPr lang="en-US" smtClean="0">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163532B-09E4-4FBA-9C57-FC922A59E203}" type="slidenum">
              <a:rPr lang="en-US" smtClean="0">
                <a:latin typeface="Times New Roman" pitchFamily="18" charset="0"/>
              </a:rPr>
              <a:pPr/>
              <a:t>25</a:t>
            </a:fld>
            <a:endParaRPr lang="en-US" smtClean="0">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E7CDFE8-A127-4163-BADC-ADE602656E47}" type="slidenum">
              <a:rPr lang="en-US" smtClean="0">
                <a:latin typeface="Times New Roman" pitchFamily="18" charset="0"/>
              </a:rPr>
              <a:pPr/>
              <a:t>26</a:t>
            </a:fld>
            <a:endParaRPr lang="en-US" smtClean="0">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AD855A0-4B9C-42CA-B07E-0DB2530E5009}" type="slidenum">
              <a:rPr lang="en-US" smtClean="0">
                <a:latin typeface="Times New Roman" pitchFamily="18" charset="0"/>
              </a:rPr>
              <a:pPr/>
              <a:t>27</a:t>
            </a:fld>
            <a:endParaRPr lang="en-US" smtClean="0">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6AB93DE-7422-433F-88F8-68089AA7A131}" type="slidenum">
              <a:rPr lang="en-US" smtClean="0">
                <a:latin typeface="Times New Roman" pitchFamily="18" charset="0"/>
              </a:rPr>
              <a:pPr/>
              <a:t>28</a:t>
            </a:fld>
            <a:endParaRPr lang="en-US" smtClean="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ECEB8D-E377-44F8-B49C-09EEE806DEAA}" type="slidenum">
              <a:rPr lang="en-US" smtClean="0">
                <a:latin typeface="Times New Roman" pitchFamily="18" charset="0"/>
              </a:rPr>
              <a:pPr/>
              <a:t>29</a:t>
            </a:fld>
            <a:endParaRPr lang="en-US" smtClean="0">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EBFE78C-4925-4EE5-90E0-4F6A7C746BEB}" type="slidenum">
              <a:rPr lang="en-US" smtClean="0">
                <a:latin typeface="Times New Roman" pitchFamily="18" charset="0"/>
              </a:rPr>
              <a:pPr/>
              <a:t>3</a:t>
            </a:fld>
            <a:endParaRPr lang="en-US" smtClean="0">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F2AF6A-C51A-47CC-A39C-78E9809D2E3D}" type="slidenum">
              <a:rPr lang="en-US" smtClean="0">
                <a:latin typeface="Times New Roman" pitchFamily="18" charset="0"/>
              </a:rPr>
              <a:pPr/>
              <a:t>30</a:t>
            </a:fld>
            <a:endParaRPr lang="en-US" smtClean="0">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1875C8-5797-4704-B297-666E8FF0FD69}" type="slidenum">
              <a:rPr lang="en-US" smtClean="0">
                <a:latin typeface="Times New Roman" pitchFamily="18" charset="0"/>
              </a:rPr>
              <a:pPr/>
              <a:t>31</a:t>
            </a:fld>
            <a:endParaRPr lang="en-US" smtClean="0">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96EBB1D-C4EB-40C0-9CCA-2B3506E193AD}" type="slidenum">
              <a:rPr lang="en-US" smtClean="0">
                <a:latin typeface="Times New Roman" pitchFamily="18" charset="0"/>
              </a:rPr>
              <a:pPr/>
              <a:t>32</a:t>
            </a:fld>
            <a:endParaRPr lang="en-US" smtClean="0">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FD87E22-D253-40A2-A50A-EE2F2CA999A8}" type="slidenum">
              <a:rPr lang="en-US" smtClean="0">
                <a:latin typeface="Times New Roman" pitchFamily="18" charset="0"/>
              </a:rPr>
              <a:pPr/>
              <a:t>33</a:t>
            </a:fld>
            <a:endParaRPr lang="en-US" smtClean="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C4CC325-D644-4FC8-B6C9-D26BAA8AB9CB}" type="slidenum">
              <a:rPr lang="en-US" smtClean="0">
                <a:latin typeface="Times New Roman" pitchFamily="18" charset="0"/>
              </a:rPr>
              <a:pPr/>
              <a:t>34</a:t>
            </a:fld>
            <a:endParaRPr lang="en-US" smtClean="0">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75B551-2644-4A16-A3E7-106974D500C0}" type="slidenum">
              <a:rPr lang="en-US" smtClean="0">
                <a:latin typeface="Times New Roman" pitchFamily="18" charset="0"/>
              </a:rPr>
              <a:pPr/>
              <a:t>35</a:t>
            </a:fld>
            <a:endParaRPr lang="en-US" smtClean="0">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4407127-DEE0-4656-AF45-4A32EF0AF0EB}" type="slidenum">
              <a:rPr lang="en-US" smtClean="0">
                <a:latin typeface="Times New Roman" pitchFamily="18" charset="0"/>
              </a:rPr>
              <a:pPr/>
              <a:t>36</a:t>
            </a:fld>
            <a:endParaRPr lang="en-US" smtClean="0">
              <a:latin typeface="Times New Roman"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AA6F85D-8D1E-4871-BDF4-992B8C69C4CE}" type="slidenum">
              <a:rPr lang="en-US" smtClean="0">
                <a:latin typeface="Times New Roman" pitchFamily="18" charset="0"/>
              </a:rPr>
              <a:pPr/>
              <a:t>37</a:t>
            </a:fld>
            <a:endParaRPr lang="en-US" smtClean="0">
              <a:latin typeface="Times New Roman"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BE2F286-86F6-4002-B63C-1058B5B727A5}" type="slidenum">
              <a:rPr lang="en-US" smtClean="0">
                <a:latin typeface="Times New Roman" pitchFamily="18" charset="0"/>
              </a:rPr>
              <a:pPr/>
              <a:t>38</a:t>
            </a:fld>
            <a:endParaRPr lang="en-US" smtClean="0">
              <a:latin typeface="Times New Roman"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620F27D-5F29-4DB4-87FB-B343978221E5}" type="slidenum">
              <a:rPr lang="en-US" smtClean="0">
                <a:latin typeface="Times New Roman" pitchFamily="18" charset="0"/>
              </a:rPr>
              <a:pPr/>
              <a:t>39</a:t>
            </a:fld>
            <a:endParaRPr lang="en-US" smtClean="0">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C51E3F3-5EC3-484C-8987-024B55AF2406}" type="slidenum">
              <a:rPr lang="en-US" smtClean="0">
                <a:latin typeface="Times New Roman" pitchFamily="18" charset="0"/>
              </a:rPr>
              <a:pPr/>
              <a:t>4</a:t>
            </a:fld>
            <a:endParaRPr lang="en-US" smtClean="0">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5B540EA-2C03-491C-8075-5BA7FFF0C7D0}" type="slidenum">
              <a:rPr lang="en-US" smtClean="0">
                <a:latin typeface="Times New Roman" pitchFamily="18" charset="0"/>
              </a:rPr>
              <a:pPr/>
              <a:t>40</a:t>
            </a:fld>
            <a:endParaRPr lang="en-US" smtClean="0">
              <a:latin typeface="Times New Roman"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D774B77-1682-44CE-AE43-3E4B4F6D71E4}" type="slidenum">
              <a:rPr lang="en-US" smtClean="0">
                <a:latin typeface="Times New Roman" pitchFamily="18" charset="0"/>
              </a:rPr>
              <a:pPr/>
              <a:t>41</a:t>
            </a:fld>
            <a:endParaRPr lang="en-US" smtClean="0">
              <a:latin typeface="Times New Roman"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F758647-42AF-4BA6-A034-098C30EA6718}" type="slidenum">
              <a:rPr lang="en-US" smtClean="0">
                <a:latin typeface="Times New Roman" pitchFamily="18" charset="0"/>
              </a:rPr>
              <a:pPr/>
              <a:t>43</a:t>
            </a:fld>
            <a:endParaRPr lang="en-US" smtClean="0">
              <a:latin typeface="Times New Roman"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88CE15C-3DC2-46AA-865D-5A9BC66FDD23}" type="slidenum">
              <a:rPr lang="en-US" smtClean="0">
                <a:latin typeface="Times New Roman" pitchFamily="18" charset="0"/>
              </a:rPr>
              <a:pPr/>
              <a:t>44</a:t>
            </a:fld>
            <a:endParaRPr lang="en-US" smtClean="0">
              <a:latin typeface="Times New Roman"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D221CA1-A5F3-474E-B88A-46F84DBF5C8B}" type="slidenum">
              <a:rPr lang="en-US" smtClean="0">
                <a:latin typeface="Times New Roman" pitchFamily="18" charset="0"/>
              </a:rPr>
              <a:pPr/>
              <a:t>45</a:t>
            </a:fld>
            <a:endParaRPr lang="en-US" smtClean="0">
              <a:latin typeface="Times New Roman"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80EC98F-D408-4BB7-92D0-C90367D1FB45}" type="slidenum">
              <a:rPr lang="en-US" smtClean="0">
                <a:latin typeface="Times New Roman" pitchFamily="18" charset="0"/>
              </a:rPr>
              <a:pPr/>
              <a:t>46</a:t>
            </a:fld>
            <a:endParaRPr lang="en-US" smtClean="0">
              <a:latin typeface="Times New Roman"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B8F7BBD-C7C9-46D1-B38D-5E3021F02BA7}" type="slidenum">
              <a:rPr lang="en-US" smtClean="0">
                <a:latin typeface="Times New Roman" pitchFamily="18" charset="0"/>
              </a:rPr>
              <a:pPr/>
              <a:t>47</a:t>
            </a:fld>
            <a:endParaRPr lang="en-US" smtClean="0">
              <a:latin typeface="Times New Roman" pitchFamily="18"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F943504-1FAA-4799-B7BC-07B002D9428E}" type="slidenum">
              <a:rPr lang="en-US" smtClean="0">
                <a:latin typeface="Times New Roman" pitchFamily="18" charset="0"/>
              </a:rPr>
              <a:pPr/>
              <a:t>48</a:t>
            </a:fld>
            <a:endParaRPr lang="en-US" smtClean="0">
              <a:latin typeface="Times New Roman"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B62759B-8940-407A-AAA3-A3E52F986F4E}" type="slidenum">
              <a:rPr lang="en-US" smtClean="0">
                <a:latin typeface="Times New Roman" pitchFamily="18" charset="0"/>
              </a:rPr>
              <a:pPr/>
              <a:t>50</a:t>
            </a:fld>
            <a:endParaRPr lang="en-US" smtClean="0">
              <a:latin typeface="Times New Roman"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78A2190-FFD7-4E1A-AB9A-B2293B0EACFB}" type="slidenum">
              <a:rPr lang="en-US" smtClean="0">
                <a:latin typeface="Times New Roman" pitchFamily="18" charset="0"/>
              </a:rPr>
              <a:pPr/>
              <a:t>52</a:t>
            </a:fld>
            <a:endParaRPr lang="en-US" smtClean="0">
              <a:latin typeface="Times New Roman"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7C7F84E-2C15-4E15-A283-D2D5737BEC9F}" type="slidenum">
              <a:rPr lang="en-US" smtClean="0">
                <a:latin typeface="Times New Roman" pitchFamily="18" charset="0"/>
              </a:rPr>
              <a:pPr/>
              <a:t>5</a:t>
            </a:fld>
            <a:endParaRPr lang="en-US" smtClean="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6FB7EE5-07D8-4017-9EBE-7F9357EB9FF5}" type="slidenum">
              <a:rPr lang="en-US" smtClean="0">
                <a:latin typeface="Times New Roman" pitchFamily="18" charset="0"/>
              </a:rPr>
              <a:pPr/>
              <a:t>53</a:t>
            </a:fld>
            <a:endParaRPr lang="en-US" smtClean="0">
              <a:latin typeface="Times New Roman" pitchFamily="18"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C3AEE19-EDB2-48CC-ADD4-B19CCF5F2A39}" type="slidenum">
              <a:rPr lang="en-US" smtClean="0">
                <a:latin typeface="Times New Roman" pitchFamily="18" charset="0"/>
              </a:rPr>
              <a:pPr/>
              <a:t>54</a:t>
            </a:fld>
            <a:endParaRPr lang="en-US" smtClean="0">
              <a:latin typeface="Times New Roman"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71EF68-AAC0-4EED-8296-FC2122229A3C}" type="slidenum">
              <a:rPr lang="en-US" smtClean="0">
                <a:latin typeface="Times New Roman" pitchFamily="18" charset="0"/>
              </a:rPr>
              <a:pPr/>
              <a:t>55</a:t>
            </a:fld>
            <a:endParaRPr lang="en-US" smtClean="0">
              <a:latin typeface="Times New Roman"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26256AC-C705-484D-882A-4B8F89C1588C}" type="slidenum">
              <a:rPr lang="en-US" smtClean="0">
                <a:latin typeface="Times New Roman" pitchFamily="18" charset="0"/>
              </a:rPr>
              <a:pPr/>
              <a:t>56</a:t>
            </a:fld>
            <a:endParaRPr lang="en-US" smtClean="0">
              <a:latin typeface="Times New Roman"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6CF03C3-19E8-4921-944B-303A8A7AC2F3}" type="slidenum">
              <a:rPr lang="en-US" smtClean="0">
                <a:latin typeface="Times New Roman" pitchFamily="18" charset="0"/>
              </a:rPr>
              <a:pPr/>
              <a:t>57</a:t>
            </a:fld>
            <a:endParaRPr lang="en-US" smtClean="0">
              <a:latin typeface="Times New Roman"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F4521AE-EC27-4696-9997-95880B4969CB}" type="slidenum">
              <a:rPr lang="en-US" smtClean="0">
                <a:latin typeface="Times New Roman" pitchFamily="18" charset="0"/>
              </a:rPr>
              <a:pPr/>
              <a:t>58</a:t>
            </a:fld>
            <a:endParaRPr lang="en-US" smtClean="0">
              <a:latin typeface="Times New Roman"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E60932A-32E8-4859-9260-71A91B63990C}" type="slidenum">
              <a:rPr lang="en-US" smtClean="0">
                <a:latin typeface="Times New Roman" pitchFamily="18" charset="0"/>
              </a:rPr>
              <a:pPr/>
              <a:t>59</a:t>
            </a:fld>
            <a:endParaRPr lang="en-US" smtClean="0">
              <a:latin typeface="Times New Roman"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9C7E94A-A1B6-440F-ACD8-7007A1277843}" type="slidenum">
              <a:rPr lang="en-US" smtClean="0">
                <a:latin typeface="Times New Roman" pitchFamily="18" charset="0"/>
              </a:rPr>
              <a:pPr/>
              <a:t>60</a:t>
            </a:fld>
            <a:endParaRPr lang="en-US" smtClean="0">
              <a:latin typeface="Times New Roman"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A1415DA-586C-471E-AEE3-404382DBC065}" type="slidenum">
              <a:rPr lang="en-US" smtClean="0">
                <a:latin typeface="Times New Roman" pitchFamily="18" charset="0"/>
              </a:rPr>
              <a:pPr/>
              <a:t>61</a:t>
            </a:fld>
            <a:endParaRPr lang="en-US" smtClean="0">
              <a:latin typeface="Times New Roman"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D231176-30DF-4162-8425-E7E47E259BC6}" type="slidenum">
              <a:rPr lang="en-US" smtClean="0">
                <a:latin typeface="Times New Roman" pitchFamily="18" charset="0"/>
              </a:rPr>
              <a:pPr/>
              <a:t>62</a:t>
            </a:fld>
            <a:endParaRPr lang="en-US" smtClean="0">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E8DEE5-7879-4677-A51D-1D0DBA5AB65C}" type="slidenum">
              <a:rPr lang="en-US" smtClean="0">
                <a:latin typeface="Times New Roman" pitchFamily="18" charset="0"/>
              </a:rPr>
              <a:pPr/>
              <a:t>6</a:t>
            </a:fld>
            <a:endParaRPr lang="en-US" smtClean="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9EE0D47-EE5B-485E-9957-F123DB411AB7}" type="slidenum">
              <a:rPr lang="en-US" smtClean="0">
                <a:latin typeface="Times New Roman" pitchFamily="18" charset="0"/>
              </a:rPr>
              <a:pPr/>
              <a:t>63</a:t>
            </a:fld>
            <a:endParaRPr lang="en-US" smtClean="0">
              <a:latin typeface="Times New Roman"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360923A-B3D7-4BAC-8871-BBD0513811F5}" type="slidenum">
              <a:rPr lang="en-US" smtClean="0">
                <a:latin typeface="Times New Roman" pitchFamily="18" charset="0"/>
              </a:rPr>
              <a:pPr/>
              <a:t>64</a:t>
            </a:fld>
            <a:endParaRPr lang="en-US" smtClean="0">
              <a:latin typeface="Times New Roman"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C0DDBF0-F564-4C49-84C8-06B36A2B9F67}" type="slidenum">
              <a:rPr lang="en-US" smtClean="0">
                <a:latin typeface="Times New Roman" pitchFamily="18" charset="0"/>
              </a:rPr>
              <a:pPr/>
              <a:t>66</a:t>
            </a:fld>
            <a:endParaRPr lang="en-US" smtClean="0">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8097724-4030-40BE-8B62-0141835C7F6D}" type="slidenum">
              <a:rPr lang="en-US" smtClean="0">
                <a:latin typeface="Times New Roman" pitchFamily="18" charset="0"/>
              </a:rPr>
              <a:pPr/>
              <a:t>67</a:t>
            </a:fld>
            <a:endParaRPr lang="en-US" smtClean="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0C50227-D610-4464-A106-19F4CFE7EB87}" type="slidenum">
              <a:rPr lang="en-US" smtClean="0">
                <a:latin typeface="Times New Roman" pitchFamily="18" charset="0"/>
              </a:rPr>
              <a:pPr/>
              <a:t>68</a:t>
            </a:fld>
            <a:endParaRPr lang="en-US" smtClean="0">
              <a:latin typeface="Times New Roman"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51134EB-A336-42FA-A21A-B92219A311B4}" type="slidenum">
              <a:rPr lang="en-US" smtClean="0">
                <a:latin typeface="Times New Roman" pitchFamily="18" charset="0"/>
              </a:rPr>
              <a:pPr/>
              <a:t>69</a:t>
            </a:fld>
            <a:endParaRPr lang="en-US"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DE79AAA-CCE6-4C33-A196-1F5D2BB3CCBE}" type="slidenum">
              <a:rPr lang="en-US" smtClean="0">
                <a:latin typeface="Times New Roman" pitchFamily="18" charset="0"/>
              </a:rPr>
              <a:pPr/>
              <a:t>70</a:t>
            </a:fld>
            <a:endParaRPr lang="en-US" smtClean="0">
              <a:latin typeface="Times New Roman"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92E187D-2F7C-454F-9C48-9F2FE458CB70}" type="slidenum">
              <a:rPr lang="en-US" smtClean="0">
                <a:latin typeface="Times New Roman" pitchFamily="18" charset="0"/>
              </a:rPr>
              <a:pPr/>
              <a:t>71</a:t>
            </a:fld>
            <a:endParaRPr lang="en-US"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C510A1E-F3B8-45A4-A1EF-B63477AAB9A5}" type="slidenum">
              <a:rPr lang="en-US" smtClean="0">
                <a:latin typeface="Times New Roman" pitchFamily="18" charset="0"/>
              </a:rPr>
              <a:pPr/>
              <a:t>72</a:t>
            </a:fld>
            <a:endParaRPr lang="en-US"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46CD366-862B-4A4A-A7C4-5D7A20E88FFE}" type="slidenum">
              <a:rPr lang="en-US" smtClean="0">
                <a:latin typeface="Times New Roman" pitchFamily="18" charset="0"/>
              </a:rPr>
              <a:pPr/>
              <a:t>73</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A52127E-5465-4C80-95A1-5AA3DBA1F87E}" type="slidenum">
              <a:rPr lang="en-US" smtClean="0">
                <a:latin typeface="Times New Roman" pitchFamily="18" charset="0"/>
              </a:rPr>
              <a:pPr/>
              <a:t>7</a:t>
            </a:fld>
            <a:endParaRPr lang="en-US" smtClean="0">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ED4EAFD-9737-450E-9793-014995EC8C3F}" type="slidenum">
              <a:rPr lang="en-US" smtClean="0">
                <a:latin typeface="Times New Roman" pitchFamily="18" charset="0"/>
              </a:rPr>
              <a:pPr/>
              <a:t>74</a:t>
            </a:fld>
            <a:endParaRPr lang="en-US" smtClean="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8425F20-97FA-416C-B8A6-678D25A1B422}" type="slidenum">
              <a:rPr lang="en-US" smtClean="0">
                <a:latin typeface="Times New Roman" pitchFamily="18" charset="0"/>
              </a:rPr>
              <a:pPr/>
              <a:t>75</a:t>
            </a:fld>
            <a:endParaRPr lang="en-US" smtClean="0">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719CA60-A113-47A4-A740-723716BCFD13}" type="slidenum">
              <a:rPr lang="en-US" smtClean="0">
                <a:latin typeface="Times New Roman" pitchFamily="18" charset="0"/>
              </a:rPr>
              <a:pPr/>
              <a:t>76</a:t>
            </a:fld>
            <a:endParaRPr lang="en-US" smtClean="0">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4E8D231-38CE-49BE-AA6F-AF3F92559587}" type="slidenum">
              <a:rPr lang="en-US" smtClean="0">
                <a:latin typeface="Times New Roman" pitchFamily="18" charset="0"/>
              </a:rPr>
              <a:pPr/>
              <a:t>77</a:t>
            </a:fld>
            <a:endParaRPr lang="en-US" smtClean="0">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AFB39EB-7F13-44EC-BA68-2EC4D670D11C}" type="slidenum">
              <a:rPr lang="en-US" smtClean="0">
                <a:latin typeface="Times New Roman" pitchFamily="18" charset="0"/>
              </a:rPr>
              <a:pPr/>
              <a:t>78</a:t>
            </a:fld>
            <a:endParaRPr lang="en-US" smtClean="0">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71AECF7-5BBF-4861-A8EE-1527CB2713E8}" type="slidenum">
              <a:rPr lang="en-US" smtClean="0">
                <a:latin typeface="Times New Roman" pitchFamily="18" charset="0"/>
              </a:rPr>
              <a:pPr/>
              <a:t>79</a:t>
            </a:fld>
            <a:endParaRPr lang="en-US" smtClean="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7F512DA-8F1A-42A0-8361-EB4293D1DACB}" type="slidenum">
              <a:rPr lang="en-US" smtClean="0">
                <a:latin typeface="Times New Roman" pitchFamily="18" charset="0"/>
              </a:rPr>
              <a:pPr/>
              <a:t>80</a:t>
            </a:fld>
            <a:endParaRPr lang="en-US" smtClean="0">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9287777-209D-42CB-979E-87546F2FE13B}" type="slidenum">
              <a:rPr lang="en-US" smtClean="0">
                <a:latin typeface="Times New Roman" pitchFamily="18" charset="0"/>
              </a:rPr>
              <a:pPr/>
              <a:t>81</a:t>
            </a:fld>
            <a:endParaRPr lang="en-US" smtClean="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D6609BF-E442-481C-BFE1-13AFCF46D609}" type="slidenum">
              <a:rPr lang="en-US" smtClean="0">
                <a:latin typeface="Times New Roman" pitchFamily="18" charset="0"/>
              </a:rPr>
              <a:pPr/>
              <a:t>82</a:t>
            </a:fld>
            <a:endParaRPr lang="en-US" smtClean="0">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5DA771-41B3-4EFA-AF41-C661E5FD4BA2}" type="slidenum">
              <a:rPr lang="en-US" smtClean="0">
                <a:latin typeface="Times New Roman" pitchFamily="18" charset="0"/>
              </a:rPr>
              <a:pPr/>
              <a:t>83</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988218A-4A7E-4BBD-8E8E-517D6B8532E5}" type="slidenum">
              <a:rPr lang="en-US" smtClean="0">
                <a:latin typeface="Times New Roman" pitchFamily="18" charset="0"/>
              </a:rPr>
              <a:pPr/>
              <a:t>8</a:t>
            </a:fld>
            <a:endParaRPr lang="en-US" smtClean="0">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8F1B0C5-ED02-44B0-990E-67419B60337F}" type="slidenum">
              <a:rPr lang="en-US" smtClean="0">
                <a:latin typeface="Times New Roman" pitchFamily="18" charset="0"/>
              </a:rPr>
              <a:pPr/>
              <a:t>84</a:t>
            </a:fld>
            <a:endParaRPr lang="en-US" smtClean="0">
              <a:latin typeface="Times New Roman" pitchFamily="18"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6274AA7-80DC-4C64-B94D-62DAEC469230}" type="slidenum">
              <a:rPr lang="en-US" smtClean="0">
                <a:latin typeface="Times New Roman" pitchFamily="18" charset="0"/>
              </a:rPr>
              <a:pPr/>
              <a:t>85</a:t>
            </a:fld>
            <a:endParaRPr lang="en-US" smtClean="0">
              <a:latin typeface="Times New Roman" pitchFamily="18"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9243D3-E21B-474C-8396-58FF5F599AD6}" type="slidenum">
              <a:rPr lang="en-US" smtClean="0">
                <a:latin typeface="Times New Roman" pitchFamily="18" charset="0"/>
              </a:rPr>
              <a:pPr/>
              <a:t>88</a:t>
            </a:fld>
            <a:endParaRPr lang="en-US" smtClean="0">
              <a:latin typeface="Times New Roman" pitchFamily="18"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D0DAC6D-D5D7-477F-9D42-41C0EB7C0ED0}" type="slidenum">
              <a:rPr lang="en-US" smtClean="0">
                <a:latin typeface="Times New Roman" pitchFamily="18" charset="0"/>
              </a:rPr>
              <a:pPr/>
              <a:t>89</a:t>
            </a:fld>
            <a:endParaRPr lang="en-US" smtClean="0">
              <a:latin typeface="Times New Roman" pitchFamily="18"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C00FB57-244F-4CC1-9B1D-1125B6F569C6}" type="slidenum">
              <a:rPr lang="en-US" smtClean="0">
                <a:latin typeface="Times New Roman" pitchFamily="18" charset="0"/>
              </a:rPr>
              <a:pPr/>
              <a:t>90</a:t>
            </a:fld>
            <a:endParaRPr lang="en-US" smtClean="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021510A-C770-4D4B-974C-FDEA4F56A03E}" type="slidenum">
              <a:rPr lang="en-US" smtClean="0">
                <a:latin typeface="Times New Roman" pitchFamily="18" charset="0"/>
              </a:rPr>
              <a:pPr/>
              <a:t>91</a:t>
            </a:fld>
            <a:endParaRPr lang="en-US" smtClean="0">
              <a:latin typeface="Times New Roman"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1CE8870-23FB-4A69-922C-69C94E271184}" type="slidenum">
              <a:rPr lang="en-US" smtClean="0">
                <a:latin typeface="Times New Roman" pitchFamily="18" charset="0"/>
              </a:rPr>
              <a:pPr/>
              <a:t>92</a:t>
            </a:fld>
            <a:endParaRPr lang="en-US" smtClean="0">
              <a:latin typeface="Times New Roman"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B31A57E-9925-404D-BC6B-CA2C99539015}" type="slidenum">
              <a:rPr lang="en-US" smtClean="0">
                <a:latin typeface="Times New Roman" pitchFamily="18" charset="0"/>
              </a:rPr>
              <a:pPr/>
              <a:t>93</a:t>
            </a:fld>
            <a:endParaRPr lang="en-US" smtClean="0">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D407029-38D2-4841-BF30-F091F9E11249}" type="slidenum">
              <a:rPr lang="en-US" smtClean="0">
                <a:latin typeface="Times New Roman" pitchFamily="18" charset="0"/>
              </a:rPr>
              <a:pPr/>
              <a:t>94</a:t>
            </a:fld>
            <a:endParaRPr lang="en-US" smtClean="0">
              <a:latin typeface="Times New Roman"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72B89B1-2E14-41FC-81F9-FCA72A971877}" type="slidenum">
              <a:rPr lang="en-US" smtClean="0">
                <a:latin typeface="Times New Roman" pitchFamily="18" charset="0"/>
              </a:rPr>
              <a:pPr/>
              <a:t>95</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E0DAE51-00E1-4BF0-9E8E-22544BF16D30}" type="slidenum">
              <a:rPr lang="en-US" smtClean="0">
                <a:latin typeface="Times New Roman" pitchFamily="18" charset="0"/>
              </a:rPr>
              <a:pPr/>
              <a:t>9</a:t>
            </a:fld>
            <a:endParaRPr lang="en-US" smtClean="0">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957D9E-BC28-4540-8A54-EEDA4E61EE0F}" type="slidenum">
              <a:rPr lang="en-US" smtClean="0">
                <a:latin typeface="Times New Roman" pitchFamily="18" charset="0"/>
              </a:rPr>
              <a:pPr/>
              <a:t>96</a:t>
            </a:fld>
            <a:endParaRPr lang="en-US" smtClean="0">
              <a:latin typeface="Times New Roman"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754922C-34CA-4275-9D78-447326009433}" type="slidenum">
              <a:rPr lang="en-US" smtClean="0">
                <a:latin typeface="Times New Roman" pitchFamily="18" charset="0"/>
              </a:rPr>
              <a:pPr/>
              <a:t>97</a:t>
            </a:fld>
            <a:endParaRPr lang="en-US" smtClean="0">
              <a:latin typeface="Times New Roman" pitchFamily="18"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3E68244-826A-4628-87ED-4DE0F7FE47E4}" type="slidenum">
              <a:rPr lang="en-US" smtClean="0">
                <a:latin typeface="Times New Roman" pitchFamily="18" charset="0"/>
              </a:rPr>
              <a:pPr/>
              <a:t>99</a:t>
            </a:fld>
            <a:endParaRPr lang="en-US" smtClean="0">
              <a:latin typeface="Times New Roman" pitchFamily="18"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3570CE1-F748-46FA-9275-16E594847A1B}" type="slidenum">
              <a:rPr lang="en-US" smtClean="0">
                <a:latin typeface="Times New Roman" pitchFamily="18" charset="0"/>
              </a:rPr>
              <a:pPr/>
              <a:t>100</a:t>
            </a:fld>
            <a:endParaRPr lang="en-US" smtClean="0">
              <a:latin typeface="Times New Roman" pitchFamily="18"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39AE6E3-48FE-4173-8E19-0CD05874DEDD}" type="slidenum">
              <a:rPr lang="en-US" smtClean="0">
                <a:solidFill>
                  <a:srgbClr val="000000"/>
                </a:solidFill>
                <a:latin typeface="Times New Roman" pitchFamily="18" charset="0"/>
              </a:rPr>
              <a:pPr/>
              <a:t>101</a:t>
            </a:fld>
            <a:endParaRPr lang="en-US" smtClean="0">
              <a:solidFill>
                <a:srgbClr val="000000"/>
              </a:solidFill>
              <a:latin typeface="Times New Roman" pitchFamily="18"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632F832-DDD1-4743-80AE-22A6CCBCC5F2}" type="slidenum">
              <a:rPr lang="en-US" smtClean="0">
                <a:solidFill>
                  <a:srgbClr val="000000"/>
                </a:solidFill>
                <a:latin typeface="Times New Roman" pitchFamily="18" charset="0"/>
              </a:rPr>
              <a:pPr/>
              <a:t>102</a:t>
            </a:fld>
            <a:endParaRPr lang="en-US" smtClean="0">
              <a:solidFill>
                <a:srgbClr val="000000"/>
              </a:solidFill>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F5C4072-4354-4FAD-9C2B-F965CB711381}" type="slidenum">
              <a:rPr lang="en-US" smtClean="0">
                <a:latin typeface="Times New Roman" pitchFamily="18" charset="0"/>
              </a:rPr>
              <a:pPr/>
              <a:t>103</a:t>
            </a:fld>
            <a:endParaRPr lang="en-US" smtClean="0">
              <a:latin typeface="Times New Roman" pitchFamily="18"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C69D7B2-7D33-4D80-85D6-93A06D009546}" type="slidenum">
              <a:rPr lang="en-US" smtClean="0">
                <a:solidFill>
                  <a:srgbClr val="000000"/>
                </a:solidFill>
                <a:latin typeface="Times New Roman" pitchFamily="18" charset="0"/>
              </a:rPr>
              <a:pPr/>
              <a:t>111</a:t>
            </a:fld>
            <a:endParaRPr lang="en-US" smtClean="0">
              <a:solidFill>
                <a:srgbClr val="000000"/>
              </a:solidFill>
              <a:latin typeface="Times New Roman" pitchFamily="18"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7CD5332-41F9-475B-B408-110B0472AEE9}" type="slidenum">
              <a:rPr lang="en-US" smtClean="0">
                <a:latin typeface="Times New Roman" pitchFamily="18" charset="0"/>
              </a:rPr>
              <a:pPr/>
              <a:t>112</a:t>
            </a:fld>
            <a:endParaRPr lang="en-US" smtClean="0">
              <a:latin typeface="Times New Roman" pitchFamily="18"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C897FD8-7CB9-4FAF-ACB3-0DEBFA9212A5}" type="slidenum">
              <a:rPr lang="en-US" smtClean="0">
                <a:latin typeface="Times New Roman" pitchFamily="18" charset="0"/>
              </a:rPr>
              <a:pPr/>
              <a:t>113</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510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7511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r>
              <a:rPr lang="en-US"/>
              <a:t>Copyright 2004 L. Renee Terry</a:t>
            </a:r>
          </a:p>
        </p:txBody>
      </p:sp>
      <p:sp>
        <p:nvSpPr>
          <p:cNvPr id="9" name="Rectangle 8"/>
          <p:cNvSpPr>
            <a:spLocks noGrp="1" noChangeArrowheads="1"/>
          </p:cNvSpPr>
          <p:nvPr>
            <p:ph type="sldNum" sz="quarter" idx="12"/>
          </p:nvPr>
        </p:nvSpPr>
        <p:spPr/>
        <p:txBody>
          <a:bodyPr/>
          <a:lstStyle>
            <a:lvl1pPr>
              <a:defRPr/>
            </a:lvl1pPr>
          </a:lstStyle>
          <a:p>
            <a:pPr>
              <a:defRPr/>
            </a:pPr>
            <a:fld id="{8442F761-3BF5-451E-AE23-EF9957814676}" type="slidenum">
              <a:rPr lang="en-US"/>
              <a:pPr>
                <a:defRPr/>
              </a:pPr>
              <a:t>‹#›</a:t>
            </a:fld>
            <a:endParaRPr lang="en-US"/>
          </a:p>
        </p:txBody>
      </p:sp>
    </p:spTree>
    <p:extLst>
      <p:ext uri="{BB962C8B-B14F-4D97-AF65-F5344CB8AC3E}">
        <p14:creationId xmlns:p14="http://schemas.microsoft.com/office/powerpoint/2010/main" val="294480033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6" name="Rectangle 9"/>
          <p:cNvSpPr>
            <a:spLocks noGrp="1" noChangeArrowheads="1"/>
          </p:cNvSpPr>
          <p:nvPr>
            <p:ph type="sldNum" sz="quarter" idx="12"/>
          </p:nvPr>
        </p:nvSpPr>
        <p:spPr>
          <a:ln/>
        </p:spPr>
        <p:txBody>
          <a:bodyPr/>
          <a:lstStyle>
            <a:lvl1pPr>
              <a:defRPr/>
            </a:lvl1pPr>
          </a:lstStyle>
          <a:p>
            <a:pPr>
              <a:defRPr/>
            </a:pPr>
            <a:fld id="{68B480D7-CD05-4291-81D6-D54A1FDC4E52}" type="slidenum">
              <a:rPr lang="en-US"/>
              <a:pPr>
                <a:defRPr/>
              </a:pPr>
              <a:t>‹#›</a:t>
            </a:fld>
            <a:endParaRPr lang="en-US"/>
          </a:p>
        </p:txBody>
      </p:sp>
    </p:spTree>
    <p:extLst>
      <p:ext uri="{BB962C8B-B14F-4D97-AF65-F5344CB8AC3E}">
        <p14:creationId xmlns:p14="http://schemas.microsoft.com/office/powerpoint/2010/main" val="409485935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6" name="Rectangle 9"/>
          <p:cNvSpPr>
            <a:spLocks noGrp="1" noChangeArrowheads="1"/>
          </p:cNvSpPr>
          <p:nvPr>
            <p:ph type="sldNum" sz="quarter" idx="12"/>
          </p:nvPr>
        </p:nvSpPr>
        <p:spPr>
          <a:ln/>
        </p:spPr>
        <p:txBody>
          <a:bodyPr/>
          <a:lstStyle>
            <a:lvl1pPr>
              <a:defRPr/>
            </a:lvl1pPr>
          </a:lstStyle>
          <a:p>
            <a:pPr>
              <a:defRPr/>
            </a:pPr>
            <a:fld id="{59290E24-E5D1-44F1-870C-9A9A169AC977}" type="slidenum">
              <a:rPr lang="en-US"/>
              <a:pPr>
                <a:defRPr/>
              </a:pPr>
              <a:t>‹#›</a:t>
            </a:fld>
            <a:endParaRPr lang="en-US"/>
          </a:p>
        </p:txBody>
      </p:sp>
    </p:spTree>
    <p:extLst>
      <p:ext uri="{BB962C8B-B14F-4D97-AF65-F5344CB8AC3E}">
        <p14:creationId xmlns:p14="http://schemas.microsoft.com/office/powerpoint/2010/main" val="339253625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7" name="Rectangle 9"/>
          <p:cNvSpPr>
            <a:spLocks noGrp="1" noChangeArrowheads="1"/>
          </p:cNvSpPr>
          <p:nvPr>
            <p:ph type="sldNum" sz="quarter" idx="12"/>
          </p:nvPr>
        </p:nvSpPr>
        <p:spPr>
          <a:ln/>
        </p:spPr>
        <p:txBody>
          <a:bodyPr/>
          <a:lstStyle>
            <a:lvl1pPr>
              <a:defRPr/>
            </a:lvl1pPr>
          </a:lstStyle>
          <a:p>
            <a:pPr>
              <a:defRPr/>
            </a:pPr>
            <a:fld id="{CD2FA6BA-FF8F-437C-AAF0-95E3C9C98C8B}" type="slidenum">
              <a:rPr lang="en-US"/>
              <a:pPr>
                <a:defRPr/>
              </a:pPr>
              <a:t>‹#›</a:t>
            </a:fld>
            <a:endParaRPr lang="en-US"/>
          </a:p>
        </p:txBody>
      </p:sp>
    </p:spTree>
    <p:extLst>
      <p:ext uri="{BB962C8B-B14F-4D97-AF65-F5344CB8AC3E}">
        <p14:creationId xmlns:p14="http://schemas.microsoft.com/office/powerpoint/2010/main" val="83547730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7" name="Rectangle 9"/>
          <p:cNvSpPr>
            <a:spLocks noGrp="1" noChangeArrowheads="1"/>
          </p:cNvSpPr>
          <p:nvPr>
            <p:ph type="sldNum" sz="quarter" idx="12"/>
          </p:nvPr>
        </p:nvSpPr>
        <p:spPr>
          <a:ln/>
        </p:spPr>
        <p:txBody>
          <a:bodyPr/>
          <a:lstStyle>
            <a:lvl1pPr>
              <a:defRPr/>
            </a:lvl1pPr>
          </a:lstStyle>
          <a:p>
            <a:pPr>
              <a:defRPr/>
            </a:pPr>
            <a:fld id="{5B839876-B46B-4A2A-BFD6-6562E1123C53}" type="slidenum">
              <a:rPr lang="en-US"/>
              <a:pPr>
                <a:defRPr/>
              </a:pPr>
              <a:t>‹#›</a:t>
            </a:fld>
            <a:endParaRPr lang="en-US"/>
          </a:p>
        </p:txBody>
      </p:sp>
    </p:spTree>
    <p:extLst>
      <p:ext uri="{BB962C8B-B14F-4D97-AF65-F5344CB8AC3E}">
        <p14:creationId xmlns:p14="http://schemas.microsoft.com/office/powerpoint/2010/main" val="73413701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7" name="Rectangle 9"/>
          <p:cNvSpPr>
            <a:spLocks noGrp="1" noChangeArrowheads="1"/>
          </p:cNvSpPr>
          <p:nvPr>
            <p:ph type="sldNum" sz="quarter" idx="12"/>
          </p:nvPr>
        </p:nvSpPr>
        <p:spPr>
          <a:ln/>
        </p:spPr>
        <p:txBody>
          <a:bodyPr/>
          <a:lstStyle>
            <a:lvl1pPr>
              <a:defRPr/>
            </a:lvl1pPr>
          </a:lstStyle>
          <a:p>
            <a:pPr>
              <a:defRPr/>
            </a:pPr>
            <a:fld id="{4825890C-5B4F-4C76-B823-CD3316645F8D}" type="slidenum">
              <a:rPr lang="en-US"/>
              <a:pPr>
                <a:defRPr/>
              </a:pPr>
              <a:t>‹#›</a:t>
            </a:fld>
            <a:endParaRPr lang="en-US"/>
          </a:p>
        </p:txBody>
      </p:sp>
    </p:spTree>
    <p:extLst>
      <p:ext uri="{BB962C8B-B14F-4D97-AF65-F5344CB8AC3E}">
        <p14:creationId xmlns:p14="http://schemas.microsoft.com/office/powerpoint/2010/main" val="83276809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6"/>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7"/>
          <p:cNvSpPr>
            <a:spLocks noGrp="1"/>
          </p:cNvSpPr>
          <p:nvPr>
            <p:ph type="sldNum" sz="quarter" idx="12"/>
          </p:nvPr>
        </p:nvSpPr>
        <p:spPr/>
        <p:txBody>
          <a:bodyPr/>
          <a:lstStyle>
            <a:lvl1pPr fontAlgn="auto">
              <a:spcBef>
                <a:spcPts val="0"/>
              </a:spcBef>
              <a:spcAft>
                <a:spcPts val="0"/>
              </a:spcAft>
              <a:defRPr/>
            </a:lvl1pPr>
          </a:lstStyle>
          <a:p>
            <a:pPr>
              <a:defRPr/>
            </a:pPr>
            <a:fld id="{CCAC010F-8E78-46DB-A99B-F27CE92B41C2}" type="slidenum">
              <a:rPr lang="en-US"/>
              <a:pPr>
                <a:defRPr/>
              </a:pPr>
              <a:t>‹#›</a:t>
            </a:fld>
            <a:endParaRPr lang="en-US"/>
          </a:p>
        </p:txBody>
      </p:sp>
    </p:spTree>
    <p:extLst>
      <p:ext uri="{BB962C8B-B14F-4D97-AF65-F5344CB8AC3E}">
        <p14:creationId xmlns:p14="http://schemas.microsoft.com/office/powerpoint/2010/main" val="654895505"/>
      </p:ext>
    </p:extLst>
  </p:cSld>
  <p:clrMapOvr>
    <a:masterClrMapping/>
  </p:clrMapOvr>
  <p:transition spd="slow">
    <p:plu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DE33FC3-CDA9-4129-832D-C6293B826DD3}" type="slidenum">
              <a:rPr lang="en-US"/>
              <a:pPr>
                <a:defRPr/>
              </a:pPr>
              <a:t>‹#›</a:t>
            </a:fld>
            <a:endParaRPr lang="en-US"/>
          </a:p>
        </p:txBody>
      </p:sp>
    </p:spTree>
    <p:extLst>
      <p:ext uri="{BB962C8B-B14F-4D97-AF65-F5344CB8AC3E}">
        <p14:creationId xmlns:p14="http://schemas.microsoft.com/office/powerpoint/2010/main" val="3260794418"/>
      </p:ext>
    </p:extLst>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6" name="Rectangle 9"/>
          <p:cNvSpPr>
            <a:spLocks noGrp="1" noChangeArrowheads="1"/>
          </p:cNvSpPr>
          <p:nvPr>
            <p:ph type="sldNum" sz="quarter" idx="12"/>
          </p:nvPr>
        </p:nvSpPr>
        <p:spPr>
          <a:ln/>
        </p:spPr>
        <p:txBody>
          <a:bodyPr/>
          <a:lstStyle>
            <a:lvl1pPr>
              <a:defRPr/>
            </a:lvl1pPr>
          </a:lstStyle>
          <a:p>
            <a:pPr>
              <a:defRPr/>
            </a:pPr>
            <a:fld id="{817F5338-F4DA-44B8-A69B-33CA31FF7240}" type="slidenum">
              <a:rPr lang="en-US"/>
              <a:pPr>
                <a:defRPr/>
              </a:pPr>
              <a:t>‹#›</a:t>
            </a:fld>
            <a:endParaRPr lang="en-US"/>
          </a:p>
        </p:txBody>
      </p:sp>
    </p:spTree>
    <p:extLst>
      <p:ext uri="{BB962C8B-B14F-4D97-AF65-F5344CB8AC3E}">
        <p14:creationId xmlns:p14="http://schemas.microsoft.com/office/powerpoint/2010/main" val="190080231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6" name="Rectangle 9"/>
          <p:cNvSpPr>
            <a:spLocks noGrp="1" noChangeArrowheads="1"/>
          </p:cNvSpPr>
          <p:nvPr>
            <p:ph type="sldNum" sz="quarter" idx="12"/>
          </p:nvPr>
        </p:nvSpPr>
        <p:spPr>
          <a:ln/>
        </p:spPr>
        <p:txBody>
          <a:bodyPr/>
          <a:lstStyle>
            <a:lvl1pPr>
              <a:defRPr/>
            </a:lvl1pPr>
          </a:lstStyle>
          <a:p>
            <a:pPr>
              <a:defRPr/>
            </a:pPr>
            <a:fld id="{B2AA1E6E-0F1B-4D36-8FE9-4B689C47A1C7}" type="slidenum">
              <a:rPr lang="en-US"/>
              <a:pPr>
                <a:defRPr/>
              </a:pPr>
              <a:t>‹#›</a:t>
            </a:fld>
            <a:endParaRPr lang="en-US"/>
          </a:p>
        </p:txBody>
      </p:sp>
    </p:spTree>
    <p:extLst>
      <p:ext uri="{BB962C8B-B14F-4D97-AF65-F5344CB8AC3E}">
        <p14:creationId xmlns:p14="http://schemas.microsoft.com/office/powerpoint/2010/main" val="280585516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7" name="Rectangle 9"/>
          <p:cNvSpPr>
            <a:spLocks noGrp="1" noChangeArrowheads="1"/>
          </p:cNvSpPr>
          <p:nvPr>
            <p:ph type="sldNum" sz="quarter" idx="12"/>
          </p:nvPr>
        </p:nvSpPr>
        <p:spPr>
          <a:ln/>
        </p:spPr>
        <p:txBody>
          <a:bodyPr/>
          <a:lstStyle>
            <a:lvl1pPr>
              <a:defRPr/>
            </a:lvl1pPr>
          </a:lstStyle>
          <a:p>
            <a:pPr>
              <a:defRPr/>
            </a:pPr>
            <a:fld id="{4D34DE5F-AD5A-4DA3-B78C-1FE6747EA906}" type="slidenum">
              <a:rPr lang="en-US"/>
              <a:pPr>
                <a:defRPr/>
              </a:pPr>
              <a:t>‹#›</a:t>
            </a:fld>
            <a:endParaRPr lang="en-US"/>
          </a:p>
        </p:txBody>
      </p:sp>
    </p:spTree>
    <p:extLst>
      <p:ext uri="{BB962C8B-B14F-4D97-AF65-F5344CB8AC3E}">
        <p14:creationId xmlns:p14="http://schemas.microsoft.com/office/powerpoint/2010/main" val="420223320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9" name="Rectangle 9"/>
          <p:cNvSpPr>
            <a:spLocks noGrp="1" noChangeArrowheads="1"/>
          </p:cNvSpPr>
          <p:nvPr>
            <p:ph type="sldNum" sz="quarter" idx="12"/>
          </p:nvPr>
        </p:nvSpPr>
        <p:spPr>
          <a:ln/>
        </p:spPr>
        <p:txBody>
          <a:bodyPr/>
          <a:lstStyle>
            <a:lvl1pPr>
              <a:defRPr/>
            </a:lvl1pPr>
          </a:lstStyle>
          <a:p>
            <a:pPr>
              <a:defRPr/>
            </a:pPr>
            <a:fld id="{DE9353AE-09E8-4669-9FCA-39E594DA24FB}" type="slidenum">
              <a:rPr lang="en-US"/>
              <a:pPr>
                <a:defRPr/>
              </a:pPr>
              <a:t>‹#›</a:t>
            </a:fld>
            <a:endParaRPr lang="en-US"/>
          </a:p>
        </p:txBody>
      </p:sp>
    </p:spTree>
    <p:extLst>
      <p:ext uri="{BB962C8B-B14F-4D97-AF65-F5344CB8AC3E}">
        <p14:creationId xmlns:p14="http://schemas.microsoft.com/office/powerpoint/2010/main" val="122632154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5" name="Rectangle 9"/>
          <p:cNvSpPr>
            <a:spLocks noGrp="1" noChangeArrowheads="1"/>
          </p:cNvSpPr>
          <p:nvPr>
            <p:ph type="sldNum" sz="quarter" idx="12"/>
          </p:nvPr>
        </p:nvSpPr>
        <p:spPr>
          <a:ln/>
        </p:spPr>
        <p:txBody>
          <a:bodyPr/>
          <a:lstStyle>
            <a:lvl1pPr>
              <a:defRPr/>
            </a:lvl1pPr>
          </a:lstStyle>
          <a:p>
            <a:pPr>
              <a:defRPr/>
            </a:pPr>
            <a:fld id="{499B9E55-70E8-438C-A935-9B861A21398C}" type="slidenum">
              <a:rPr lang="en-US"/>
              <a:pPr>
                <a:defRPr/>
              </a:pPr>
              <a:t>‹#›</a:t>
            </a:fld>
            <a:endParaRPr lang="en-US"/>
          </a:p>
        </p:txBody>
      </p:sp>
    </p:spTree>
    <p:extLst>
      <p:ext uri="{BB962C8B-B14F-4D97-AF65-F5344CB8AC3E}">
        <p14:creationId xmlns:p14="http://schemas.microsoft.com/office/powerpoint/2010/main" val="202216090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4" name="Rectangle 9"/>
          <p:cNvSpPr>
            <a:spLocks noGrp="1" noChangeArrowheads="1"/>
          </p:cNvSpPr>
          <p:nvPr>
            <p:ph type="sldNum" sz="quarter" idx="12"/>
          </p:nvPr>
        </p:nvSpPr>
        <p:spPr>
          <a:ln/>
        </p:spPr>
        <p:txBody>
          <a:bodyPr/>
          <a:lstStyle>
            <a:lvl1pPr>
              <a:defRPr/>
            </a:lvl1pPr>
          </a:lstStyle>
          <a:p>
            <a:pPr>
              <a:defRPr/>
            </a:pPr>
            <a:fld id="{45B60432-1C56-4871-958C-25D6EBE280DE}" type="slidenum">
              <a:rPr lang="en-US"/>
              <a:pPr>
                <a:defRPr/>
              </a:pPr>
              <a:t>‹#›</a:t>
            </a:fld>
            <a:endParaRPr lang="en-US"/>
          </a:p>
        </p:txBody>
      </p:sp>
    </p:spTree>
    <p:extLst>
      <p:ext uri="{BB962C8B-B14F-4D97-AF65-F5344CB8AC3E}">
        <p14:creationId xmlns:p14="http://schemas.microsoft.com/office/powerpoint/2010/main" val="61442079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7" name="Rectangle 9"/>
          <p:cNvSpPr>
            <a:spLocks noGrp="1" noChangeArrowheads="1"/>
          </p:cNvSpPr>
          <p:nvPr>
            <p:ph type="sldNum" sz="quarter" idx="12"/>
          </p:nvPr>
        </p:nvSpPr>
        <p:spPr>
          <a:ln/>
        </p:spPr>
        <p:txBody>
          <a:bodyPr/>
          <a:lstStyle>
            <a:lvl1pPr>
              <a:defRPr/>
            </a:lvl1pPr>
          </a:lstStyle>
          <a:p>
            <a:pPr>
              <a:defRPr/>
            </a:pPr>
            <a:fld id="{9912B917-0D49-4605-B894-D85076165CCA}" type="slidenum">
              <a:rPr lang="en-US"/>
              <a:pPr>
                <a:defRPr/>
              </a:pPr>
              <a:t>‹#›</a:t>
            </a:fld>
            <a:endParaRPr lang="en-US"/>
          </a:p>
        </p:txBody>
      </p:sp>
    </p:spTree>
    <p:extLst>
      <p:ext uri="{BB962C8B-B14F-4D97-AF65-F5344CB8AC3E}">
        <p14:creationId xmlns:p14="http://schemas.microsoft.com/office/powerpoint/2010/main" val="65313781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2004 L. Renee Terry</a:t>
            </a:r>
          </a:p>
        </p:txBody>
      </p:sp>
      <p:sp>
        <p:nvSpPr>
          <p:cNvPr id="7" name="Rectangle 9"/>
          <p:cNvSpPr>
            <a:spLocks noGrp="1" noChangeArrowheads="1"/>
          </p:cNvSpPr>
          <p:nvPr>
            <p:ph type="sldNum" sz="quarter" idx="12"/>
          </p:nvPr>
        </p:nvSpPr>
        <p:spPr>
          <a:ln/>
        </p:spPr>
        <p:txBody>
          <a:bodyPr/>
          <a:lstStyle>
            <a:lvl1pPr>
              <a:defRPr/>
            </a:lvl1pPr>
          </a:lstStyle>
          <a:p>
            <a:pPr>
              <a:defRPr/>
            </a:pPr>
            <a:fld id="{2D84FD11-409B-4BB3-83D7-CE423542A442}" type="slidenum">
              <a:rPr lang="en-US"/>
              <a:pPr>
                <a:defRPr/>
              </a:pPr>
              <a:t>‹#›</a:t>
            </a:fld>
            <a:endParaRPr lang="en-US"/>
          </a:p>
        </p:txBody>
      </p:sp>
    </p:spTree>
    <p:extLst>
      <p:ext uri="{BB962C8B-B14F-4D97-AF65-F5344CB8AC3E}">
        <p14:creationId xmlns:p14="http://schemas.microsoft.com/office/powerpoint/2010/main" val="201463997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17408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408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08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08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FFFFFF"/>
                  </a:outerShdw>
                </a:effectLst>
              </a:defRPr>
            </a:lvl1pPr>
          </a:lstStyle>
          <a:p>
            <a:pPr>
              <a:defRPr/>
            </a:pPr>
            <a:endParaRPr lang="en-US"/>
          </a:p>
        </p:txBody>
      </p:sp>
      <p:sp>
        <p:nvSpPr>
          <p:cNvPr id="17408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FFFFFF"/>
                  </a:outerShdw>
                </a:effectLst>
              </a:defRPr>
            </a:lvl1pPr>
          </a:lstStyle>
          <a:p>
            <a:pPr>
              <a:defRPr/>
            </a:pPr>
            <a:r>
              <a:rPr lang="en-US"/>
              <a:t>Copyright 2004 L. Renee Terry</a:t>
            </a:r>
          </a:p>
        </p:txBody>
      </p:sp>
      <p:sp>
        <p:nvSpPr>
          <p:cNvPr id="17408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FFFFFF"/>
                  </a:outerShdw>
                </a:effectLst>
              </a:defRPr>
            </a:lvl1pPr>
          </a:lstStyle>
          <a:p>
            <a:pPr>
              <a:defRPr/>
            </a:pPr>
            <a:fld id="{65542D3E-54A9-4006-8E18-868DA0F7B0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8" r:id="rId15"/>
    <p:sldLayoutId id="2147483809" r:id="rId16"/>
  </p:sldLayoutIdLst>
  <p:transition>
    <p:random/>
  </p:transition>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0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4.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0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edunetconnect.com/cat/byzantium/html/frameset.htm" TargetMode="External"/><Relationship Id="rId2" Type="http://schemas.openxmlformats.org/officeDocument/2006/relationships/notesSlide" Target="../notesSlides/notesSlide97.xml"/><Relationship Id="rId1" Type="http://schemas.openxmlformats.org/officeDocument/2006/relationships/slideLayout" Target="../slideLayouts/slideLayout16.xml"/><Relationship Id="rId5" Type="http://schemas.openxmlformats.org/officeDocument/2006/relationships/image" Target="../media/image44.jpeg"/><Relationship Id="rId4" Type="http://schemas.openxmlformats.org/officeDocument/2006/relationships/hyperlink" Target="http://www.wsu.edu:8080/~dee/OTTOMAN/OTTOMAN1.HTM"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www.anthroarcheart.org/tblm39.htm" TargetMode="External"/><Relationship Id="rId5" Type="http://schemas.openxmlformats.org/officeDocument/2006/relationships/image" Target="../media/image23.jpeg"/><Relationship Id="rId4" Type="http://schemas.openxmlformats.org/officeDocument/2006/relationships/hyperlink" Target="http://www.anthroarcheart.org/tblm66.ht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audio" Target="../media/audio2.wav"/></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audio" Target="../media/audio2.wav"/></Relationships>
</file>

<file path=ppt/slides/_rels/slide94.xml.rels><?xml version="1.0" encoding="UTF-8" standalone="yes"?>
<Relationships xmlns="http://schemas.openxmlformats.org/package/2006/relationships"><Relationship Id="rId3" Type="http://schemas.openxmlformats.org/officeDocument/2006/relationships/hyperlink" Target="http://upload.wikimedia.org/wikipedia/commons/6/66/Meister_von_San_Vitale_in_Ravenna_003.jpg"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11"/>
          </p:nvPr>
        </p:nvSpPr>
        <p:spPr/>
        <p:txBody>
          <a:bodyPr/>
          <a:lstStyle/>
          <a:p>
            <a:pPr>
              <a:defRPr/>
            </a:pPr>
            <a:r>
              <a:rPr lang="en-US"/>
              <a:t>Copyright 2004 L. Renee Terry</a:t>
            </a:r>
          </a:p>
        </p:txBody>
      </p:sp>
      <p:sp>
        <p:nvSpPr>
          <p:cNvPr id="23554" name="Rectangle 2"/>
          <p:cNvSpPr>
            <a:spLocks noGrp="1" noChangeArrowheads="1"/>
          </p:cNvSpPr>
          <p:nvPr>
            <p:ph type="ctrTitle"/>
          </p:nvPr>
        </p:nvSpPr>
        <p:spPr>
          <a:xfrm>
            <a:off x="228600" y="152400"/>
            <a:ext cx="8763000" cy="2971800"/>
          </a:xfrm>
        </p:spPr>
        <p:txBody>
          <a:bodyPr>
            <a:normAutofit fontScale="90000"/>
          </a:bodyPr>
          <a:lstStyle/>
          <a:p>
            <a:pPr eaLnBrk="1" hangingPunct="1">
              <a:defRPr/>
            </a:pPr>
            <a:r>
              <a:rPr lang="en-US" dirty="0" smtClean="0"/>
              <a:t>Social Science Review</a:t>
            </a:r>
            <a:br>
              <a:rPr lang="en-US" dirty="0" smtClean="0"/>
            </a:br>
            <a:r>
              <a:rPr lang="en-US" dirty="0" smtClean="0"/>
              <a:t>for 6</a:t>
            </a:r>
            <a:r>
              <a:rPr lang="en-US" baseline="30000" dirty="0" smtClean="0"/>
              <a:t>th</a:t>
            </a:r>
            <a:r>
              <a:rPr lang="en-US" dirty="0" smtClean="0"/>
              <a:t> Grade Standards </a:t>
            </a:r>
            <a:br>
              <a:rPr lang="en-US" dirty="0" smtClean="0"/>
            </a:br>
            <a:r>
              <a:rPr lang="en-US" dirty="0" smtClean="0"/>
              <a:t>and Rome as covered in the 7</a:t>
            </a:r>
            <a:r>
              <a:rPr lang="en-US" baseline="30000" dirty="0" smtClean="0"/>
              <a:t>th</a:t>
            </a:r>
            <a:r>
              <a:rPr lang="en-US" dirty="0" smtClean="0"/>
              <a:t> Grade</a:t>
            </a:r>
          </a:p>
        </p:txBody>
      </p:sp>
      <p:sp>
        <p:nvSpPr>
          <p:cNvPr id="23555" name="Rectangle 3"/>
          <p:cNvSpPr>
            <a:spLocks noGrp="1" noChangeArrowheads="1"/>
          </p:cNvSpPr>
          <p:nvPr>
            <p:ph type="subTitle" idx="1"/>
          </p:nvPr>
        </p:nvSpPr>
        <p:spPr>
          <a:xfrm>
            <a:off x="2895600" y="3352800"/>
            <a:ext cx="5867400" cy="3048000"/>
          </a:xfrm>
        </p:spPr>
        <p:txBody>
          <a:bodyPr/>
          <a:lstStyle/>
          <a:p>
            <a:pPr eaLnBrk="1" hangingPunct="1">
              <a:defRPr/>
            </a:pPr>
            <a:r>
              <a:rPr lang="en-US" dirty="0" smtClean="0"/>
              <a:t>Designed by:  Adams Middle School History Department</a:t>
            </a:r>
          </a:p>
          <a:p>
            <a:pPr eaLnBrk="1" hangingPunct="1">
              <a:defRPr/>
            </a:pPr>
            <a:r>
              <a:rPr lang="en-US" dirty="0" smtClean="0"/>
              <a:t>PowerPoint developed by:  Renee Terry and Ted Dunn</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9218" name="Rectangle 2"/>
          <p:cNvSpPr>
            <a:spLocks noGrp="1" noChangeArrowheads="1"/>
          </p:cNvSpPr>
          <p:nvPr>
            <p:ph type="title"/>
          </p:nvPr>
        </p:nvSpPr>
        <p:spPr/>
        <p:txBody>
          <a:bodyPr/>
          <a:lstStyle/>
          <a:p>
            <a:pPr eaLnBrk="1" hangingPunct="1">
              <a:defRPr/>
            </a:pPr>
            <a:r>
              <a:rPr lang="en-US" smtClean="0"/>
              <a:t>Geography</a:t>
            </a:r>
          </a:p>
        </p:txBody>
      </p:sp>
      <p:sp>
        <p:nvSpPr>
          <p:cNvPr id="9219" name="Rectangle 3"/>
          <p:cNvSpPr>
            <a:spLocks noGrp="1" noChangeArrowheads="1"/>
          </p:cNvSpPr>
          <p:nvPr>
            <p:ph type="body" idx="1"/>
          </p:nvPr>
        </p:nvSpPr>
        <p:spPr/>
        <p:txBody>
          <a:bodyPr/>
          <a:lstStyle/>
          <a:p>
            <a:pPr eaLnBrk="1" hangingPunct="1">
              <a:defRPr/>
            </a:pPr>
            <a:r>
              <a:rPr lang="en-US" smtClean="0"/>
              <a:t>Early Civilizations develops along river systems</a:t>
            </a:r>
          </a:p>
          <a:p>
            <a:pPr eaLnBrk="1" hangingPunct="1">
              <a:defRPr/>
            </a:pPr>
            <a:r>
              <a:rPr lang="en-US" smtClean="0"/>
              <a:t>Early Man develops irrigations systems</a:t>
            </a:r>
          </a:p>
          <a:p>
            <a:pPr eaLnBrk="1" hangingPunct="1">
              <a:defRPr/>
            </a:pPr>
            <a:r>
              <a:rPr lang="en-US" smtClean="0"/>
              <a:t>They use the annual flooding of these rivers to farm</a:t>
            </a:r>
          </a:p>
          <a:p>
            <a:pPr eaLnBrk="1" hangingPunct="1">
              <a:defRPr/>
            </a:pPr>
            <a:r>
              <a:rPr lang="en-US" smtClean="0"/>
              <a:t>As a result, people were able to produce a surplus</a:t>
            </a:r>
          </a:p>
          <a:p>
            <a:pPr eaLnBrk="1" hangingPunct="1">
              <a:buFont typeface="Wingdings" pitchFamily="2" charset="2"/>
              <a:buNone/>
              <a:defRPr/>
            </a:pP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pPr>
              <a:defRPr/>
            </a:pPr>
            <a:r>
              <a:rPr lang="en-US" sz="3600" u="sng" dirty="0" smtClean="0"/>
              <a:t>6.3 JUSTINIAN I – 527 TO 565</a:t>
            </a:r>
          </a:p>
        </p:txBody>
      </p:sp>
      <p:sp>
        <p:nvSpPr>
          <p:cNvPr id="6" name="Content Placeholder 5"/>
          <p:cNvSpPr>
            <a:spLocks noGrp="1"/>
          </p:cNvSpPr>
          <p:nvPr>
            <p:ph idx="1"/>
          </p:nvPr>
        </p:nvSpPr>
        <p:spPr>
          <a:xfrm>
            <a:off x="0" y="685800"/>
            <a:ext cx="9144000" cy="6172200"/>
          </a:xfrm>
        </p:spPr>
        <p:txBody>
          <a:bodyPr>
            <a:normAutofit/>
          </a:bodyPr>
          <a:lstStyle/>
          <a:p>
            <a:pPr>
              <a:lnSpc>
                <a:spcPct val="115000"/>
              </a:lnSpc>
              <a:spcBef>
                <a:spcPts val="0"/>
              </a:spcBef>
              <a:spcAft>
                <a:spcPts val="0"/>
              </a:spcAft>
              <a:buFont typeface="+mj-lt"/>
              <a:buAutoNum type="arabicPeriod"/>
              <a:defRPr/>
            </a:pPr>
            <a:r>
              <a:rPr lang="en-US" dirty="0" smtClean="0">
                <a:solidFill>
                  <a:schemeClr val="tx2"/>
                </a:solidFill>
                <a:latin typeface="Arial Black"/>
                <a:ea typeface="Calibri"/>
                <a:cs typeface="Times New Roman"/>
              </a:rPr>
              <a:t>Was also a great general and tried to reclaim much of Rome's lost territory</a:t>
            </a:r>
            <a:endParaRPr lang="en-US" sz="1800" dirty="0" smtClean="0">
              <a:solidFill>
                <a:schemeClr val="tx2"/>
              </a:solidFill>
              <a:latin typeface="Calibri"/>
              <a:ea typeface="Calibri"/>
              <a:cs typeface="Times New Roman"/>
            </a:endParaRPr>
          </a:p>
          <a:p>
            <a:pPr lvl="1">
              <a:lnSpc>
                <a:spcPct val="115000"/>
              </a:lnSpc>
              <a:spcBef>
                <a:spcPts val="0"/>
              </a:spcBef>
              <a:spcAft>
                <a:spcPts val="0"/>
              </a:spcAft>
              <a:buFont typeface="Symbol"/>
              <a:buChar char=""/>
              <a:defRPr/>
            </a:pPr>
            <a:r>
              <a:rPr lang="en-US" dirty="0" smtClean="0">
                <a:solidFill>
                  <a:schemeClr val="tx2"/>
                </a:solidFill>
                <a:latin typeface="Arial Black"/>
                <a:ea typeface="Times New Roman"/>
                <a:cs typeface="Times New Roman"/>
              </a:rPr>
              <a:t>N. Africa, Italy, + southeast Spain</a:t>
            </a:r>
          </a:p>
          <a:p>
            <a:pPr marL="457200" lvl="1" indent="0">
              <a:lnSpc>
                <a:spcPct val="115000"/>
              </a:lnSpc>
              <a:spcBef>
                <a:spcPts val="0"/>
              </a:spcBef>
              <a:spcAft>
                <a:spcPts val="0"/>
              </a:spcAft>
              <a:buFontTx/>
              <a:buNone/>
              <a:defRPr/>
            </a:pPr>
            <a:endParaRPr lang="en-US" dirty="0" smtClean="0">
              <a:solidFill>
                <a:schemeClr val="tx2"/>
              </a:solidFill>
              <a:latin typeface="Arial Black"/>
              <a:ea typeface="Times New Roman"/>
              <a:cs typeface="Times New Roman"/>
            </a:endParaRPr>
          </a:p>
          <a:p>
            <a:pPr>
              <a:lnSpc>
                <a:spcPct val="115000"/>
              </a:lnSpc>
              <a:spcBef>
                <a:spcPts val="0"/>
              </a:spcBef>
              <a:spcAft>
                <a:spcPts val="0"/>
              </a:spcAft>
              <a:buFont typeface="+mj-lt"/>
              <a:buAutoNum type="arabicPeriod"/>
              <a:defRPr/>
            </a:pPr>
            <a:r>
              <a:rPr lang="en-US" dirty="0" smtClean="0">
                <a:solidFill>
                  <a:schemeClr val="tx2"/>
                </a:solidFill>
                <a:latin typeface="Arial Black"/>
                <a:ea typeface="Times New Roman"/>
                <a:cs typeface="Times New Roman"/>
              </a:rPr>
              <a:t>Was most famous for creating a systematic body of law</a:t>
            </a:r>
            <a:endParaRPr lang="en-US" sz="1800" dirty="0" smtClean="0">
              <a:solidFill>
                <a:schemeClr val="tx2"/>
              </a:solidFill>
              <a:latin typeface="Calibri"/>
              <a:ea typeface="Calibri"/>
              <a:cs typeface="Times New Roman"/>
            </a:endParaRPr>
          </a:p>
          <a:p>
            <a:pPr lvl="1">
              <a:lnSpc>
                <a:spcPct val="115000"/>
              </a:lnSpc>
              <a:spcBef>
                <a:spcPts val="0"/>
              </a:spcBef>
              <a:spcAft>
                <a:spcPts val="0"/>
              </a:spcAft>
              <a:buFont typeface="Symbol"/>
              <a:buChar char=""/>
              <a:defRPr/>
            </a:pPr>
            <a:r>
              <a:rPr lang="en-US" dirty="0" smtClean="0">
                <a:solidFill>
                  <a:schemeClr val="tx2"/>
                </a:solidFill>
                <a:latin typeface="Arial Black"/>
                <a:ea typeface="Times New Roman"/>
                <a:cs typeface="Times New Roman"/>
              </a:rPr>
              <a:t>A committee revised thousands of outdated + confusing roman law</a:t>
            </a:r>
            <a:endParaRPr lang="en-US" sz="1600" dirty="0" smtClean="0">
              <a:solidFill>
                <a:schemeClr val="tx2"/>
              </a:solidFill>
              <a:latin typeface="Calibri"/>
              <a:ea typeface="Calibri"/>
              <a:cs typeface="Times New Roman"/>
            </a:endParaRPr>
          </a:p>
          <a:p>
            <a:pPr lvl="1">
              <a:lnSpc>
                <a:spcPct val="115000"/>
              </a:lnSpc>
              <a:spcBef>
                <a:spcPts val="0"/>
              </a:spcBef>
              <a:spcAft>
                <a:spcPts val="1000"/>
              </a:spcAft>
              <a:buFont typeface="Symbol"/>
              <a:buChar char=""/>
              <a:defRPr/>
            </a:pPr>
            <a:r>
              <a:rPr lang="en-US" dirty="0" smtClean="0">
                <a:solidFill>
                  <a:schemeClr val="tx2"/>
                </a:solidFill>
                <a:latin typeface="Arial Black"/>
                <a:ea typeface="Times New Roman"/>
                <a:cs typeface="Times New Roman"/>
              </a:rPr>
              <a:t>Made improvements – extending women’s property rights</a:t>
            </a:r>
            <a:endParaRPr lang="en-US" sz="1600" dirty="0" smtClean="0">
              <a:solidFill>
                <a:schemeClr val="tx2"/>
              </a:solidFill>
              <a:latin typeface="Calibri"/>
              <a:ea typeface="Calibri"/>
              <a:cs typeface="Times New Roman"/>
            </a:endParaRPr>
          </a:p>
          <a:p>
            <a:pPr>
              <a:lnSpc>
                <a:spcPct val="115000"/>
              </a:lnSpc>
              <a:spcBef>
                <a:spcPts val="0"/>
              </a:spcBef>
              <a:spcAft>
                <a:spcPts val="0"/>
              </a:spcAft>
              <a:buFont typeface="Symbol"/>
              <a:buChar char=""/>
              <a:defRPr/>
            </a:pPr>
            <a:endParaRPr lang="en-US" sz="1800" dirty="0" smtClean="0">
              <a:solidFill>
                <a:schemeClr val="tx2"/>
              </a:solidFill>
              <a:latin typeface="Calibri"/>
              <a:ea typeface="Calibri"/>
              <a:cs typeface="Times New Roman"/>
            </a:endParaRPr>
          </a:p>
        </p:txBody>
      </p:sp>
    </p:spTree>
    <p:custDataLst>
      <p:tags r:id="rId1"/>
    </p:custDataLst>
  </p:cSld>
  <p:clrMapOvr>
    <a:masterClrMapping/>
  </p:clrMapOvr>
  <p:transition advTm="40061">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6">
                                            <p:txEl>
                                              <p:pRg st="3" end="3"/>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6">
                                            <p:txEl>
                                              <p:pRg st="4" end="4"/>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6">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31750"/>
            <a:ext cx="8229600" cy="484188"/>
          </a:xfrm>
        </p:spPr>
        <p:txBody>
          <a:bodyPr/>
          <a:lstStyle/>
          <a:p>
            <a:pPr eaLnBrk="1" hangingPunct="1">
              <a:defRPr/>
            </a:pPr>
            <a:r>
              <a:rPr lang="en-US" sz="3200" b="1" dirty="0" smtClean="0"/>
              <a:t>The Byzantine Empire Under Justinian</a:t>
            </a:r>
          </a:p>
        </p:txBody>
      </p:sp>
      <p:sp>
        <p:nvSpPr>
          <p:cNvPr id="60419" name="Rectangle 3"/>
          <p:cNvSpPr>
            <a:spLocks noGrp="1" noChangeArrowheads="1"/>
          </p:cNvSpPr>
          <p:nvPr>
            <p:ph type="body" sz="half" idx="1"/>
          </p:nvPr>
        </p:nvSpPr>
        <p:spPr>
          <a:xfrm>
            <a:off x="457200" y="1600200"/>
            <a:ext cx="4419600" cy="5257800"/>
          </a:xfrm>
        </p:spPr>
        <p:txBody>
          <a:bodyPr/>
          <a:lstStyle/>
          <a:p>
            <a:pPr eaLnBrk="1" hangingPunct="1">
              <a:lnSpc>
                <a:spcPct val="80000"/>
              </a:lnSpc>
              <a:buFont typeface="Wingdings" pitchFamily="2" charset="2"/>
              <a:buNone/>
              <a:defRPr/>
            </a:pPr>
            <a:r>
              <a:rPr lang="en-US" sz="1200" smtClean="0"/>
              <a:t>   </a:t>
            </a:r>
            <a:r>
              <a:rPr lang="en-US" b="1" smtClean="0">
                <a:latin typeface="Arial" charset="0"/>
              </a:rPr>
              <a:t>This map depicts the Empire at the death of Justinian I, who had reigned from 527 to 565 as sole Emperor, sometimes in concert, and sometimes in conflict, with his powerful wife Theodora. </a:t>
            </a:r>
          </a:p>
        </p:txBody>
      </p:sp>
      <p:pic>
        <p:nvPicPr>
          <p:cNvPr id="103428" name="Picture 10" descr="Justinian mosaic 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81600" y="1752600"/>
            <a:ext cx="3176588" cy="4419600"/>
          </a:xfrm>
        </p:spPr>
      </p:pic>
      <p:pic>
        <p:nvPicPr>
          <p:cNvPr id="60431" name="Picture 15" descr="map565_bas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3025" y="609600"/>
            <a:ext cx="9072563" cy="6248400"/>
          </a:xfr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0431"/>
                                        </p:tgtEl>
                                        <p:attrNameLst>
                                          <p:attrName>style.visibility</p:attrName>
                                        </p:attrNameLst>
                                      </p:cBhvr>
                                      <p:to>
                                        <p:strVal val="visible"/>
                                      </p:to>
                                    </p:set>
                                    <p:anim calcmode="lin" valueType="num">
                                      <p:cBhvr>
                                        <p:cTn id="7" dur="1000" fill="hold"/>
                                        <p:tgtEl>
                                          <p:spTgt spid="60431"/>
                                        </p:tgtEl>
                                        <p:attrNameLst>
                                          <p:attrName>ppt_x</p:attrName>
                                        </p:attrNameLst>
                                      </p:cBhvr>
                                      <p:tavLst>
                                        <p:tav tm="0">
                                          <p:val>
                                            <p:strVal val="#ppt_x-.2"/>
                                          </p:val>
                                        </p:tav>
                                        <p:tav tm="100000">
                                          <p:val>
                                            <p:strVal val="#ppt_x"/>
                                          </p:val>
                                        </p:tav>
                                      </p:tavLst>
                                    </p:anim>
                                    <p:anim calcmode="lin" valueType="num">
                                      <p:cBhvr>
                                        <p:cTn id="8" dur="1000" fill="hold"/>
                                        <p:tgtEl>
                                          <p:spTgt spid="60431"/>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0"/>
            <a:ext cx="8080375" cy="1143000"/>
          </a:xfrm>
        </p:spPr>
        <p:txBody>
          <a:bodyPr/>
          <a:lstStyle/>
          <a:p>
            <a:pPr eaLnBrk="1" hangingPunct="1">
              <a:defRPr/>
            </a:pPr>
            <a:r>
              <a:rPr lang="en-US" sz="4800" dirty="0" smtClean="0"/>
              <a:t>Justinian’s Code of Laws</a:t>
            </a:r>
          </a:p>
        </p:txBody>
      </p:sp>
      <p:sp>
        <p:nvSpPr>
          <p:cNvPr id="77827" name="Rectangle 3"/>
          <p:cNvSpPr>
            <a:spLocks noGrp="1" noChangeArrowheads="1"/>
          </p:cNvSpPr>
          <p:nvPr>
            <p:ph type="body" idx="1"/>
          </p:nvPr>
        </p:nvSpPr>
        <p:spPr>
          <a:xfrm>
            <a:off x="76200" y="990600"/>
            <a:ext cx="9067800" cy="5715000"/>
          </a:xfrm>
        </p:spPr>
        <p:txBody>
          <a:bodyPr/>
          <a:lstStyle/>
          <a:p>
            <a:pPr eaLnBrk="1" hangingPunct="1">
              <a:lnSpc>
                <a:spcPct val="90000"/>
              </a:lnSpc>
              <a:defRPr/>
            </a:pPr>
            <a:r>
              <a:rPr lang="en-US" b="1" dirty="0" smtClean="0">
                <a:latin typeface="Arial" charset="0"/>
              </a:rPr>
              <a:t>Laws were fairer to women.  They could own property and raise their own children after their husbands died.</a:t>
            </a:r>
          </a:p>
          <a:p>
            <a:pPr eaLnBrk="1" hangingPunct="1">
              <a:lnSpc>
                <a:spcPct val="90000"/>
              </a:lnSpc>
              <a:defRPr/>
            </a:pPr>
            <a:r>
              <a:rPr lang="en-US" b="1" dirty="0" smtClean="0">
                <a:latin typeface="Arial" charset="0"/>
              </a:rPr>
              <a:t>Children allowed to choose their own marriage partners.</a:t>
            </a:r>
          </a:p>
          <a:p>
            <a:pPr eaLnBrk="1" hangingPunct="1">
              <a:lnSpc>
                <a:spcPct val="90000"/>
              </a:lnSpc>
              <a:defRPr/>
            </a:pPr>
            <a:r>
              <a:rPr lang="en-US" b="1" dirty="0" smtClean="0">
                <a:latin typeface="Arial" charset="0"/>
              </a:rPr>
              <a:t>Slavery was legal and slaves must obey their masters.</a:t>
            </a:r>
          </a:p>
          <a:p>
            <a:pPr eaLnBrk="1" hangingPunct="1">
              <a:lnSpc>
                <a:spcPct val="90000"/>
              </a:lnSpc>
              <a:defRPr/>
            </a:pPr>
            <a:r>
              <a:rPr lang="en-US" b="1" dirty="0" smtClean="0">
                <a:latin typeface="Arial" charset="0"/>
              </a:rPr>
              <a:t>Punishments were detailed and fit the crime</a:t>
            </a:r>
          </a:p>
          <a:p>
            <a:pPr eaLnBrk="1" hangingPunct="1">
              <a:lnSpc>
                <a:spcPct val="90000"/>
              </a:lnSpc>
              <a:defRPr/>
            </a:pPr>
            <a:r>
              <a:rPr lang="en-US" b="1" dirty="0" smtClean="0">
                <a:latin typeface="Arial" charset="0"/>
              </a:rPr>
              <a:t>His work inspired the modern concept and, indeed, the very spelling of "justice".</a:t>
            </a:r>
            <a:r>
              <a:rPr lang="en-US" sz="2800" dirty="0" smtClean="0">
                <a:latin typeface="Arial" charset="0"/>
              </a:rPr>
              <a:t> </a:t>
            </a:r>
            <a:endParaRPr lang="en-US" sz="2800" b="1" dirty="0" smtClean="0">
              <a:latin typeface="Arial" charset="0"/>
            </a:endParaRPr>
          </a:p>
          <a:p>
            <a:pPr eaLnBrk="1" hangingPunct="1">
              <a:lnSpc>
                <a:spcPct val="90000"/>
              </a:lnSpc>
              <a:defRPr/>
            </a:pPr>
            <a:endParaRPr lang="en-US" sz="2400" b="1" dirty="0" smtClean="0">
              <a:latin typeface="Arial" charset="0"/>
            </a:endParaRPr>
          </a:p>
          <a:p>
            <a:pPr eaLnBrk="1" hangingPunct="1">
              <a:lnSpc>
                <a:spcPct val="90000"/>
              </a:lnSpc>
              <a:defRPr/>
            </a:pPr>
            <a:endParaRPr lang="en-US" sz="2400" b="1" dirty="0" smtClean="0">
              <a:latin typeface="Arial" charset="0"/>
            </a:endParaRPr>
          </a:p>
        </p:txBody>
      </p:sp>
    </p:spTree>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pPr>
              <a:defRPr/>
            </a:pPr>
            <a:r>
              <a:rPr lang="en-US" sz="3600" u="sng" dirty="0" smtClean="0"/>
              <a:t>6.3 JUSTINIAN I – 527 TO 565</a:t>
            </a:r>
          </a:p>
        </p:txBody>
      </p:sp>
      <p:sp>
        <p:nvSpPr>
          <p:cNvPr id="6" name="Content Placeholder 5"/>
          <p:cNvSpPr>
            <a:spLocks noGrp="1"/>
          </p:cNvSpPr>
          <p:nvPr>
            <p:ph idx="1"/>
          </p:nvPr>
        </p:nvSpPr>
        <p:spPr>
          <a:xfrm>
            <a:off x="0" y="685800"/>
            <a:ext cx="9144000" cy="6172200"/>
          </a:xfrm>
        </p:spPr>
        <p:txBody>
          <a:bodyPr>
            <a:normAutofit/>
          </a:bodyPr>
          <a:lstStyle/>
          <a:p>
            <a:pPr>
              <a:lnSpc>
                <a:spcPct val="115000"/>
              </a:lnSpc>
              <a:spcBef>
                <a:spcPts val="0"/>
              </a:spcBef>
              <a:spcAft>
                <a:spcPts val="0"/>
              </a:spcAft>
              <a:buFont typeface="+mj-lt"/>
              <a:buAutoNum type="arabicPeriod"/>
              <a:defRPr/>
            </a:pPr>
            <a:r>
              <a:rPr lang="en-US" dirty="0" smtClean="0">
                <a:solidFill>
                  <a:schemeClr val="tx2"/>
                </a:solidFill>
                <a:latin typeface="Arial Black"/>
                <a:ea typeface="Times New Roman"/>
                <a:cs typeface="Times New Roman"/>
              </a:rPr>
              <a:t>All was not as great as it seemed</a:t>
            </a:r>
            <a:endParaRPr lang="en-US" sz="1800" dirty="0" smtClean="0">
              <a:solidFill>
                <a:schemeClr val="tx2"/>
              </a:solidFill>
              <a:latin typeface="Calibri"/>
              <a:ea typeface="Calibri"/>
              <a:cs typeface="Times New Roman"/>
            </a:endParaRPr>
          </a:p>
          <a:p>
            <a:pPr lvl="1">
              <a:lnSpc>
                <a:spcPct val="115000"/>
              </a:lnSpc>
              <a:spcBef>
                <a:spcPts val="0"/>
              </a:spcBef>
              <a:spcAft>
                <a:spcPts val="0"/>
              </a:spcAft>
              <a:buFont typeface="Symbol"/>
              <a:buChar char=""/>
              <a:defRPr/>
            </a:pPr>
            <a:r>
              <a:rPr lang="en-US" dirty="0" smtClean="0">
                <a:solidFill>
                  <a:schemeClr val="tx2"/>
                </a:solidFill>
                <a:latin typeface="Arial Black"/>
                <a:ea typeface="Times New Roman"/>
                <a:cs typeface="Times New Roman"/>
              </a:rPr>
              <a:t>Procopius, the court historian also wrote the </a:t>
            </a:r>
            <a:r>
              <a:rPr lang="en-US" i="1" dirty="0" smtClean="0">
                <a:solidFill>
                  <a:schemeClr val="tx2"/>
                </a:solidFill>
                <a:latin typeface="Arial Black"/>
                <a:ea typeface="Times New Roman"/>
                <a:cs typeface="Times New Roman"/>
              </a:rPr>
              <a:t>secret history</a:t>
            </a:r>
            <a:endParaRPr lang="en-US" sz="1600" dirty="0" smtClean="0">
              <a:solidFill>
                <a:schemeClr val="tx2"/>
              </a:solidFill>
              <a:latin typeface="Calibri"/>
              <a:ea typeface="Calibri"/>
              <a:cs typeface="Times New Roman"/>
            </a:endParaRPr>
          </a:p>
          <a:p>
            <a:pPr lvl="1">
              <a:lnSpc>
                <a:spcPct val="115000"/>
              </a:lnSpc>
              <a:spcBef>
                <a:spcPts val="0"/>
              </a:spcBef>
              <a:spcAft>
                <a:spcPts val="1000"/>
              </a:spcAft>
              <a:buFont typeface="Symbol"/>
              <a:buChar char=""/>
              <a:defRPr/>
            </a:pPr>
            <a:r>
              <a:rPr lang="en-US" dirty="0" smtClean="0">
                <a:solidFill>
                  <a:schemeClr val="tx2"/>
                </a:solidFill>
                <a:latin typeface="Arial Black"/>
                <a:ea typeface="Times New Roman"/>
                <a:cs typeface="Times New Roman"/>
              </a:rPr>
              <a:t>He called the emperor “a treacherous enemy, insane for murder and plunder”</a:t>
            </a:r>
            <a:endParaRPr lang="en-US" sz="1400" dirty="0" smtClean="0">
              <a:solidFill>
                <a:schemeClr val="tx2"/>
              </a:solidFill>
              <a:latin typeface="Calibri"/>
              <a:ea typeface="Calibri"/>
              <a:cs typeface="Times New Roman"/>
            </a:endParaRPr>
          </a:p>
          <a:p>
            <a:pPr>
              <a:defRPr/>
            </a:pPr>
            <a:r>
              <a:rPr lang="en-US" dirty="0" smtClean="0">
                <a:solidFill>
                  <a:schemeClr val="tx2"/>
                </a:solidFill>
                <a:latin typeface="Arial Black"/>
                <a:ea typeface="Times New Roman"/>
                <a:cs typeface="Times New Roman"/>
              </a:rPr>
              <a:t>Throughout byzantine history, distrust and divisions often plagued the imperial court. Justinian’s court was no exception</a:t>
            </a:r>
            <a:endParaRPr lang="en-US" dirty="0" smtClean="0">
              <a:solidFill>
                <a:schemeClr val="tx2"/>
              </a:solidFill>
              <a:latin typeface="Calibri"/>
              <a:ea typeface="Calibri"/>
              <a:cs typeface="Times New Roman"/>
            </a:endParaRPr>
          </a:p>
        </p:txBody>
      </p:sp>
    </p:spTree>
    <p:custDataLst>
      <p:tags r:id="rId1"/>
    </p:custDataLst>
  </p:cSld>
  <p:clrMapOvr>
    <a:masterClrMapping/>
  </p:clrMapOvr>
  <p:transition advTm="40061">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08547" name="Content Placeholder 3"/>
          <p:cNvPicPr>
            <a:picLocks noGrp="1"/>
          </p:cNvPicPr>
          <p:nvPr>
            <p:ph idx="1"/>
          </p:nvPr>
        </p:nvPicPr>
        <p:blipFill>
          <a:blip r:embed="rId2">
            <a:extLst>
              <a:ext uri="{28A0092B-C50C-407E-A947-70E740481C1C}">
                <a14:useLocalDpi xmlns:a14="http://schemas.microsoft.com/office/drawing/2010/main" val="0"/>
              </a:ext>
            </a:extLst>
          </a:blip>
          <a:srcRect l="5556" t="23691" r="5150" b="49602"/>
          <a:stretch>
            <a:fillRect/>
          </a:stretch>
        </p:blipFill>
        <p:spPr>
          <a:xfrm>
            <a:off x="381000" y="381000"/>
            <a:ext cx="8458200" cy="6172200"/>
          </a:xfrm>
          <a:solidFill>
            <a:schemeClr val="accent1"/>
          </a:solidFill>
        </p:spPr>
      </p:pic>
    </p:spTree>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09571" name="Content Placeholder 3"/>
          <p:cNvPicPr>
            <a:picLocks noGrp="1"/>
          </p:cNvPicPr>
          <p:nvPr>
            <p:ph idx="1"/>
          </p:nvPr>
        </p:nvPicPr>
        <p:blipFill>
          <a:blip r:embed="rId2">
            <a:extLst>
              <a:ext uri="{28A0092B-C50C-407E-A947-70E740481C1C}">
                <a14:useLocalDpi xmlns:a14="http://schemas.microsoft.com/office/drawing/2010/main" val="0"/>
              </a:ext>
            </a:extLst>
          </a:blip>
          <a:srcRect l="5556" t="50792" r="5150" b="27406"/>
          <a:stretch>
            <a:fillRect/>
          </a:stretch>
        </p:blipFill>
        <p:spPr>
          <a:xfrm>
            <a:off x="76200" y="76200"/>
            <a:ext cx="9067800" cy="6553200"/>
          </a:xfrm>
        </p:spPr>
      </p:pic>
    </p:spTree>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10595" name="Content Placeholder 3" descr="C:\2FA24E65\6EB4FED0-DD5C-4D40-9BF5-451E6B368C22_files\image001.jpg"/>
          <p:cNvPicPr>
            <a:picLocks noGrp="1"/>
          </p:cNvPicPr>
          <p:nvPr>
            <p:ph idx="1"/>
          </p:nvPr>
        </p:nvPicPr>
        <p:blipFill>
          <a:blip r:embed="rId2">
            <a:extLst>
              <a:ext uri="{28A0092B-C50C-407E-A947-70E740481C1C}">
                <a14:useLocalDpi xmlns:a14="http://schemas.microsoft.com/office/drawing/2010/main" val="0"/>
              </a:ext>
            </a:extLst>
          </a:blip>
          <a:srcRect l="6049" t="26003" r="6117" b="24448"/>
          <a:stretch>
            <a:fillRect/>
          </a:stretch>
        </p:blipFill>
        <p:spPr>
          <a:xfrm>
            <a:off x="76200" y="152400"/>
            <a:ext cx="9067800" cy="6705600"/>
          </a:xfrm>
        </p:spPr>
      </p:pic>
    </p:spTree>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3"/>
            <a:ext cx="9144000" cy="1143000"/>
          </a:xfrm>
        </p:spPr>
        <p:txBody>
          <a:bodyPr anchor="t">
            <a:normAutofit fontScale="90000"/>
          </a:bodyPr>
          <a:lstStyle/>
          <a:p>
            <a:pPr>
              <a:defRPr/>
            </a:pPr>
            <a:r>
              <a:rPr lang="en-US" sz="3100" b="1" u="dbl" dirty="0"/>
              <a:t>SEC 6.5 CONFLICTS BETWEEN EAST AND </a:t>
            </a:r>
            <a:r>
              <a:rPr lang="en-US" sz="3100" b="1" u="dbl" dirty="0" smtClean="0"/>
              <a:t>WEST</a:t>
            </a:r>
            <a:r>
              <a:rPr lang="en-US" sz="3100" dirty="0" smtClean="0"/>
              <a:t>   </a:t>
            </a:r>
            <a:r>
              <a:rPr lang="en-US" sz="3100" b="1" u="sng" dirty="0" smtClean="0"/>
              <a:t>SEC </a:t>
            </a:r>
            <a:r>
              <a:rPr lang="en-US" sz="3100" b="1" u="sng" dirty="0"/>
              <a:t>6.5.1 INTRO</a:t>
            </a:r>
            <a:r>
              <a:rPr lang="en-US" dirty="0"/>
              <a:t/>
            </a:r>
            <a:br>
              <a:rPr lang="en-US" dirty="0"/>
            </a:br>
            <a:endParaRPr lang="en-US" dirty="0"/>
          </a:p>
        </p:txBody>
      </p:sp>
      <p:sp>
        <p:nvSpPr>
          <p:cNvPr id="3" name="Content Placeholder 2"/>
          <p:cNvSpPr>
            <a:spLocks noGrp="1"/>
          </p:cNvSpPr>
          <p:nvPr>
            <p:ph idx="1"/>
          </p:nvPr>
        </p:nvSpPr>
        <p:spPr>
          <a:xfrm>
            <a:off x="0" y="1066800"/>
            <a:ext cx="9144000" cy="5791200"/>
          </a:xfrm>
        </p:spPr>
        <p:txBody>
          <a:bodyPr>
            <a:normAutofit fontScale="85000" lnSpcReduction="20000"/>
          </a:bodyPr>
          <a:lstStyle/>
          <a:p>
            <a:pPr>
              <a:defRPr/>
            </a:pPr>
            <a:r>
              <a:rPr lang="en-US" b="1" dirty="0" smtClean="0"/>
              <a:t>Cultural</a:t>
            </a:r>
            <a:r>
              <a:rPr lang="en-US" b="1" dirty="0"/>
              <a:t>, political and religious differences created a difference between the 2 parts of the old Roman Empire</a:t>
            </a:r>
            <a:endParaRPr lang="en-US" dirty="0"/>
          </a:p>
          <a:p>
            <a:pPr>
              <a:defRPr/>
            </a:pPr>
            <a:r>
              <a:rPr lang="en-US" b="1" dirty="0"/>
              <a:t>The eastern half had many cities, much trade, &amp; great wealth</a:t>
            </a:r>
            <a:endParaRPr lang="en-US" dirty="0"/>
          </a:p>
          <a:p>
            <a:pPr>
              <a:defRPr/>
            </a:pPr>
            <a:r>
              <a:rPr lang="en-US" b="1" dirty="0"/>
              <a:t>The western half was mostly rural, agricultural, &amp; poorer</a:t>
            </a:r>
            <a:endParaRPr lang="en-US" dirty="0"/>
          </a:p>
          <a:p>
            <a:pPr>
              <a:defRPr/>
            </a:pPr>
            <a:r>
              <a:rPr lang="en-US" b="1" dirty="0"/>
              <a:t>Another difference was the heavy Greek influence in the east, while it was a more Germanic and Frankish in west</a:t>
            </a:r>
            <a:endParaRPr lang="en-US" dirty="0"/>
          </a:p>
          <a:p>
            <a:pPr>
              <a:defRPr/>
            </a:pPr>
            <a:r>
              <a:rPr lang="en-US" b="1" dirty="0"/>
              <a:t>Greek was the dominant language of the east and Latin of the west, when the liturgy was said.</a:t>
            </a:r>
            <a:endParaRPr lang="en-US" dirty="0"/>
          </a:p>
          <a:p>
            <a:pPr>
              <a:defRPr/>
            </a:pPr>
            <a:r>
              <a:rPr lang="en-US" b="1" dirty="0"/>
              <a:t>Finally, the Popes claimed supreme religious authority over Christians while Emperors and Patriarchs did not</a:t>
            </a:r>
            <a:endParaRPr lang="en-US" dirty="0"/>
          </a:p>
          <a:p>
            <a:pPr>
              <a:defRPr/>
            </a:pPr>
            <a:endParaRPr lang="en-US" dirty="0"/>
          </a:p>
        </p:txBody>
      </p:sp>
    </p:spTree>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80375" cy="1143000"/>
          </a:xfrm>
        </p:spPr>
        <p:txBody>
          <a:bodyPr anchor="t"/>
          <a:lstStyle/>
          <a:p>
            <a:pPr>
              <a:defRPr/>
            </a:pPr>
            <a:r>
              <a:rPr lang="en-US" b="1" u="sng" dirty="0"/>
              <a:t>SEC 6.5.2 ICONOCLASM</a:t>
            </a:r>
            <a:r>
              <a:rPr lang="en-US" dirty="0"/>
              <a:t/>
            </a:r>
            <a:br>
              <a:rPr lang="en-US" dirty="0"/>
            </a:br>
            <a:endParaRPr lang="en-US" dirty="0"/>
          </a:p>
        </p:txBody>
      </p:sp>
      <p:sp>
        <p:nvSpPr>
          <p:cNvPr id="3" name="Content Placeholder 2"/>
          <p:cNvSpPr>
            <a:spLocks noGrp="1"/>
          </p:cNvSpPr>
          <p:nvPr>
            <p:ph idx="1"/>
          </p:nvPr>
        </p:nvSpPr>
        <p:spPr>
          <a:xfrm>
            <a:off x="685800" y="1447800"/>
            <a:ext cx="7772400" cy="4114800"/>
          </a:xfrm>
        </p:spPr>
        <p:txBody>
          <a:bodyPr/>
          <a:lstStyle/>
          <a:p>
            <a:pPr>
              <a:defRPr/>
            </a:pPr>
            <a:r>
              <a:rPr lang="en-US" b="1" dirty="0" smtClean="0"/>
              <a:t>Many </a:t>
            </a:r>
            <a:r>
              <a:rPr lang="en-US" b="1" dirty="0"/>
              <a:t>Christians used the images of Jesus, Mary, and the saints in worship and prayer, creating icons</a:t>
            </a:r>
            <a:endParaRPr lang="en-US" dirty="0"/>
          </a:p>
          <a:p>
            <a:pPr>
              <a:defRPr/>
            </a:pPr>
            <a:r>
              <a:rPr lang="en-US" b="1" dirty="0"/>
              <a:t>Emperor Leo III banned the use of icons in 730 C.E. which was in place until 843 C.E. many religious objects were destroyed.</a:t>
            </a:r>
            <a:endParaRPr lang="en-US" dirty="0"/>
          </a:p>
          <a:p>
            <a:pPr>
              <a:defRPr/>
            </a:pPr>
            <a:endParaRPr lang="en-US" dirty="0"/>
          </a:p>
        </p:txBody>
      </p:sp>
    </p:spTree>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nchor="t"/>
          <a:lstStyle/>
          <a:p>
            <a:pPr>
              <a:defRPr/>
            </a:pPr>
            <a:r>
              <a:rPr lang="en-US" sz="3200" b="1" u="sng" dirty="0"/>
              <a:t>SEC 6.5.3 THE CROWNING OF A HOLY ROMAN EMPEROR</a:t>
            </a:r>
            <a:r>
              <a:rPr lang="en-US" dirty="0"/>
              <a:t/>
            </a:r>
            <a:br>
              <a:rPr lang="en-US" dirty="0"/>
            </a:br>
            <a:endParaRPr lang="en-US" dirty="0"/>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pPr>
              <a:defRPr/>
            </a:pPr>
            <a:r>
              <a:rPr lang="en-US" b="1" dirty="0" smtClean="0"/>
              <a:t>The </a:t>
            </a:r>
            <a:r>
              <a:rPr lang="en-US" b="1" dirty="0"/>
              <a:t>Byzantines had a woman Empress Irene as a leader</a:t>
            </a:r>
            <a:endParaRPr lang="en-US" dirty="0"/>
          </a:p>
          <a:p>
            <a:pPr>
              <a:defRPr/>
            </a:pPr>
            <a:r>
              <a:rPr lang="en-US" b="1" dirty="0"/>
              <a:t>The crowning of Charlemagne in 800 C.E. also created a problem for the Byzantine Emperors and Patriarchs</a:t>
            </a:r>
            <a:endParaRPr lang="en-US" dirty="0"/>
          </a:p>
          <a:p>
            <a:pPr marL="0" indent="0">
              <a:buFont typeface="Wingdings" pitchFamily="2" charset="2"/>
              <a:buNone/>
              <a:defRPr/>
            </a:pPr>
            <a:r>
              <a:rPr lang="en-US" b="1" dirty="0"/>
              <a:t> </a:t>
            </a:r>
            <a:endParaRPr lang="en-US" dirty="0"/>
          </a:p>
          <a:p>
            <a:pPr>
              <a:defRPr/>
            </a:pPr>
            <a:r>
              <a:rPr lang="en-US" b="1" u="sng" dirty="0"/>
              <a:t>SEC 6.5.4 THE FINAL BREAK</a:t>
            </a:r>
            <a:endParaRPr lang="en-US" dirty="0"/>
          </a:p>
          <a:p>
            <a:pPr marL="0" indent="0">
              <a:buFont typeface="Wingdings" pitchFamily="2" charset="2"/>
              <a:buNone/>
              <a:defRPr/>
            </a:pPr>
            <a:r>
              <a:rPr lang="en-US" b="1" dirty="0"/>
              <a:t> </a:t>
            </a:r>
            <a:endParaRPr lang="en-US" dirty="0"/>
          </a:p>
          <a:p>
            <a:pPr>
              <a:defRPr/>
            </a:pPr>
            <a:r>
              <a:rPr lang="en-US" b="1" dirty="0"/>
              <a:t>1054 C.E. was the final break, when the Patriarch of Constantinople wanted to assert more control over all Christian churches in the east, and closed all Latin churches</a:t>
            </a:r>
            <a:endParaRPr lang="en-US" dirty="0"/>
          </a:p>
          <a:p>
            <a:pPr>
              <a:defRPr/>
            </a:pPr>
            <a:endParaRPr 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1266" name="Rectangle 2"/>
          <p:cNvSpPr>
            <a:spLocks noGrp="1" noChangeArrowheads="1"/>
          </p:cNvSpPr>
          <p:nvPr>
            <p:ph type="title"/>
          </p:nvPr>
        </p:nvSpPr>
        <p:spPr>
          <a:xfrm>
            <a:off x="1066800" y="609600"/>
            <a:ext cx="7543800" cy="1431925"/>
          </a:xfrm>
        </p:spPr>
        <p:txBody>
          <a:bodyPr/>
          <a:lstStyle/>
          <a:p>
            <a:pPr eaLnBrk="1" hangingPunct="1">
              <a:defRPr/>
            </a:pPr>
            <a:r>
              <a:rPr lang="en-US" smtClean="0"/>
              <a:t>Egypt / Kush – The Nile River</a:t>
            </a:r>
            <a:br>
              <a:rPr lang="en-US" smtClean="0"/>
            </a:br>
            <a:endParaRPr lang="en-US" smtClean="0"/>
          </a:p>
        </p:txBody>
      </p:sp>
      <p:pic>
        <p:nvPicPr>
          <p:cNvPr id="11268" name="Picture 4" descr="geog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4676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r>
              <a:rPr lang="en-US" dirty="0"/>
              <a:t>Video on Byzantium shown here go to Ed1Stop.org for video get password from Mr. Dunn</a:t>
            </a:r>
            <a:endParaRPr lang="en-US" dirty="0"/>
          </a:p>
        </p:txBody>
      </p:sp>
    </p:spTree>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0"/>
            <a:ext cx="8991600" cy="914400"/>
          </a:xfrm>
        </p:spPr>
        <p:txBody>
          <a:bodyPr anchor="t"/>
          <a:lstStyle/>
          <a:p>
            <a:pPr eaLnBrk="1" hangingPunct="1">
              <a:defRPr/>
            </a:pPr>
            <a:r>
              <a:rPr lang="en-US" sz="4000" b="1" dirty="0" smtClean="0"/>
              <a:t>The End of the Byzantine Empire</a:t>
            </a:r>
          </a:p>
        </p:txBody>
      </p:sp>
      <p:sp>
        <p:nvSpPr>
          <p:cNvPr id="94211" name="Rectangle 3"/>
          <p:cNvSpPr>
            <a:spLocks noGrp="1" noChangeArrowheads="1"/>
          </p:cNvSpPr>
          <p:nvPr>
            <p:ph type="body" sz="half" idx="2"/>
          </p:nvPr>
        </p:nvSpPr>
        <p:spPr>
          <a:xfrm>
            <a:off x="4648200" y="762000"/>
            <a:ext cx="4495800" cy="6096000"/>
          </a:xfrm>
        </p:spPr>
        <p:txBody>
          <a:bodyPr/>
          <a:lstStyle/>
          <a:p>
            <a:pPr eaLnBrk="1" hangingPunct="1">
              <a:defRPr/>
            </a:pPr>
            <a:r>
              <a:rPr lang="en-US" sz="2800" b="1" dirty="0" smtClean="0">
                <a:latin typeface="Arial" charset="0"/>
              </a:rPr>
              <a:t>The </a:t>
            </a:r>
            <a:r>
              <a:rPr lang="en-US" sz="2800" b="1" dirty="0" smtClean="0">
                <a:latin typeface="Arial" charset="0"/>
                <a:hlinkClick r:id="rId3"/>
              </a:rPr>
              <a:t>Byzantine empire </a:t>
            </a:r>
            <a:r>
              <a:rPr lang="en-US" sz="2800" b="1" dirty="0" smtClean="0">
                <a:latin typeface="Arial" charset="0"/>
              </a:rPr>
              <a:t>drew to a close in 1453 when forces from the </a:t>
            </a:r>
            <a:r>
              <a:rPr lang="en-US" sz="2800" b="1" dirty="0" smtClean="0">
                <a:latin typeface="Arial" charset="0"/>
                <a:hlinkClick r:id="rId4"/>
              </a:rPr>
              <a:t>Muslim Ottoman Empire </a:t>
            </a:r>
            <a:r>
              <a:rPr lang="en-US" sz="2800" b="1" dirty="0" smtClean="0">
                <a:latin typeface="Arial" charset="0"/>
              </a:rPr>
              <a:t>surrounded and conquered Constantinople.</a:t>
            </a:r>
          </a:p>
          <a:p>
            <a:pPr eaLnBrk="1" hangingPunct="1">
              <a:defRPr/>
            </a:pPr>
            <a:r>
              <a:rPr lang="en-US" sz="2800" b="1" dirty="0" smtClean="0">
                <a:latin typeface="Arial" charset="0"/>
              </a:rPr>
              <a:t>The ancient Christian city was renamed Istanbul and became the capital of the Ottoman Empire.</a:t>
            </a:r>
          </a:p>
        </p:txBody>
      </p:sp>
      <p:pic>
        <p:nvPicPr>
          <p:cNvPr id="114692" name="Picture 5" descr="Constantinople siege"/>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0" y="838200"/>
            <a:ext cx="4724400" cy="5791200"/>
          </a:xfrm>
        </p:spPr>
      </p:pic>
    </p:spTree>
  </p:cSld>
  <p:clrMapOvr>
    <a:masterClrMapping/>
  </p:clrMapOvr>
  <p:transition spd="slow">
    <p:plus/>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80375" cy="533400"/>
          </a:xfrm>
        </p:spPr>
        <p:txBody>
          <a:bodyPr/>
          <a:lstStyle/>
          <a:p>
            <a:pPr>
              <a:defRPr/>
            </a:pPr>
            <a:r>
              <a:rPr lang="en-US" dirty="0" smtClean="0"/>
              <a:t>FALL OF Constantinople</a:t>
            </a:r>
            <a:endParaRPr lang="en-US" dirty="0"/>
          </a:p>
        </p:txBody>
      </p:sp>
      <p:sp>
        <p:nvSpPr>
          <p:cNvPr id="3" name="Content Placeholder 2"/>
          <p:cNvSpPr>
            <a:spLocks noGrp="1"/>
          </p:cNvSpPr>
          <p:nvPr>
            <p:ph idx="1"/>
          </p:nvPr>
        </p:nvSpPr>
        <p:spPr/>
        <p:txBody>
          <a:bodyPr/>
          <a:lstStyle/>
          <a:p>
            <a:r>
              <a:rPr lang="en-US" dirty="0"/>
              <a:t>Video on FALL OF Constantinople</a:t>
            </a:r>
            <a:r>
              <a:rPr lang="en-US" dirty="0" smtClean="0"/>
              <a:t> </a:t>
            </a:r>
            <a:r>
              <a:rPr lang="en-US" dirty="0"/>
              <a:t>shown here go to Ed1Stop.org for video get password from Mr. Dunn</a:t>
            </a:r>
          </a:p>
          <a:p>
            <a:endParaRPr lang="en-US" dirty="0"/>
          </a:p>
        </p:txBody>
      </p:sp>
    </p:spTree>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838200"/>
            <a:ext cx="909478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18786" name="Rectangle 2"/>
          <p:cNvSpPr>
            <a:spLocks noGrp="1" noChangeArrowheads="1"/>
          </p:cNvSpPr>
          <p:nvPr>
            <p:ph type="title"/>
          </p:nvPr>
        </p:nvSpPr>
        <p:spPr/>
        <p:txBody>
          <a:bodyPr/>
          <a:lstStyle/>
          <a:p>
            <a:pPr eaLnBrk="1" hangingPunct="1">
              <a:defRPr/>
            </a:pPr>
            <a:r>
              <a:rPr lang="en-US" smtClean="0"/>
              <a:t>Rise of Byzantium</a:t>
            </a:r>
          </a:p>
        </p:txBody>
      </p:sp>
      <p:sp>
        <p:nvSpPr>
          <p:cNvPr id="118787" name="Rectangle 3"/>
          <p:cNvSpPr>
            <a:spLocks noGrp="1" noChangeArrowheads="1"/>
          </p:cNvSpPr>
          <p:nvPr>
            <p:ph type="body" idx="1"/>
          </p:nvPr>
        </p:nvSpPr>
        <p:spPr/>
        <p:txBody>
          <a:bodyPr/>
          <a:lstStyle/>
          <a:p>
            <a:pPr eaLnBrk="1" hangingPunct="1">
              <a:defRPr/>
            </a:pPr>
            <a:r>
              <a:rPr lang="en-US" b="1" smtClean="0"/>
              <a:t>Eastern Rome become Byzantium and survives for the next 1,000 years</a:t>
            </a:r>
          </a:p>
          <a:p>
            <a:pPr eaLnBrk="1" hangingPunct="1">
              <a:defRPr/>
            </a:pPr>
            <a:r>
              <a:rPr lang="en-US" b="1" smtClean="0"/>
              <a:t>Byzantium helps in the development of two different views on church-state relations</a:t>
            </a:r>
          </a:p>
          <a:p>
            <a:pPr eaLnBrk="1" hangingPunct="1">
              <a:defRPr/>
            </a:pPr>
            <a:r>
              <a:rPr lang="en-US" b="1" smtClean="0"/>
              <a:t>The Roman Catholic Church and The Eastern Orthodox</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1000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1878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0"/>
                            </p:stCondLst>
                            <p:childTnLst>
                              <p:par>
                                <p:cTn id="10" presetID="7" presetClass="entr" presetSubtype="4" fill="hold" grpId="0" nodeType="afterEffect">
                                  <p:stCondLst>
                                    <p:cond delay="10000"/>
                                  </p:stCondLst>
                                  <p:childTnLst>
                                    <p:set>
                                      <p:cBhvr>
                                        <p:cTn id="11" dur="1" fill="hold">
                                          <p:stCondLst>
                                            <p:cond delay="0"/>
                                          </p:stCondLst>
                                        </p:cTn>
                                        <p:tgtEl>
                                          <p:spTgt spid="118787">
                                            <p:txEl>
                                              <p:pRg st="1" end="1"/>
                                            </p:txEl>
                                          </p:spTgt>
                                        </p:tgtEl>
                                        <p:attrNameLst>
                                          <p:attrName>style.visibility</p:attrName>
                                        </p:attrNameLst>
                                      </p:cBhvr>
                                      <p:to>
                                        <p:strVal val="visible"/>
                                      </p:to>
                                    </p:set>
                                    <p:anim calcmode="lin" valueType="num">
                                      <p:cBhvr additive="base">
                                        <p:cTn id="12" dur="50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1878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0"/>
                            </p:stCondLst>
                            <p:childTnLst>
                              <p:par>
                                <p:cTn id="15" presetID="7" presetClass="entr" presetSubtype="4" fill="hold" grpId="0" nodeType="afterEffect">
                                  <p:stCondLst>
                                    <p:cond delay="10000"/>
                                  </p:stCondLst>
                                  <p:childTnLst>
                                    <p:set>
                                      <p:cBhvr>
                                        <p:cTn id="16" dur="1" fill="hold">
                                          <p:stCondLst>
                                            <p:cond delay="0"/>
                                          </p:stCondLst>
                                        </p:cTn>
                                        <p:tgtEl>
                                          <p:spTgt spid="118787">
                                            <p:txEl>
                                              <p:pRg st="2" end="2"/>
                                            </p:txEl>
                                          </p:spTgt>
                                        </p:tgtEl>
                                        <p:attrNameLst>
                                          <p:attrName>style.visibility</p:attrName>
                                        </p:attrNameLst>
                                      </p:cBhvr>
                                      <p:to>
                                        <p:strVal val="visible"/>
                                      </p:to>
                                    </p:set>
                                    <p:anim calcmode="lin" valueType="num">
                                      <p:cBhvr additive="base">
                                        <p:cTn id="17" dur="50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1187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1000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11"/>
          </p:nvPr>
        </p:nvSpPr>
        <p:spPr/>
        <p:txBody>
          <a:bodyPr/>
          <a:lstStyle/>
          <a:p>
            <a:pPr>
              <a:defRPr/>
            </a:pPr>
            <a:r>
              <a:rPr lang="en-US"/>
              <a:t>Copyright 2004 L. Renee Terry</a:t>
            </a:r>
          </a:p>
        </p:txBody>
      </p:sp>
      <p:sp>
        <p:nvSpPr>
          <p:cNvPr id="121860" name="Rectangle 4"/>
          <p:cNvSpPr>
            <a:spLocks noGrp="1" noChangeArrowheads="1"/>
          </p:cNvSpPr>
          <p:nvPr>
            <p:ph type="ctrTitle"/>
          </p:nvPr>
        </p:nvSpPr>
        <p:spPr/>
        <p:txBody>
          <a:bodyPr/>
          <a:lstStyle/>
          <a:p>
            <a:pPr eaLnBrk="1" hangingPunct="1">
              <a:defRPr/>
            </a:pPr>
            <a:r>
              <a:rPr lang="en-US" smtClean="0"/>
              <a:t>The Fall of Rome begins a new era in History</a:t>
            </a:r>
          </a:p>
        </p:txBody>
      </p:sp>
      <p:sp>
        <p:nvSpPr>
          <p:cNvPr id="121861" name="Rectangle 5"/>
          <p:cNvSpPr>
            <a:spLocks noGrp="1" noChangeArrowheads="1"/>
          </p:cNvSpPr>
          <p:nvPr>
            <p:ph type="subTitle" idx="1"/>
          </p:nvPr>
        </p:nvSpPr>
        <p:spPr/>
        <p:txBody>
          <a:bodyPr/>
          <a:lstStyle/>
          <a:p>
            <a:pPr eaLnBrk="1" hangingPunct="1">
              <a:defRPr/>
            </a:pPr>
            <a:r>
              <a:rPr lang="en-US" smtClean="0"/>
              <a:t>The Middle Ages</a:t>
            </a:r>
          </a:p>
        </p:txBody>
      </p:sp>
    </p:spTree>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11"/>
          </p:nvPr>
        </p:nvSpPr>
        <p:spPr/>
        <p:txBody>
          <a:bodyPr/>
          <a:lstStyle/>
          <a:p>
            <a:pPr>
              <a:defRPr/>
            </a:pPr>
            <a:r>
              <a:rPr lang="en-US"/>
              <a:t>Copyright 2004 L. Renee Terry</a:t>
            </a:r>
          </a:p>
        </p:txBody>
      </p:sp>
      <p:sp>
        <p:nvSpPr>
          <p:cNvPr id="123908" name="Rectangle 4"/>
          <p:cNvSpPr>
            <a:spLocks noGrp="1" noChangeArrowheads="1"/>
          </p:cNvSpPr>
          <p:nvPr>
            <p:ph type="ctrTitle"/>
          </p:nvPr>
        </p:nvSpPr>
        <p:spPr>
          <a:xfrm>
            <a:off x="685800" y="2590800"/>
            <a:ext cx="7772400" cy="1736725"/>
          </a:xfrm>
        </p:spPr>
        <p:txBody>
          <a:bodyPr/>
          <a:lstStyle/>
          <a:p>
            <a:pPr eaLnBrk="1" hangingPunct="1">
              <a:defRPr/>
            </a:pPr>
            <a:r>
              <a:rPr lang="en-US" sz="4800" smtClean="0"/>
              <a:t>This PowerPoint has been brought to you by the Adams Middle School Social Science Department</a:t>
            </a:r>
          </a:p>
        </p:txBody>
      </p:sp>
      <p:sp>
        <p:nvSpPr>
          <p:cNvPr id="123909" name="Rectangle 5"/>
          <p:cNvSpPr>
            <a:spLocks noGrp="1" noChangeArrowheads="1"/>
          </p:cNvSpPr>
          <p:nvPr>
            <p:ph type="subTitle" idx="1"/>
          </p:nvPr>
        </p:nvSpPr>
        <p:spPr>
          <a:xfrm>
            <a:off x="1371600" y="4572000"/>
            <a:ext cx="6400800" cy="1752600"/>
          </a:xfrm>
        </p:spPr>
        <p:txBody>
          <a:bodyPr/>
          <a:lstStyle/>
          <a:p>
            <a:pPr eaLnBrk="1" hangingPunct="1">
              <a:defRPr/>
            </a:pPr>
            <a:r>
              <a:rPr lang="en-US" dirty="0" smtClean="0"/>
              <a:t>Renee Terry and Ted Dunn</a:t>
            </a:r>
          </a:p>
          <a:p>
            <a:pPr eaLnBrk="1" hangingPunct="1">
              <a:defRPr/>
            </a:pPr>
            <a:r>
              <a:rPr lang="en-US" dirty="0" smtClean="0"/>
              <a:t>History Department</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Copyright 2004 L. Renee Terry</a:t>
            </a:r>
          </a:p>
        </p:txBody>
      </p:sp>
      <p:sp>
        <p:nvSpPr>
          <p:cNvPr id="12290" name="Rectangle 2"/>
          <p:cNvSpPr>
            <a:spLocks noGrp="1" noChangeArrowheads="1"/>
          </p:cNvSpPr>
          <p:nvPr>
            <p:ph type="title"/>
          </p:nvPr>
        </p:nvSpPr>
        <p:spPr>
          <a:xfrm>
            <a:off x="1066800" y="685800"/>
            <a:ext cx="7543800" cy="1431925"/>
          </a:xfrm>
        </p:spPr>
        <p:txBody>
          <a:bodyPr/>
          <a:lstStyle/>
          <a:p>
            <a:pPr eaLnBrk="1" hangingPunct="1">
              <a:defRPr/>
            </a:pPr>
            <a:r>
              <a:rPr lang="en-US" smtClean="0"/>
              <a:t>Mesopotamia –Tigris and Euphrates Rivers</a:t>
            </a:r>
            <a:br>
              <a:rPr lang="en-US" smtClean="0"/>
            </a:br>
            <a:endParaRPr lang="en-US" smtClean="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81200"/>
            <a:ext cx="67818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Oval 5"/>
          <p:cNvSpPr>
            <a:spLocks noChangeArrowheads="1"/>
          </p:cNvSpPr>
          <p:nvPr/>
        </p:nvSpPr>
        <p:spPr bwMode="auto">
          <a:xfrm>
            <a:off x="4648200" y="3276600"/>
            <a:ext cx="2209800" cy="1905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0" name="Line 8"/>
          <p:cNvSpPr>
            <a:spLocks noChangeShapeType="1"/>
          </p:cNvSpPr>
          <p:nvPr/>
        </p:nvSpPr>
        <p:spPr bwMode="auto">
          <a:xfrm flipV="1">
            <a:off x="4267200" y="4267200"/>
            <a:ext cx="1600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1" name="Text Box 9"/>
          <p:cNvSpPr txBox="1">
            <a:spLocks noChangeArrowheads="1"/>
          </p:cNvSpPr>
          <p:nvPr/>
        </p:nvSpPr>
        <p:spPr bwMode="auto">
          <a:xfrm>
            <a:off x="3429000" y="441960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400">
                <a:latin typeface="Times New Roman" pitchFamily="18" charset="0"/>
              </a:rPr>
              <a:t>Fertile Crescent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Copyright 2004 L. Renee Terry</a:t>
            </a:r>
          </a:p>
        </p:txBody>
      </p:sp>
      <p:sp>
        <p:nvSpPr>
          <p:cNvPr id="13314" name="Rectangle 2"/>
          <p:cNvSpPr>
            <a:spLocks noGrp="1" noChangeArrowheads="1"/>
          </p:cNvSpPr>
          <p:nvPr>
            <p:ph type="title"/>
          </p:nvPr>
        </p:nvSpPr>
        <p:spPr>
          <a:xfrm>
            <a:off x="3281363" y="274638"/>
            <a:ext cx="5405437" cy="1143000"/>
          </a:xfrm>
        </p:spPr>
        <p:txBody>
          <a:bodyPr/>
          <a:lstStyle/>
          <a:p>
            <a:pPr eaLnBrk="1" hangingPunct="1">
              <a:defRPr/>
            </a:pPr>
            <a:r>
              <a:rPr lang="en-US" smtClean="0"/>
              <a:t>Religion</a:t>
            </a:r>
          </a:p>
        </p:txBody>
      </p:sp>
      <p:sp>
        <p:nvSpPr>
          <p:cNvPr id="13315" name="Rectangle 3"/>
          <p:cNvSpPr>
            <a:spLocks noGrp="1" noChangeArrowheads="1"/>
          </p:cNvSpPr>
          <p:nvPr>
            <p:ph type="body" idx="1"/>
          </p:nvPr>
        </p:nvSpPr>
        <p:spPr>
          <a:xfrm>
            <a:off x="685800" y="1600200"/>
            <a:ext cx="4267200" cy="4724400"/>
          </a:xfrm>
        </p:spPr>
        <p:txBody>
          <a:bodyPr/>
          <a:lstStyle/>
          <a:p>
            <a:pPr eaLnBrk="1" hangingPunct="1">
              <a:lnSpc>
                <a:spcPct val="90000"/>
              </a:lnSpc>
              <a:defRPr/>
            </a:pPr>
            <a:r>
              <a:rPr lang="en-US" sz="2800" smtClean="0"/>
              <a:t>Religion and Politics were closely related.</a:t>
            </a:r>
          </a:p>
          <a:p>
            <a:pPr eaLnBrk="1" hangingPunct="1">
              <a:lnSpc>
                <a:spcPct val="90000"/>
              </a:lnSpc>
              <a:defRPr/>
            </a:pPr>
            <a:r>
              <a:rPr lang="en-US" sz="2800" smtClean="0"/>
              <a:t>Rulers had absolute power</a:t>
            </a:r>
          </a:p>
          <a:p>
            <a:pPr eaLnBrk="1" hangingPunct="1">
              <a:lnSpc>
                <a:spcPct val="90000"/>
              </a:lnSpc>
              <a:defRPr/>
            </a:pPr>
            <a:r>
              <a:rPr lang="en-US" sz="2800" smtClean="0"/>
              <a:t>Religions were centered around several Gods (Polytheistic). </a:t>
            </a:r>
          </a:p>
          <a:p>
            <a:pPr eaLnBrk="1" hangingPunct="1">
              <a:lnSpc>
                <a:spcPct val="90000"/>
              </a:lnSpc>
              <a:defRPr/>
            </a:pPr>
            <a:r>
              <a:rPr lang="en-US" sz="2800" smtClean="0"/>
              <a:t>Egyptians had a strong belief in an afterlife, this is seen in their art and architecture.</a:t>
            </a:r>
          </a:p>
        </p:txBody>
      </p:sp>
      <p:pic>
        <p:nvPicPr>
          <p:cNvPr id="174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5146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up)">
                                      <p:cBhvr>
                                        <p:cTn id="7" dur="3000"/>
                                        <p:tgtEl>
                                          <p:spTgt spid="13315">
                                            <p:txEl>
                                              <p:pRg st="0" end="0"/>
                                            </p:txEl>
                                          </p:spTgt>
                                        </p:tgtEl>
                                      </p:cBhvr>
                                    </p:animEffect>
                                  </p:childTnLst>
                                </p:cTn>
                              </p:par>
                            </p:childTnLst>
                          </p:cTn>
                        </p:par>
                        <p:par>
                          <p:cTn id="8" fill="hold" nodeType="afterGroup">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wipe(up)">
                                      <p:cBhvr>
                                        <p:cTn id="11" dur="3000"/>
                                        <p:tgtEl>
                                          <p:spTgt spid="13315">
                                            <p:txEl>
                                              <p:pRg st="1" end="1"/>
                                            </p:txEl>
                                          </p:spTgt>
                                        </p:tgtEl>
                                      </p:cBhvr>
                                    </p:animEffect>
                                  </p:childTnLst>
                                </p:cTn>
                              </p:par>
                            </p:childTnLst>
                          </p:cTn>
                        </p:par>
                        <p:par>
                          <p:cTn id="12" fill="hold" nodeType="afterGroup">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wipe(up)">
                                      <p:cBhvr>
                                        <p:cTn id="15" dur="3000"/>
                                        <p:tgtEl>
                                          <p:spTgt spid="13315">
                                            <p:txEl>
                                              <p:pRg st="2" end="2"/>
                                            </p:txEl>
                                          </p:spTgt>
                                        </p:tgtEl>
                                      </p:cBhvr>
                                    </p:animEffect>
                                  </p:childTnLst>
                                </p:cTn>
                              </p:par>
                            </p:childTnLst>
                          </p:cTn>
                        </p:par>
                        <p:par>
                          <p:cTn id="16" fill="hold" nodeType="afterGroup">
                            <p:stCondLst>
                              <p:cond delay="9000"/>
                            </p:stCondLst>
                            <p:childTnLst>
                              <p:par>
                                <p:cTn id="17" presetID="22" presetClass="entr" presetSubtype="1" fill="hold" grpId="0" nodeType="after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wipe(up)">
                                      <p:cBhvr>
                                        <p:cTn id="19" dur="30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4338" name="Rectangle 2"/>
          <p:cNvSpPr>
            <a:spLocks noGrp="1" noChangeArrowheads="1"/>
          </p:cNvSpPr>
          <p:nvPr>
            <p:ph type="title"/>
          </p:nvPr>
        </p:nvSpPr>
        <p:spPr/>
        <p:txBody>
          <a:bodyPr/>
          <a:lstStyle/>
          <a:p>
            <a:pPr eaLnBrk="1" hangingPunct="1">
              <a:defRPr/>
            </a:pPr>
            <a:r>
              <a:rPr lang="en-US" smtClean="0"/>
              <a:t>Rulers were worshiped as semi-divine</a:t>
            </a:r>
          </a:p>
        </p:txBody>
      </p:sp>
      <p:pic>
        <p:nvPicPr>
          <p:cNvPr id="14340"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668463" y="1600200"/>
            <a:ext cx="5810250" cy="4495800"/>
          </a:xfr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amond(in)">
                                      <p:cBhvr>
                                        <p:cTn id="7" dur="20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4340"/>
                                        </p:tgtEl>
                                      </p:cBhvr>
                                    </p:animEffect>
                                    <p:animScale>
                                      <p:cBhvr>
                                        <p:cTn id="12" dur="250" autoRev="1" fill="hold"/>
                                        <p:tgtEl>
                                          <p:spTgt spid="14340"/>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xit" presetSubtype="0" fill="hold" nodeType="clickEffect">
                                  <p:stCondLst>
                                    <p:cond delay="0"/>
                                  </p:stCondLst>
                                  <p:childTnLst>
                                    <p:anim calcmode="lin" valueType="num">
                                      <p:cBhvr>
                                        <p:cTn id="16" dur="1000"/>
                                        <p:tgtEl>
                                          <p:spTgt spid="14340"/>
                                        </p:tgtEl>
                                        <p:attrNameLst>
                                          <p:attrName>ppt_w</p:attrName>
                                        </p:attrNameLst>
                                      </p:cBhvr>
                                      <p:tavLst>
                                        <p:tav tm="0">
                                          <p:val>
                                            <p:strVal val="ppt_w"/>
                                          </p:val>
                                        </p:tav>
                                        <p:tav tm="100000">
                                          <p:val>
                                            <p:strVal val="ppt_w*0.70"/>
                                          </p:val>
                                        </p:tav>
                                      </p:tavLst>
                                    </p:anim>
                                    <p:anim calcmode="lin" valueType="num">
                                      <p:cBhvr>
                                        <p:cTn id="17" dur="1000"/>
                                        <p:tgtEl>
                                          <p:spTgt spid="14340"/>
                                        </p:tgtEl>
                                        <p:attrNameLst>
                                          <p:attrName>ppt_h</p:attrName>
                                        </p:attrNameLst>
                                      </p:cBhvr>
                                      <p:tavLst>
                                        <p:tav tm="0">
                                          <p:val>
                                            <p:strVal val="ppt_h"/>
                                          </p:val>
                                        </p:tav>
                                        <p:tav tm="100000">
                                          <p:val>
                                            <p:strVal val="ppt_h"/>
                                          </p:val>
                                        </p:tav>
                                      </p:tavLst>
                                    </p:anim>
                                    <p:animEffect transition="out" filter="fade">
                                      <p:cBhvr>
                                        <p:cTn id="18" dur="1000"/>
                                        <p:tgtEl>
                                          <p:spTgt spid="14340"/>
                                        </p:tgtEl>
                                      </p:cBhvr>
                                    </p:animEffect>
                                    <p:set>
                                      <p:cBhvr>
                                        <p:cTn id="19" dur="1" fill="hold">
                                          <p:stCondLst>
                                            <p:cond delay="999"/>
                                          </p:stCondLst>
                                        </p:cTn>
                                        <p:tgtEl>
                                          <p:spTgt spid="14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Copyright 2004 L. Renee Terry</a:t>
            </a:r>
          </a:p>
        </p:txBody>
      </p:sp>
      <p:sp>
        <p:nvSpPr>
          <p:cNvPr id="27650" name="Rectangle 2"/>
          <p:cNvSpPr>
            <a:spLocks noGrp="1" noChangeArrowheads="1"/>
          </p:cNvSpPr>
          <p:nvPr>
            <p:ph type="title"/>
          </p:nvPr>
        </p:nvSpPr>
        <p:spPr/>
        <p:txBody>
          <a:bodyPr/>
          <a:lstStyle/>
          <a:p>
            <a:pPr eaLnBrk="1" hangingPunct="1">
              <a:defRPr/>
            </a:pPr>
            <a:r>
              <a:rPr lang="en-US" smtClean="0"/>
              <a:t>Queen Hatshepsut</a:t>
            </a:r>
          </a:p>
        </p:txBody>
      </p:sp>
      <p:sp>
        <p:nvSpPr>
          <p:cNvPr id="27652" name="Rectangle 4"/>
          <p:cNvSpPr>
            <a:spLocks noGrp="1" noChangeArrowheads="1"/>
          </p:cNvSpPr>
          <p:nvPr>
            <p:ph type="body" sz="half" idx="2"/>
          </p:nvPr>
        </p:nvSpPr>
        <p:spPr>
          <a:xfrm>
            <a:off x="4652963" y="1295400"/>
            <a:ext cx="4033837" cy="5257800"/>
          </a:xfrm>
        </p:spPr>
        <p:txBody>
          <a:bodyPr/>
          <a:lstStyle/>
          <a:p>
            <a:pPr eaLnBrk="1" hangingPunct="1">
              <a:lnSpc>
                <a:spcPct val="90000"/>
              </a:lnSpc>
              <a:defRPr/>
            </a:pPr>
            <a:r>
              <a:rPr lang="en-US" sz="2800" smtClean="0"/>
              <a:t>Egypt’s first female pharaoh</a:t>
            </a:r>
          </a:p>
          <a:p>
            <a:pPr eaLnBrk="1" hangingPunct="1">
              <a:lnSpc>
                <a:spcPct val="90000"/>
              </a:lnSpc>
              <a:defRPr/>
            </a:pPr>
            <a:r>
              <a:rPr lang="en-US" sz="2800" smtClean="0"/>
              <a:t>Under her rule, Egyptian art and architecture flourished</a:t>
            </a:r>
          </a:p>
          <a:p>
            <a:pPr eaLnBrk="1" hangingPunct="1">
              <a:lnSpc>
                <a:spcPct val="90000"/>
              </a:lnSpc>
              <a:defRPr/>
            </a:pPr>
            <a:r>
              <a:rPr lang="en-US" sz="2800" smtClean="0"/>
              <a:t>She was known for her encouragement of trade</a:t>
            </a:r>
          </a:p>
          <a:p>
            <a:pPr eaLnBrk="1" hangingPunct="1">
              <a:lnSpc>
                <a:spcPct val="90000"/>
              </a:lnSpc>
              <a:defRPr/>
            </a:pPr>
            <a:r>
              <a:rPr lang="en-US" sz="2800" smtClean="0"/>
              <a:t>She commanded respect, sometimes wearing men’s clothing and the fake beard worn by male pharaohs</a:t>
            </a:r>
          </a:p>
        </p:txBody>
      </p:sp>
      <p:pic>
        <p:nvPicPr>
          <p:cNvPr id="27654" name="Picture 6" descr="Egyptian Queen Hatshepsut"/>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79463" y="1636713"/>
            <a:ext cx="3389312" cy="4422775"/>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checkerboard(across)">
                                      <p:cBhvr>
                                        <p:cTn id="7" dur="500"/>
                                        <p:tgtEl>
                                          <p:spTgt spid="27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wipe(up)">
                                      <p:cBhvr>
                                        <p:cTn id="12" dur="2000"/>
                                        <p:tgtEl>
                                          <p:spTgt spid="276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652">
                                            <p:txEl>
                                              <p:pRg st="1" end="1"/>
                                            </p:txEl>
                                          </p:spTgt>
                                        </p:tgtEl>
                                        <p:attrNameLst>
                                          <p:attrName>style.visibility</p:attrName>
                                        </p:attrNameLst>
                                      </p:cBhvr>
                                      <p:to>
                                        <p:strVal val="visible"/>
                                      </p:to>
                                    </p:set>
                                    <p:animEffect transition="in" filter="wipe(up)">
                                      <p:cBhvr>
                                        <p:cTn id="17" dur="2000"/>
                                        <p:tgtEl>
                                          <p:spTgt spid="2765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652">
                                            <p:txEl>
                                              <p:pRg st="2" end="2"/>
                                            </p:txEl>
                                          </p:spTgt>
                                        </p:tgtEl>
                                        <p:attrNameLst>
                                          <p:attrName>style.visibility</p:attrName>
                                        </p:attrNameLst>
                                      </p:cBhvr>
                                      <p:to>
                                        <p:strVal val="visible"/>
                                      </p:to>
                                    </p:set>
                                    <p:animEffect transition="in" filter="wipe(up)">
                                      <p:cBhvr>
                                        <p:cTn id="22" dur="2000"/>
                                        <p:tgtEl>
                                          <p:spTgt spid="2765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652">
                                            <p:txEl>
                                              <p:pRg st="3" end="3"/>
                                            </p:txEl>
                                          </p:spTgt>
                                        </p:tgtEl>
                                        <p:attrNameLst>
                                          <p:attrName>style.visibility</p:attrName>
                                        </p:attrNameLst>
                                      </p:cBhvr>
                                      <p:to>
                                        <p:strVal val="visible"/>
                                      </p:to>
                                    </p:set>
                                    <p:animEffect transition="in" filter="wipe(up)">
                                      <p:cBhvr>
                                        <p:cTn id="27" dur="2000"/>
                                        <p:tgtEl>
                                          <p:spTgt spid="27652">
                                            <p:txEl>
                                              <p:pRg st="3" end="3"/>
                                            </p:txEl>
                                          </p:spTgt>
                                        </p:tgtEl>
                                      </p:cBhvr>
                                    </p:animEffect>
                                  </p:childTnLst>
                                </p:cTn>
                              </p:par>
                            </p:childTnLst>
                          </p:cTn>
                        </p:par>
                        <p:par>
                          <p:cTn id="28" fill="hold" nodeType="afterGroup">
                            <p:stCondLst>
                              <p:cond delay="2000"/>
                            </p:stCondLst>
                            <p:childTnLst>
                              <p:par>
                                <p:cTn id="29" presetID="10" presetClass="exit" presetSubtype="0" fill="hold" nodeType="afterEffect">
                                  <p:stCondLst>
                                    <p:cond delay="0"/>
                                  </p:stCondLst>
                                  <p:childTnLst>
                                    <p:animEffect transition="out" filter="fade">
                                      <p:cBhvr>
                                        <p:cTn id="30" dur="2000"/>
                                        <p:tgtEl>
                                          <p:spTgt spid="27654"/>
                                        </p:tgtEl>
                                      </p:cBhvr>
                                    </p:animEffect>
                                    <p:set>
                                      <p:cBhvr>
                                        <p:cTn id="31" dur="1" fill="hold">
                                          <p:stCondLst>
                                            <p:cond delay="1999"/>
                                          </p:stCondLst>
                                        </p:cTn>
                                        <p:tgtEl>
                                          <p:spTgt spid="276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Copyright 2004 L. Renee Terry</a:t>
            </a:r>
          </a:p>
        </p:txBody>
      </p:sp>
      <p:sp>
        <p:nvSpPr>
          <p:cNvPr id="25602" name="Rectangle 2"/>
          <p:cNvSpPr>
            <a:spLocks noGrp="1" noChangeArrowheads="1"/>
          </p:cNvSpPr>
          <p:nvPr>
            <p:ph type="title"/>
          </p:nvPr>
        </p:nvSpPr>
        <p:spPr/>
        <p:txBody>
          <a:bodyPr/>
          <a:lstStyle/>
          <a:p>
            <a:pPr eaLnBrk="1" hangingPunct="1">
              <a:defRPr/>
            </a:pPr>
            <a:r>
              <a:rPr lang="en-US" smtClean="0"/>
              <a:t>Rameses II</a:t>
            </a:r>
          </a:p>
        </p:txBody>
      </p:sp>
      <p:sp>
        <p:nvSpPr>
          <p:cNvPr id="25603" name="Rectangle 3"/>
          <p:cNvSpPr>
            <a:spLocks noGrp="1" noChangeArrowheads="1"/>
          </p:cNvSpPr>
          <p:nvPr>
            <p:ph type="body" sz="half" idx="1"/>
          </p:nvPr>
        </p:nvSpPr>
        <p:spPr>
          <a:xfrm>
            <a:off x="457200" y="1600200"/>
            <a:ext cx="4033838" cy="4495800"/>
          </a:xfrm>
        </p:spPr>
        <p:txBody>
          <a:bodyPr/>
          <a:lstStyle/>
          <a:p>
            <a:pPr eaLnBrk="1" hangingPunct="1">
              <a:defRPr/>
            </a:pPr>
            <a:r>
              <a:rPr lang="en-US" smtClean="0"/>
              <a:t>-</a:t>
            </a:r>
            <a:r>
              <a:rPr lang="en-US" sz="2400" smtClean="0"/>
              <a:t>Ramses was one of the most prolific “builders” in all of Ancient Egypt.</a:t>
            </a:r>
          </a:p>
          <a:p>
            <a:pPr eaLnBrk="1" hangingPunct="1">
              <a:defRPr/>
            </a:pPr>
            <a:r>
              <a:rPr lang="en-US" sz="2400" smtClean="0"/>
              <a:t>Ramses II was born about 1303 B.C.</a:t>
            </a:r>
          </a:p>
          <a:p>
            <a:pPr eaLnBrk="1" hangingPunct="1">
              <a:defRPr/>
            </a:pPr>
            <a:r>
              <a:rPr lang="en-US" sz="2400" smtClean="0"/>
              <a:t>Ramses II assumed the throne in 1279 B.C.</a:t>
            </a:r>
          </a:p>
          <a:p>
            <a:pPr eaLnBrk="1" hangingPunct="1">
              <a:defRPr/>
            </a:pPr>
            <a:r>
              <a:rPr lang="en-US" sz="2400" smtClean="0"/>
              <a:t>He built a great city called Pi-Ramses (House of Ramses)</a:t>
            </a:r>
          </a:p>
        </p:txBody>
      </p:sp>
      <p:pic>
        <p:nvPicPr>
          <p:cNvPr id="20485" name="Picture 6" descr="Ramse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37125" y="1600200"/>
            <a:ext cx="3463925" cy="4495800"/>
          </a:xfrm>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Copyright 2004 L. Renee Terry</a:t>
            </a:r>
          </a:p>
        </p:txBody>
      </p:sp>
      <p:sp>
        <p:nvSpPr>
          <p:cNvPr id="26626" name="Rectangle 1026"/>
          <p:cNvSpPr>
            <a:spLocks noGrp="1" noChangeArrowheads="1"/>
          </p:cNvSpPr>
          <p:nvPr>
            <p:ph type="title"/>
          </p:nvPr>
        </p:nvSpPr>
        <p:spPr/>
        <p:txBody>
          <a:bodyPr/>
          <a:lstStyle/>
          <a:p>
            <a:pPr eaLnBrk="1" hangingPunct="1">
              <a:defRPr/>
            </a:pPr>
            <a:r>
              <a:rPr lang="en-US" smtClean="0"/>
              <a:t>Hammurabi – Father of Laws</a:t>
            </a:r>
            <a:br>
              <a:rPr lang="en-US" smtClean="0"/>
            </a:br>
            <a:endParaRPr lang="en-US" smtClean="0"/>
          </a:p>
        </p:txBody>
      </p:sp>
      <p:sp>
        <p:nvSpPr>
          <p:cNvPr id="26627" name="Rectangle 1027"/>
          <p:cNvSpPr>
            <a:spLocks noGrp="1" noChangeArrowheads="1"/>
          </p:cNvSpPr>
          <p:nvPr>
            <p:ph type="body" sz="half" idx="1"/>
          </p:nvPr>
        </p:nvSpPr>
        <p:spPr>
          <a:xfrm>
            <a:off x="457200" y="1600200"/>
            <a:ext cx="4033838" cy="4495800"/>
          </a:xfrm>
        </p:spPr>
        <p:txBody>
          <a:bodyPr/>
          <a:lstStyle/>
          <a:p>
            <a:pPr marL="457200" indent="-457200" eaLnBrk="1" hangingPunct="1">
              <a:lnSpc>
                <a:spcPct val="90000"/>
              </a:lnSpc>
              <a:defRPr/>
            </a:pPr>
            <a:r>
              <a:rPr lang="en-US" sz="2600" smtClean="0"/>
              <a:t>Famous Babylonian leader –The Code of </a:t>
            </a:r>
            <a:r>
              <a:rPr lang="en-US" sz="2600" i="1" smtClean="0"/>
              <a:t>Hammurabi</a:t>
            </a:r>
            <a:r>
              <a:rPr lang="en-US" sz="2600" smtClean="0"/>
              <a:t> – 1750 B.C.</a:t>
            </a:r>
          </a:p>
          <a:p>
            <a:pPr marL="457200" indent="-457200" eaLnBrk="1" hangingPunct="1">
              <a:lnSpc>
                <a:spcPct val="90000"/>
              </a:lnSpc>
              <a:defRPr/>
            </a:pPr>
            <a:r>
              <a:rPr lang="en-US" sz="2600" smtClean="0"/>
              <a:t>A series of 282 laws that dealt with every part of daily life. </a:t>
            </a:r>
          </a:p>
          <a:p>
            <a:pPr marL="457200" indent="-457200" eaLnBrk="1" hangingPunct="1">
              <a:lnSpc>
                <a:spcPct val="90000"/>
              </a:lnSpc>
              <a:defRPr/>
            </a:pPr>
            <a:r>
              <a:rPr lang="en-US" sz="2600" smtClean="0"/>
              <a:t>These laws included one of the worlds first tax codes.</a:t>
            </a:r>
          </a:p>
          <a:p>
            <a:pPr marL="457200" indent="-457200" eaLnBrk="1" hangingPunct="1">
              <a:lnSpc>
                <a:spcPct val="90000"/>
              </a:lnSpc>
              <a:defRPr/>
            </a:pPr>
            <a:endParaRPr lang="en-US" sz="2600" smtClean="0"/>
          </a:p>
        </p:txBody>
      </p:sp>
      <p:pic>
        <p:nvPicPr>
          <p:cNvPr id="21509" name="Picture 1030" descr="hammurabi"/>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76800" y="2051050"/>
            <a:ext cx="3810000" cy="3787775"/>
          </a:xfrm>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11"/>
          </p:nvPr>
        </p:nvSpPr>
        <p:spPr/>
        <p:txBody>
          <a:bodyPr/>
          <a:lstStyle/>
          <a:p>
            <a:pPr>
              <a:defRPr/>
            </a:pPr>
            <a:r>
              <a:rPr lang="en-US"/>
              <a:t>Copyright 2004 L. Renee Terry</a:t>
            </a:r>
          </a:p>
        </p:txBody>
      </p:sp>
      <p:sp>
        <p:nvSpPr>
          <p:cNvPr id="31746" name="Rectangle 2"/>
          <p:cNvSpPr>
            <a:spLocks noGrp="1" noChangeArrowheads="1"/>
          </p:cNvSpPr>
          <p:nvPr>
            <p:ph type="ctrTitle"/>
          </p:nvPr>
        </p:nvSpPr>
        <p:spPr>
          <a:xfrm>
            <a:off x="685800" y="1951038"/>
            <a:ext cx="7772400" cy="1354137"/>
          </a:xfrm>
        </p:spPr>
        <p:txBody>
          <a:bodyPr/>
          <a:lstStyle/>
          <a:p>
            <a:pPr eaLnBrk="1" hangingPunct="1">
              <a:defRPr/>
            </a:pPr>
            <a:r>
              <a:rPr lang="en-US" smtClean="0"/>
              <a:t>Ancient Hebrews*</a:t>
            </a:r>
          </a:p>
        </p:txBody>
      </p:sp>
      <p:sp>
        <p:nvSpPr>
          <p:cNvPr id="31747" name="Rectangle 3"/>
          <p:cNvSpPr>
            <a:spLocks noGrp="1" noChangeArrowheads="1"/>
          </p:cNvSpPr>
          <p:nvPr>
            <p:ph type="subTitle" idx="1"/>
          </p:nvPr>
        </p:nvSpPr>
        <p:spPr>
          <a:xfrm>
            <a:off x="1371600" y="4876800"/>
            <a:ext cx="6400800" cy="1219200"/>
          </a:xfrm>
        </p:spPr>
        <p:txBody>
          <a:bodyPr/>
          <a:lstStyle/>
          <a:p>
            <a:pPr eaLnBrk="1" hangingPunct="1">
              <a:buFont typeface="Wingdings" pitchFamily="2" charset="2"/>
              <a:buChar char="n"/>
              <a:defRPr/>
            </a:pPr>
            <a:r>
              <a:rPr lang="en-US" sz="2400" smtClean="0"/>
              <a:t>The study of the Ancient Hebrews are found in the teachings of the Bible.</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29698" name="Rectangle 2"/>
          <p:cNvSpPr>
            <a:spLocks noGrp="1" noChangeArrowheads="1"/>
          </p:cNvSpPr>
          <p:nvPr>
            <p:ph type="title"/>
          </p:nvPr>
        </p:nvSpPr>
        <p:spPr/>
        <p:txBody>
          <a:bodyPr/>
          <a:lstStyle/>
          <a:p>
            <a:pPr eaLnBrk="1" hangingPunct="1">
              <a:defRPr/>
            </a:pPr>
            <a:r>
              <a:rPr lang="en-US" smtClean="0"/>
              <a:t>6.3 – Key words or Concepts</a:t>
            </a:r>
          </a:p>
        </p:txBody>
      </p:sp>
      <p:sp>
        <p:nvSpPr>
          <p:cNvPr id="29699" name="Rectangle 3"/>
          <p:cNvSpPr>
            <a:spLocks noGrp="1" noChangeArrowheads="1"/>
          </p:cNvSpPr>
          <p:nvPr>
            <p:ph type="body" idx="1"/>
          </p:nvPr>
        </p:nvSpPr>
        <p:spPr/>
        <p:txBody>
          <a:bodyPr/>
          <a:lstStyle/>
          <a:p>
            <a:pPr eaLnBrk="1" hangingPunct="1">
              <a:lnSpc>
                <a:spcPct val="90000"/>
              </a:lnSpc>
              <a:defRPr/>
            </a:pPr>
            <a:r>
              <a:rPr lang="en-US" smtClean="0"/>
              <a:t>Monotheism – Belief in One God</a:t>
            </a:r>
          </a:p>
          <a:p>
            <a:pPr eaLnBrk="1" hangingPunct="1">
              <a:lnSpc>
                <a:spcPct val="90000"/>
              </a:lnSpc>
              <a:defRPr/>
            </a:pPr>
            <a:r>
              <a:rPr lang="en-US" smtClean="0"/>
              <a:t>Moral laws</a:t>
            </a:r>
          </a:p>
          <a:p>
            <a:pPr eaLnBrk="1" hangingPunct="1">
              <a:lnSpc>
                <a:spcPct val="90000"/>
              </a:lnSpc>
              <a:defRPr/>
            </a:pPr>
            <a:r>
              <a:rPr lang="en-US" smtClean="0"/>
              <a:t>Righteousness</a:t>
            </a:r>
          </a:p>
          <a:p>
            <a:pPr eaLnBrk="1" hangingPunct="1">
              <a:lnSpc>
                <a:spcPct val="90000"/>
              </a:lnSpc>
              <a:defRPr/>
            </a:pPr>
            <a:r>
              <a:rPr lang="en-US" smtClean="0"/>
              <a:t>Justice</a:t>
            </a:r>
          </a:p>
          <a:p>
            <a:pPr eaLnBrk="1" hangingPunct="1">
              <a:lnSpc>
                <a:spcPct val="90000"/>
              </a:lnSpc>
              <a:defRPr/>
            </a:pPr>
            <a:r>
              <a:rPr lang="en-US" smtClean="0"/>
              <a:t>Exodus</a:t>
            </a:r>
          </a:p>
          <a:p>
            <a:pPr eaLnBrk="1" hangingPunct="1">
              <a:lnSpc>
                <a:spcPct val="90000"/>
              </a:lnSpc>
              <a:defRPr/>
            </a:pPr>
            <a:r>
              <a:rPr lang="en-US" smtClean="0"/>
              <a:t>Israel</a:t>
            </a:r>
          </a:p>
          <a:p>
            <a:pPr eaLnBrk="1" hangingPunct="1">
              <a:lnSpc>
                <a:spcPct val="90000"/>
              </a:lnSpc>
              <a:defRPr/>
            </a:pPr>
            <a:r>
              <a:rPr lang="en-US" smtClean="0"/>
              <a:t>Jewish</a:t>
            </a:r>
          </a:p>
          <a:p>
            <a:pPr eaLnBrk="1" hangingPunct="1">
              <a:lnSpc>
                <a:spcPct val="90000"/>
              </a:lnSpc>
              <a:defRPr/>
            </a:pPr>
            <a:r>
              <a:rPr lang="en-US" smtClean="0"/>
              <a:t>Torah</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11"/>
          </p:nvPr>
        </p:nvSpPr>
        <p:spPr/>
        <p:txBody>
          <a:bodyPr/>
          <a:lstStyle/>
          <a:p>
            <a:pPr>
              <a:defRPr/>
            </a:pPr>
            <a:r>
              <a:rPr lang="en-US"/>
              <a:t>Copyright 2004 L. Renee Terry</a:t>
            </a:r>
          </a:p>
        </p:txBody>
      </p:sp>
      <p:sp>
        <p:nvSpPr>
          <p:cNvPr id="2050" name="Rectangle 2"/>
          <p:cNvSpPr>
            <a:spLocks noGrp="1" noChangeArrowheads="1"/>
          </p:cNvSpPr>
          <p:nvPr>
            <p:ph type="ctrTitle"/>
          </p:nvPr>
        </p:nvSpPr>
        <p:spPr>
          <a:xfrm>
            <a:off x="685800" y="1951038"/>
            <a:ext cx="7772400" cy="1354137"/>
          </a:xfrm>
        </p:spPr>
        <p:txBody>
          <a:bodyPr/>
          <a:lstStyle/>
          <a:p>
            <a:pPr eaLnBrk="1" hangingPunct="1">
              <a:defRPr/>
            </a:pPr>
            <a:r>
              <a:rPr lang="en-US" dirty="0" smtClean="0"/>
              <a:t>6</a:t>
            </a:r>
            <a:r>
              <a:rPr lang="en-US" baseline="30000" dirty="0" smtClean="0"/>
              <a:t>th</a:t>
            </a:r>
            <a:r>
              <a:rPr lang="en-US" dirty="0" smtClean="0"/>
              <a:t> Grade Social Science Review</a:t>
            </a:r>
          </a:p>
        </p:txBody>
      </p:sp>
      <p:sp>
        <p:nvSpPr>
          <p:cNvPr id="2051" name="Rectangle 3"/>
          <p:cNvSpPr>
            <a:spLocks noGrp="1" noChangeArrowheads="1"/>
          </p:cNvSpPr>
          <p:nvPr>
            <p:ph type="subTitle" idx="1"/>
          </p:nvPr>
        </p:nvSpPr>
        <p:spPr/>
        <p:txBody>
          <a:bodyPr/>
          <a:lstStyle/>
          <a:p>
            <a:pPr eaLnBrk="1" hangingPunct="1">
              <a:defRPr/>
            </a:pPr>
            <a:r>
              <a:rPr lang="en-US" dirty="0" smtClean="0"/>
              <a:t>In 2004 the 6</a:t>
            </a:r>
            <a:r>
              <a:rPr lang="en-US" baseline="30000" dirty="0" smtClean="0"/>
              <a:t>th</a:t>
            </a:r>
            <a:r>
              <a:rPr lang="en-US" dirty="0" smtClean="0"/>
              <a:t> Grade portion was 22% of the 8</a:t>
            </a:r>
            <a:r>
              <a:rPr lang="en-US" baseline="30000" dirty="0" smtClean="0"/>
              <a:t>th</a:t>
            </a:r>
            <a:r>
              <a:rPr lang="en-US" dirty="0" smtClean="0"/>
              <a:t> Grade Test, last year 2010 it was much less</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30722" name="Rectangle 2"/>
          <p:cNvSpPr>
            <a:spLocks noGrp="1" noChangeArrowheads="1"/>
          </p:cNvSpPr>
          <p:nvPr>
            <p:ph type="title"/>
          </p:nvPr>
        </p:nvSpPr>
        <p:spPr/>
        <p:txBody>
          <a:bodyPr/>
          <a:lstStyle/>
          <a:p>
            <a:pPr eaLnBrk="1" hangingPunct="1">
              <a:defRPr/>
            </a:pPr>
            <a:r>
              <a:rPr lang="en-US" smtClean="0"/>
              <a:t>The Significance of The Ancient Hebrews</a:t>
            </a:r>
          </a:p>
        </p:txBody>
      </p:sp>
      <p:sp>
        <p:nvSpPr>
          <p:cNvPr id="30723" name="Rectangle 3"/>
          <p:cNvSpPr>
            <a:spLocks noGrp="1" noChangeArrowheads="1"/>
          </p:cNvSpPr>
          <p:nvPr>
            <p:ph type="body" idx="1"/>
          </p:nvPr>
        </p:nvSpPr>
        <p:spPr/>
        <p:txBody>
          <a:bodyPr/>
          <a:lstStyle/>
          <a:p>
            <a:pPr eaLnBrk="1" hangingPunct="1">
              <a:lnSpc>
                <a:spcPct val="90000"/>
              </a:lnSpc>
              <a:defRPr/>
            </a:pPr>
            <a:r>
              <a:rPr lang="en-US" smtClean="0"/>
              <a:t>Abraham is the founder of the Israel Nation</a:t>
            </a:r>
          </a:p>
          <a:p>
            <a:pPr eaLnBrk="1" hangingPunct="1">
              <a:lnSpc>
                <a:spcPct val="90000"/>
              </a:lnSpc>
              <a:defRPr/>
            </a:pPr>
            <a:r>
              <a:rPr lang="en-US" smtClean="0"/>
              <a:t>People belonging to this Nation are called Hebrews</a:t>
            </a:r>
          </a:p>
          <a:p>
            <a:pPr eaLnBrk="1" hangingPunct="1">
              <a:lnSpc>
                <a:spcPct val="90000"/>
              </a:lnSpc>
              <a:defRPr/>
            </a:pPr>
            <a:r>
              <a:rPr lang="en-US" smtClean="0"/>
              <a:t>It is the first truly monotheistic society, beginning around 2000 B.C. </a:t>
            </a:r>
          </a:p>
          <a:p>
            <a:pPr eaLnBrk="1" hangingPunct="1">
              <a:lnSpc>
                <a:spcPct val="90000"/>
              </a:lnSpc>
              <a:defRPr/>
            </a:pPr>
            <a:r>
              <a:rPr lang="en-US" smtClean="0"/>
              <a:t>Monotheism – Belief in only one God.</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Copyright 2004 L. Renee Terry</a:t>
            </a:r>
          </a:p>
        </p:txBody>
      </p:sp>
      <p:sp>
        <p:nvSpPr>
          <p:cNvPr id="16386" name="Rectangle 2"/>
          <p:cNvSpPr>
            <a:spLocks noGrp="1" noChangeArrowheads="1"/>
          </p:cNvSpPr>
          <p:nvPr>
            <p:ph type="title"/>
          </p:nvPr>
        </p:nvSpPr>
        <p:spPr>
          <a:xfrm>
            <a:off x="608013" y="274638"/>
            <a:ext cx="3576637" cy="1038225"/>
          </a:xfrm>
        </p:spPr>
        <p:txBody>
          <a:bodyPr/>
          <a:lstStyle/>
          <a:p>
            <a:pPr eaLnBrk="1" hangingPunct="1">
              <a:defRPr/>
            </a:pPr>
            <a:r>
              <a:rPr lang="en-US" smtClean="0"/>
              <a:t>Geography</a:t>
            </a:r>
          </a:p>
        </p:txBody>
      </p:sp>
      <p:pic>
        <p:nvPicPr>
          <p:cNvPr id="25604" name="Picture 11" descr="map_isra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685800"/>
            <a:ext cx="38862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12"/>
          <p:cNvSpPr txBox="1">
            <a:spLocks noChangeArrowheads="1"/>
          </p:cNvSpPr>
          <p:nvPr/>
        </p:nvSpPr>
        <p:spPr bwMode="auto">
          <a:xfrm>
            <a:off x="304800" y="1524000"/>
            <a:ext cx="3810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FontTx/>
              <a:buChar char="•"/>
            </a:pPr>
            <a:r>
              <a:rPr lang="en-US" sz="2400" b="1">
                <a:latin typeface="Garamond" pitchFamily="18" charset="0"/>
              </a:rPr>
              <a:t>According to the Torah, Abraham lived near Ur in Mesopotamia</a:t>
            </a:r>
          </a:p>
          <a:p>
            <a:pPr>
              <a:spcBef>
                <a:spcPct val="50000"/>
              </a:spcBef>
              <a:buFontTx/>
              <a:buChar char="•"/>
            </a:pPr>
            <a:r>
              <a:rPr lang="en-US" sz="2400" b="1">
                <a:latin typeface="Garamond" pitchFamily="18" charset="0"/>
              </a:rPr>
              <a:t>Abraham and his clan moved to Canaan</a:t>
            </a:r>
          </a:p>
          <a:p>
            <a:pPr>
              <a:spcBef>
                <a:spcPct val="50000"/>
              </a:spcBef>
              <a:buFontTx/>
              <a:buChar char="•"/>
            </a:pPr>
            <a:r>
              <a:rPr lang="en-US" sz="2400" b="1">
                <a:latin typeface="Garamond" pitchFamily="18" charset="0"/>
              </a:rPr>
              <a:t>Canaan is said to be the same area as current day Israel</a:t>
            </a:r>
          </a:p>
          <a:p>
            <a:pPr>
              <a:spcBef>
                <a:spcPct val="50000"/>
              </a:spcBef>
              <a:buFontTx/>
              <a:buChar char="•"/>
            </a:pPr>
            <a:r>
              <a:rPr lang="en-US" sz="2400" b="1">
                <a:latin typeface="Garamond" pitchFamily="18" charset="0"/>
              </a:rPr>
              <a:t>Around 1800 B.C.E, many Hebrews moved to Egypt and lived as slaves until the Exodus</a:t>
            </a:r>
          </a:p>
          <a:p>
            <a:pPr>
              <a:spcBef>
                <a:spcPct val="50000"/>
              </a:spcBef>
            </a:pPr>
            <a:endParaRPr lang="en-US" sz="2400" b="1">
              <a:latin typeface="Garamond" pitchFamily="18" charset="0"/>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7411" name="Rectangle 3"/>
          <p:cNvSpPr>
            <a:spLocks noGrp="1" noChangeArrowheads="1"/>
          </p:cNvSpPr>
          <p:nvPr>
            <p:ph type="body" idx="1"/>
          </p:nvPr>
        </p:nvSpPr>
        <p:spPr/>
        <p:txBody>
          <a:bodyPr/>
          <a:lstStyle/>
          <a:p>
            <a:pPr eaLnBrk="1" hangingPunct="1">
              <a:defRPr/>
            </a:pPr>
            <a:r>
              <a:rPr lang="en-US" smtClean="0"/>
              <a:t>The </a:t>
            </a:r>
            <a:r>
              <a:rPr lang="en-US" i="1" u="sng" smtClean="0"/>
              <a:t>Exodus</a:t>
            </a:r>
            <a:r>
              <a:rPr lang="en-US" smtClean="0"/>
              <a:t> – Approximately 1225 B.C. Moses leads the Israelites out of Slavery in Egypt, across the Red Sea, and into the Arabian Peninsula.</a:t>
            </a:r>
          </a:p>
          <a:p>
            <a:pPr eaLnBrk="1" hangingPunct="1">
              <a:defRPr/>
            </a:pPr>
            <a:r>
              <a:rPr lang="en-US" smtClean="0"/>
              <a:t>Moses gives the ancient Hebrews their laws – the ten commandments</a:t>
            </a:r>
          </a:p>
          <a:p>
            <a:pPr eaLnBrk="1" hangingPunct="1">
              <a:defRPr/>
            </a:pPr>
            <a:r>
              <a:rPr lang="en-US" smtClean="0"/>
              <a:t>The Ten Commandments became the foundation for modern Western Law</a:t>
            </a:r>
          </a:p>
        </p:txBody>
      </p:sp>
      <p:sp>
        <p:nvSpPr>
          <p:cNvPr id="17412" name="Rectangle 4"/>
          <p:cNvSpPr>
            <a:spLocks noGrp="1" noChangeArrowheads="1"/>
          </p:cNvSpPr>
          <p:nvPr>
            <p:ph type="title"/>
          </p:nvPr>
        </p:nvSpPr>
        <p:spPr/>
        <p:txBody>
          <a:bodyPr/>
          <a:lstStyle/>
          <a:p>
            <a:pPr eaLnBrk="1" hangingPunct="1">
              <a:defRPr/>
            </a:pPr>
            <a:r>
              <a:rPr lang="en-US" smtClean="0"/>
              <a:t>Moses</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8434" name="Rectangle 2"/>
          <p:cNvSpPr>
            <a:spLocks noGrp="1" noChangeArrowheads="1"/>
          </p:cNvSpPr>
          <p:nvPr>
            <p:ph type="title"/>
          </p:nvPr>
        </p:nvSpPr>
        <p:spPr/>
        <p:txBody>
          <a:bodyPr/>
          <a:lstStyle/>
          <a:p>
            <a:pPr eaLnBrk="1" hangingPunct="1">
              <a:defRPr/>
            </a:pPr>
            <a:r>
              <a:rPr lang="en-US" smtClean="0"/>
              <a:t>Politics</a:t>
            </a:r>
          </a:p>
        </p:txBody>
      </p:sp>
      <p:sp>
        <p:nvSpPr>
          <p:cNvPr id="18435" name="Rectangle 3"/>
          <p:cNvSpPr>
            <a:spLocks noGrp="1" noChangeArrowheads="1"/>
          </p:cNvSpPr>
          <p:nvPr>
            <p:ph type="body" idx="1"/>
          </p:nvPr>
        </p:nvSpPr>
        <p:spPr/>
        <p:txBody>
          <a:bodyPr/>
          <a:lstStyle/>
          <a:p>
            <a:pPr eaLnBrk="1" hangingPunct="1">
              <a:defRPr/>
            </a:pPr>
            <a:r>
              <a:rPr lang="en-US" smtClean="0"/>
              <a:t>The Bible tells the story of David and Goliath</a:t>
            </a:r>
          </a:p>
          <a:p>
            <a:pPr eaLnBrk="1" hangingPunct="1">
              <a:defRPr/>
            </a:pPr>
            <a:r>
              <a:rPr lang="en-US" smtClean="0"/>
              <a:t>With faith in God, David defeats Goliath with a stone</a:t>
            </a:r>
          </a:p>
          <a:p>
            <a:pPr eaLnBrk="1" hangingPunct="1">
              <a:defRPr/>
            </a:pPr>
            <a:r>
              <a:rPr lang="en-US" smtClean="0"/>
              <a:t>David becomes King of Israel</a:t>
            </a:r>
          </a:p>
          <a:p>
            <a:pPr eaLnBrk="1" hangingPunct="1">
              <a:defRPr/>
            </a:pPr>
            <a:r>
              <a:rPr lang="en-US" smtClean="0"/>
              <a:t>He established the city of Jerusalem and built its first great temple</a:t>
            </a:r>
          </a:p>
          <a:p>
            <a:pPr eaLnBrk="1" hangingPunct="1">
              <a:defRPr/>
            </a:pPr>
            <a:r>
              <a:rPr lang="en-US" smtClean="0"/>
              <a:t>David’s son was Solomon.</a:t>
            </a:r>
          </a:p>
          <a:p>
            <a:pPr eaLnBrk="1" hangingPunct="1">
              <a:defRPr/>
            </a:pPr>
            <a:endParaRPr lang="en-US" smtClean="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31074" name="Rectangle 2"/>
          <p:cNvSpPr>
            <a:spLocks noGrp="1" noChangeArrowheads="1"/>
          </p:cNvSpPr>
          <p:nvPr>
            <p:ph type="title"/>
          </p:nvPr>
        </p:nvSpPr>
        <p:spPr/>
        <p:txBody>
          <a:bodyPr/>
          <a:lstStyle/>
          <a:p>
            <a:pPr eaLnBrk="1" hangingPunct="1">
              <a:defRPr/>
            </a:pPr>
            <a:r>
              <a:rPr lang="en-US" smtClean="0"/>
              <a:t>The Diaspora</a:t>
            </a:r>
          </a:p>
        </p:txBody>
      </p:sp>
      <p:sp>
        <p:nvSpPr>
          <p:cNvPr id="131075" name="Rectangle 3"/>
          <p:cNvSpPr>
            <a:spLocks noGrp="1" noChangeArrowheads="1"/>
          </p:cNvSpPr>
          <p:nvPr>
            <p:ph type="body" idx="1"/>
          </p:nvPr>
        </p:nvSpPr>
        <p:spPr>
          <a:xfrm>
            <a:off x="457200" y="1219200"/>
            <a:ext cx="8229600" cy="5181600"/>
          </a:xfrm>
        </p:spPr>
        <p:txBody>
          <a:bodyPr/>
          <a:lstStyle/>
          <a:p>
            <a:pPr eaLnBrk="1" hangingPunct="1">
              <a:lnSpc>
                <a:spcPct val="90000"/>
              </a:lnSpc>
              <a:defRPr/>
            </a:pPr>
            <a:r>
              <a:rPr lang="en-US" smtClean="0"/>
              <a:t>Throughout history, Jews have suffered for their beliefs </a:t>
            </a:r>
          </a:p>
          <a:p>
            <a:pPr eaLnBrk="1" hangingPunct="1">
              <a:lnSpc>
                <a:spcPct val="90000"/>
              </a:lnSpc>
              <a:defRPr/>
            </a:pPr>
            <a:r>
              <a:rPr lang="en-US" smtClean="0"/>
              <a:t>The Diaspora refers to their exile from their homeland</a:t>
            </a:r>
          </a:p>
          <a:p>
            <a:pPr eaLnBrk="1" hangingPunct="1">
              <a:lnSpc>
                <a:spcPct val="90000"/>
              </a:lnSpc>
              <a:defRPr/>
            </a:pPr>
            <a:r>
              <a:rPr lang="en-US" smtClean="0"/>
              <a:t>They are found dispersed throughout the Middle East and Europe</a:t>
            </a:r>
          </a:p>
          <a:p>
            <a:pPr eaLnBrk="1" hangingPunct="1">
              <a:lnSpc>
                <a:spcPct val="90000"/>
              </a:lnSpc>
              <a:defRPr/>
            </a:pPr>
            <a:r>
              <a:rPr lang="en-US" smtClean="0"/>
              <a:t>They survived and developed despite this dispersion</a:t>
            </a:r>
          </a:p>
          <a:p>
            <a:pPr eaLnBrk="1" hangingPunct="1">
              <a:lnSpc>
                <a:spcPct val="90000"/>
              </a:lnSpc>
              <a:defRPr/>
            </a:pPr>
            <a:r>
              <a:rPr lang="en-US" smtClean="0"/>
              <a:t>The Jewish people are mentioned our standards though the study of Rome, Europe, and Islam</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11"/>
          </p:nvPr>
        </p:nvSpPr>
        <p:spPr/>
        <p:txBody>
          <a:bodyPr/>
          <a:lstStyle/>
          <a:p>
            <a:pPr>
              <a:defRPr/>
            </a:pPr>
            <a:r>
              <a:rPr lang="en-US"/>
              <a:t>Copyright 2004 L. Renee Terry</a:t>
            </a:r>
          </a:p>
        </p:txBody>
      </p:sp>
      <p:sp>
        <p:nvSpPr>
          <p:cNvPr id="33794" name="Rectangle 2"/>
          <p:cNvSpPr>
            <a:spLocks noGrp="1" noChangeArrowheads="1"/>
          </p:cNvSpPr>
          <p:nvPr>
            <p:ph type="ctrTitle"/>
          </p:nvPr>
        </p:nvSpPr>
        <p:spPr>
          <a:xfrm>
            <a:off x="685800" y="381000"/>
            <a:ext cx="7772400" cy="1143000"/>
          </a:xfrm>
        </p:spPr>
        <p:txBody>
          <a:bodyPr/>
          <a:lstStyle/>
          <a:p>
            <a:pPr eaLnBrk="1" hangingPunct="1">
              <a:defRPr/>
            </a:pPr>
            <a:r>
              <a:rPr lang="en-US" smtClean="0"/>
              <a:t>Ancient India</a:t>
            </a:r>
          </a:p>
        </p:txBody>
      </p:sp>
      <p:pic>
        <p:nvPicPr>
          <p:cNvPr id="29700" name="Picture 4" descr="in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524000"/>
            <a:ext cx="426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32770" name="Rectangle 2"/>
          <p:cNvSpPr>
            <a:spLocks noGrp="1" noChangeArrowheads="1"/>
          </p:cNvSpPr>
          <p:nvPr>
            <p:ph type="title"/>
          </p:nvPr>
        </p:nvSpPr>
        <p:spPr/>
        <p:txBody>
          <a:bodyPr/>
          <a:lstStyle/>
          <a:p>
            <a:pPr eaLnBrk="1" hangingPunct="1">
              <a:defRPr/>
            </a:pPr>
            <a:r>
              <a:rPr lang="en-US" smtClean="0"/>
              <a:t>6.5 – Key words or Concepts</a:t>
            </a:r>
          </a:p>
        </p:txBody>
      </p:sp>
      <p:sp>
        <p:nvSpPr>
          <p:cNvPr id="32771" name="Rectangle 3"/>
          <p:cNvSpPr>
            <a:spLocks noGrp="1" noChangeArrowheads="1"/>
          </p:cNvSpPr>
          <p:nvPr>
            <p:ph type="body" idx="1"/>
          </p:nvPr>
        </p:nvSpPr>
        <p:spPr/>
        <p:txBody>
          <a:bodyPr/>
          <a:lstStyle/>
          <a:p>
            <a:pPr eaLnBrk="1" hangingPunct="1">
              <a:defRPr/>
            </a:pPr>
            <a:r>
              <a:rPr lang="en-US" smtClean="0"/>
              <a:t>Caste system</a:t>
            </a:r>
          </a:p>
          <a:p>
            <a:pPr eaLnBrk="1" hangingPunct="1">
              <a:defRPr/>
            </a:pPr>
            <a:r>
              <a:rPr lang="en-US" smtClean="0"/>
              <a:t>Buddhism</a:t>
            </a:r>
          </a:p>
          <a:p>
            <a:pPr eaLnBrk="1" hangingPunct="1">
              <a:defRPr/>
            </a:pPr>
            <a:r>
              <a:rPr lang="en-US" smtClean="0"/>
              <a:t>Sanskrit</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Copyright 2004 L. Renee Terry</a:t>
            </a:r>
          </a:p>
        </p:txBody>
      </p:sp>
      <p:sp>
        <p:nvSpPr>
          <p:cNvPr id="20482" name="Rectangle 2"/>
          <p:cNvSpPr>
            <a:spLocks noGrp="1" noChangeArrowheads="1"/>
          </p:cNvSpPr>
          <p:nvPr>
            <p:ph type="title"/>
          </p:nvPr>
        </p:nvSpPr>
        <p:spPr>
          <a:xfrm>
            <a:off x="4168775" y="274638"/>
            <a:ext cx="4518025" cy="1143000"/>
          </a:xfrm>
        </p:spPr>
        <p:txBody>
          <a:bodyPr/>
          <a:lstStyle/>
          <a:p>
            <a:pPr eaLnBrk="1" hangingPunct="1">
              <a:defRPr/>
            </a:pPr>
            <a:r>
              <a:rPr lang="en-US" smtClean="0"/>
              <a:t>Geography</a:t>
            </a:r>
          </a:p>
        </p:txBody>
      </p:sp>
      <p:sp>
        <p:nvSpPr>
          <p:cNvPr id="20483" name="Rectangle 3"/>
          <p:cNvSpPr>
            <a:spLocks noGrp="1" noChangeArrowheads="1"/>
          </p:cNvSpPr>
          <p:nvPr>
            <p:ph type="body" idx="1"/>
          </p:nvPr>
        </p:nvSpPr>
        <p:spPr>
          <a:xfrm>
            <a:off x="228600" y="1447800"/>
            <a:ext cx="4343400" cy="4495800"/>
          </a:xfrm>
        </p:spPr>
        <p:txBody>
          <a:bodyPr/>
          <a:lstStyle/>
          <a:p>
            <a:pPr eaLnBrk="1" hangingPunct="1">
              <a:lnSpc>
                <a:spcPct val="90000"/>
              </a:lnSpc>
              <a:defRPr/>
            </a:pPr>
            <a:r>
              <a:rPr lang="en-US" smtClean="0"/>
              <a:t>The Indus River is 1,800 miles long</a:t>
            </a:r>
          </a:p>
          <a:p>
            <a:pPr eaLnBrk="1" hangingPunct="1">
              <a:lnSpc>
                <a:spcPct val="90000"/>
              </a:lnSpc>
              <a:defRPr/>
            </a:pPr>
            <a:r>
              <a:rPr lang="en-US" smtClean="0"/>
              <a:t>It empties into the Arabian Sea, to the West. </a:t>
            </a:r>
          </a:p>
          <a:p>
            <a:pPr eaLnBrk="1" hangingPunct="1">
              <a:lnSpc>
                <a:spcPct val="90000"/>
              </a:lnSpc>
              <a:defRPr/>
            </a:pPr>
            <a:r>
              <a:rPr lang="en-US" smtClean="0"/>
              <a:t>The Ganges River flows Eastward and empties into the Northern end of the Bay of Bengal.</a:t>
            </a:r>
          </a:p>
        </p:txBody>
      </p:sp>
      <p:pic>
        <p:nvPicPr>
          <p:cNvPr id="31749" name="Picture 4" descr="town-river-gan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3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21506" name="Rectangle 2"/>
          <p:cNvSpPr>
            <a:spLocks noGrp="1" noChangeArrowheads="1"/>
          </p:cNvSpPr>
          <p:nvPr>
            <p:ph type="title"/>
          </p:nvPr>
        </p:nvSpPr>
        <p:spPr/>
        <p:txBody>
          <a:bodyPr/>
          <a:lstStyle/>
          <a:p>
            <a:pPr eaLnBrk="1" hangingPunct="1">
              <a:defRPr/>
            </a:pPr>
            <a:r>
              <a:rPr lang="en-US" smtClean="0"/>
              <a:t>Social Structure</a:t>
            </a:r>
          </a:p>
        </p:txBody>
      </p:sp>
      <p:sp>
        <p:nvSpPr>
          <p:cNvPr id="21507" name="Rectangle 3"/>
          <p:cNvSpPr>
            <a:spLocks noGrp="1" noChangeArrowheads="1"/>
          </p:cNvSpPr>
          <p:nvPr>
            <p:ph type="body" idx="1"/>
          </p:nvPr>
        </p:nvSpPr>
        <p:spPr/>
        <p:txBody>
          <a:bodyPr/>
          <a:lstStyle/>
          <a:p>
            <a:pPr eaLnBrk="1" hangingPunct="1">
              <a:defRPr/>
            </a:pPr>
            <a:r>
              <a:rPr lang="en-US" smtClean="0"/>
              <a:t>The Aryan’s social class system led to the development of India’s caste system.</a:t>
            </a:r>
          </a:p>
          <a:p>
            <a:pPr eaLnBrk="1" hangingPunct="1">
              <a:defRPr/>
            </a:pPr>
            <a:r>
              <a:rPr lang="en-US" smtClean="0"/>
              <a:t> A person born into a caste could never move into a higher caste. </a:t>
            </a:r>
          </a:p>
          <a:p>
            <a:pPr eaLnBrk="1" hangingPunct="1">
              <a:defRPr/>
            </a:pPr>
            <a:r>
              <a:rPr lang="en-US" smtClean="0"/>
              <a:t>At the bottom of this ordering were the untouchables. </a:t>
            </a:r>
          </a:p>
          <a:p>
            <a:pPr eaLnBrk="1" hangingPunct="1">
              <a:defRPr/>
            </a:pPr>
            <a:endParaRPr lang="en-US" smtClean="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Copyright 2004 L. Renee Terry</a:t>
            </a:r>
          </a:p>
        </p:txBody>
      </p:sp>
      <p:sp>
        <p:nvSpPr>
          <p:cNvPr id="36866" name="Rectangle 2"/>
          <p:cNvSpPr>
            <a:spLocks noGrp="1" noChangeArrowheads="1"/>
          </p:cNvSpPr>
          <p:nvPr>
            <p:ph type="title"/>
          </p:nvPr>
        </p:nvSpPr>
        <p:spPr>
          <a:xfrm>
            <a:off x="457200" y="274638"/>
            <a:ext cx="8229600" cy="914400"/>
          </a:xfrm>
        </p:spPr>
        <p:txBody>
          <a:bodyPr/>
          <a:lstStyle/>
          <a:p>
            <a:pPr eaLnBrk="1" hangingPunct="1">
              <a:defRPr/>
            </a:pPr>
            <a:r>
              <a:rPr lang="en-US" b="1" smtClean="0"/>
              <a:t>Religion</a:t>
            </a:r>
          </a:p>
        </p:txBody>
      </p:sp>
      <p:sp>
        <p:nvSpPr>
          <p:cNvPr id="36867" name="Rectangle 3"/>
          <p:cNvSpPr>
            <a:spLocks noGrp="1" noChangeArrowheads="1"/>
          </p:cNvSpPr>
          <p:nvPr>
            <p:ph type="body" idx="1"/>
          </p:nvPr>
        </p:nvSpPr>
        <p:spPr>
          <a:xfrm>
            <a:off x="457200" y="1295400"/>
            <a:ext cx="4572000" cy="4953000"/>
          </a:xfrm>
        </p:spPr>
        <p:txBody>
          <a:bodyPr/>
          <a:lstStyle/>
          <a:p>
            <a:pPr marL="457200" indent="-457200" eaLnBrk="1" hangingPunct="1">
              <a:lnSpc>
                <a:spcPct val="90000"/>
              </a:lnSpc>
              <a:defRPr/>
            </a:pPr>
            <a:r>
              <a:rPr lang="en-US" smtClean="0"/>
              <a:t>Buddhism begins in India</a:t>
            </a:r>
          </a:p>
          <a:p>
            <a:pPr marL="457200" indent="-457200" eaLnBrk="1" hangingPunct="1">
              <a:lnSpc>
                <a:spcPct val="90000"/>
              </a:lnSpc>
              <a:defRPr/>
            </a:pPr>
            <a:r>
              <a:rPr lang="en-US" smtClean="0"/>
              <a:t>Religion started by Prince or Rajah, Siddhartha Gautama – 563 to 483 B.C. </a:t>
            </a:r>
          </a:p>
          <a:p>
            <a:pPr marL="457200" indent="-457200" eaLnBrk="1" hangingPunct="1">
              <a:lnSpc>
                <a:spcPct val="90000"/>
              </a:lnSpc>
              <a:defRPr/>
            </a:pPr>
            <a:r>
              <a:rPr lang="en-US" smtClean="0"/>
              <a:t>At age 30, he left his palace to find “the truth.” Life is suffering – How do we deal with it?</a:t>
            </a:r>
          </a:p>
          <a:p>
            <a:pPr marL="457200" indent="-457200" eaLnBrk="1" hangingPunct="1">
              <a:lnSpc>
                <a:spcPct val="90000"/>
              </a:lnSpc>
              <a:buFont typeface="Wingdings" pitchFamily="2" charset="2"/>
              <a:buNone/>
              <a:defRPr/>
            </a:pPr>
            <a:endParaRPr lang="en-US" smtClean="0"/>
          </a:p>
        </p:txBody>
      </p:sp>
      <p:pic>
        <p:nvPicPr>
          <p:cNvPr id="33797" name="Picture 4" descr="Meditating Mahavi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2543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5122" name="Rectangle 2"/>
          <p:cNvSpPr>
            <a:spLocks noGrp="1" noChangeArrowheads="1"/>
          </p:cNvSpPr>
          <p:nvPr>
            <p:ph type="title"/>
          </p:nvPr>
        </p:nvSpPr>
        <p:spPr>
          <a:xfrm>
            <a:off x="152400" y="152400"/>
            <a:ext cx="8763000" cy="1905000"/>
          </a:xfrm>
        </p:spPr>
        <p:txBody>
          <a:bodyPr/>
          <a:lstStyle/>
          <a:p>
            <a:pPr eaLnBrk="1" hangingPunct="1">
              <a:defRPr/>
            </a:pPr>
            <a:r>
              <a:rPr lang="en-US" dirty="0" smtClean="0"/>
              <a:t>World History and Geography:  Ancient Civilizations</a:t>
            </a:r>
            <a:br>
              <a:rPr lang="en-US" dirty="0" smtClean="0"/>
            </a:br>
            <a:r>
              <a:rPr lang="en-US" sz="3600" dirty="0" smtClean="0"/>
              <a:t>(as found in the TCI text)</a:t>
            </a:r>
          </a:p>
        </p:txBody>
      </p:sp>
      <p:sp>
        <p:nvSpPr>
          <p:cNvPr id="5123" name="Rectangle 3"/>
          <p:cNvSpPr>
            <a:spLocks noGrp="1" noChangeArrowheads="1"/>
          </p:cNvSpPr>
          <p:nvPr>
            <p:ph type="body" idx="1"/>
          </p:nvPr>
        </p:nvSpPr>
        <p:spPr>
          <a:xfrm>
            <a:off x="457200" y="2182813"/>
            <a:ext cx="8229600" cy="3913187"/>
          </a:xfrm>
        </p:spPr>
        <p:txBody>
          <a:bodyPr/>
          <a:lstStyle/>
          <a:p>
            <a:pPr eaLnBrk="1" hangingPunct="1">
              <a:lnSpc>
                <a:spcPct val="90000"/>
              </a:lnSpc>
              <a:defRPr/>
            </a:pPr>
            <a:r>
              <a:rPr lang="en-US" sz="2400" dirty="0" smtClean="0"/>
              <a:t>6.1 – From the Paleolithic era to the agricultural revolution (One Question)</a:t>
            </a:r>
          </a:p>
          <a:p>
            <a:pPr eaLnBrk="1" hangingPunct="1">
              <a:lnSpc>
                <a:spcPct val="90000"/>
              </a:lnSpc>
              <a:defRPr/>
            </a:pPr>
            <a:r>
              <a:rPr lang="en-US" sz="2400" dirty="0" smtClean="0"/>
              <a:t>6.2 – Mesopotamia, Egypt, and Kush (Two Questions)</a:t>
            </a:r>
          </a:p>
          <a:p>
            <a:pPr eaLnBrk="1" hangingPunct="1">
              <a:lnSpc>
                <a:spcPct val="90000"/>
              </a:lnSpc>
              <a:defRPr/>
            </a:pPr>
            <a:r>
              <a:rPr lang="en-US" sz="2400" dirty="0" smtClean="0"/>
              <a:t>6.3 – Ancient Hebrews (Three Question)</a:t>
            </a:r>
          </a:p>
          <a:p>
            <a:pPr eaLnBrk="1" hangingPunct="1">
              <a:lnSpc>
                <a:spcPct val="90000"/>
              </a:lnSpc>
              <a:defRPr/>
            </a:pPr>
            <a:r>
              <a:rPr lang="en-US" sz="2400" dirty="0" smtClean="0"/>
              <a:t>6.4 – Ancient Greece (Three Questions)</a:t>
            </a:r>
          </a:p>
          <a:p>
            <a:pPr eaLnBrk="1" hangingPunct="1">
              <a:lnSpc>
                <a:spcPct val="90000"/>
              </a:lnSpc>
              <a:defRPr/>
            </a:pPr>
            <a:r>
              <a:rPr lang="en-US" sz="2400" dirty="0" smtClean="0"/>
              <a:t>6.5 – Ancient India (Two Questions)</a:t>
            </a:r>
          </a:p>
          <a:p>
            <a:pPr eaLnBrk="1" hangingPunct="1">
              <a:lnSpc>
                <a:spcPct val="90000"/>
              </a:lnSpc>
              <a:defRPr/>
            </a:pPr>
            <a:r>
              <a:rPr lang="en-US" sz="2400" dirty="0" smtClean="0"/>
              <a:t>6.6 – Ancient China (Two Questions)</a:t>
            </a:r>
          </a:p>
          <a:p>
            <a:pPr eaLnBrk="1" hangingPunct="1">
              <a:lnSpc>
                <a:spcPct val="90000"/>
              </a:lnSpc>
              <a:defRPr/>
            </a:pPr>
            <a:r>
              <a:rPr lang="en-US" sz="2400" dirty="0" smtClean="0"/>
              <a:t>6.7 – Ancient Rome (Three Questions)</a:t>
            </a:r>
          </a:p>
          <a:p>
            <a:pPr eaLnBrk="1" hangingPunct="1">
              <a:lnSpc>
                <a:spcPct val="90000"/>
              </a:lnSpc>
              <a:defRPr/>
            </a:pPr>
            <a:r>
              <a:rPr lang="en-US" sz="2400" dirty="0" smtClean="0"/>
              <a:t>7.1 – The Fall of Rome (One Question)</a:t>
            </a:r>
          </a:p>
          <a:p>
            <a:pPr eaLnBrk="1" hangingPunct="1">
              <a:lnSpc>
                <a:spcPct val="90000"/>
              </a:lnSpc>
              <a:defRPr/>
            </a:pPr>
            <a:r>
              <a:rPr lang="en-US" sz="2400" dirty="0" smtClean="0"/>
              <a:t>7.6 -  The Byzantine Empire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2000"/>
                                        <p:tgtEl>
                                          <p:spTgt spid="5123">
                                            <p:txEl>
                                              <p:pRg st="0" end="0"/>
                                            </p:txEl>
                                          </p:spTgt>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Effect transition="in" filter="wipe(left)">
                                      <p:cBhvr>
                                        <p:cTn id="11" dur="2000"/>
                                        <p:tgtEl>
                                          <p:spTgt spid="5123">
                                            <p:txEl>
                                              <p:pRg st="1" end="1"/>
                                            </p:txEl>
                                          </p:spTgt>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wipe(left)">
                                      <p:cBhvr>
                                        <p:cTn id="15" dur="2000"/>
                                        <p:tgtEl>
                                          <p:spTgt spid="5123">
                                            <p:txEl>
                                              <p:pRg st="2" end="2"/>
                                            </p:txEl>
                                          </p:spTgt>
                                        </p:tgtEl>
                                      </p:cBhvr>
                                    </p:animEffect>
                                  </p:childTnLst>
                                </p:cTn>
                              </p:par>
                            </p:childTnLst>
                          </p:cTn>
                        </p:par>
                        <p:par>
                          <p:cTn id="16" fill="hold" nodeType="afterGroup">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wipe(left)">
                                      <p:cBhvr>
                                        <p:cTn id="19" dur="2000"/>
                                        <p:tgtEl>
                                          <p:spTgt spid="5123">
                                            <p:txEl>
                                              <p:pRg st="3" end="3"/>
                                            </p:txEl>
                                          </p:spTgt>
                                        </p:tgtEl>
                                      </p:cBhvr>
                                    </p:animEffect>
                                  </p:childTnLst>
                                </p:cTn>
                              </p:par>
                            </p:childTnLst>
                          </p:cTn>
                        </p:par>
                        <p:par>
                          <p:cTn id="20" fill="hold" nodeType="afterGroup">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Effect transition="in" filter="wipe(left)">
                                      <p:cBhvr>
                                        <p:cTn id="23" dur="2000"/>
                                        <p:tgtEl>
                                          <p:spTgt spid="5123">
                                            <p:txEl>
                                              <p:pRg st="4" end="4"/>
                                            </p:txEl>
                                          </p:spTgt>
                                        </p:tgtEl>
                                      </p:cBhvr>
                                    </p:animEffect>
                                  </p:childTnLst>
                                </p:cTn>
                              </p:par>
                            </p:childTnLst>
                          </p:cTn>
                        </p:par>
                        <p:par>
                          <p:cTn id="24" fill="hold" nodeType="afterGroup">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wipe(left)">
                                      <p:cBhvr>
                                        <p:cTn id="27" dur="2000"/>
                                        <p:tgtEl>
                                          <p:spTgt spid="5123">
                                            <p:txEl>
                                              <p:pRg st="5" end="5"/>
                                            </p:txEl>
                                          </p:spTgt>
                                        </p:tgtEl>
                                      </p:cBhvr>
                                    </p:animEffect>
                                  </p:childTnLst>
                                </p:cTn>
                              </p:par>
                            </p:childTnLst>
                          </p:cTn>
                        </p:par>
                        <p:par>
                          <p:cTn id="28" fill="hold" nodeType="afterGroup">
                            <p:stCondLst>
                              <p:cond delay="12000"/>
                            </p:stCondLst>
                            <p:childTnLst>
                              <p:par>
                                <p:cTn id="29" presetID="22" presetClass="entr" presetSubtype="8" fill="hold" grpId="0" nodeType="after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Effect transition="in" filter="wipe(left)">
                                      <p:cBhvr>
                                        <p:cTn id="31" dur="2000"/>
                                        <p:tgtEl>
                                          <p:spTgt spid="5123">
                                            <p:txEl>
                                              <p:pRg st="6" end="6"/>
                                            </p:txEl>
                                          </p:spTgt>
                                        </p:tgtEl>
                                      </p:cBhvr>
                                    </p:animEffect>
                                  </p:childTnLst>
                                </p:cTn>
                              </p:par>
                            </p:childTnLst>
                          </p:cTn>
                        </p:par>
                        <p:par>
                          <p:cTn id="32" fill="hold" nodeType="afterGroup">
                            <p:stCondLst>
                              <p:cond delay="14000"/>
                            </p:stCondLst>
                            <p:childTnLst>
                              <p:par>
                                <p:cTn id="33" presetID="22" presetClass="entr" presetSubtype="8" fill="hold" grpId="0" nodeType="after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Effect transition="in" filter="wipe(left)">
                                      <p:cBhvr>
                                        <p:cTn id="35" dur="2000"/>
                                        <p:tgtEl>
                                          <p:spTgt spid="5123">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123">
                                            <p:txEl>
                                              <p:pRg st="8" end="8"/>
                                            </p:txEl>
                                          </p:spTgt>
                                        </p:tgtEl>
                                        <p:attrNameLst>
                                          <p:attrName>style.visibility</p:attrName>
                                        </p:attrNameLst>
                                      </p:cBhvr>
                                      <p:to>
                                        <p:strVal val="visible"/>
                                      </p:to>
                                    </p:set>
                                    <p:animEffect transition="in" filter="wipe(left)">
                                      <p:cBhvr>
                                        <p:cTn id="40" dur="2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11"/>
          </p:nvPr>
        </p:nvSpPr>
        <p:spPr/>
        <p:txBody>
          <a:bodyPr/>
          <a:lstStyle/>
          <a:p>
            <a:pPr>
              <a:defRPr/>
            </a:pPr>
            <a:r>
              <a:rPr lang="en-US"/>
              <a:t>Copyright 2004 L. Renee Terry</a:t>
            </a:r>
          </a:p>
        </p:txBody>
      </p:sp>
      <p:sp>
        <p:nvSpPr>
          <p:cNvPr id="38914" name="Rectangle 2"/>
          <p:cNvSpPr>
            <a:spLocks noGrp="1" noChangeArrowheads="1"/>
          </p:cNvSpPr>
          <p:nvPr>
            <p:ph type="ctrTitle"/>
          </p:nvPr>
        </p:nvSpPr>
        <p:spPr>
          <a:xfrm>
            <a:off x="685800" y="381000"/>
            <a:ext cx="7772400" cy="1143000"/>
          </a:xfrm>
        </p:spPr>
        <p:txBody>
          <a:bodyPr/>
          <a:lstStyle/>
          <a:p>
            <a:pPr eaLnBrk="1" hangingPunct="1">
              <a:defRPr/>
            </a:pPr>
            <a:r>
              <a:rPr lang="en-US" smtClean="0"/>
              <a:t>Ancient China</a:t>
            </a:r>
          </a:p>
        </p:txBody>
      </p:sp>
      <p:pic>
        <p:nvPicPr>
          <p:cNvPr id="34820" name="Picture 7" descr="Ancient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72465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39938" name="Rectangle 2"/>
          <p:cNvSpPr>
            <a:spLocks noGrp="1" noChangeArrowheads="1"/>
          </p:cNvSpPr>
          <p:nvPr>
            <p:ph type="title"/>
          </p:nvPr>
        </p:nvSpPr>
        <p:spPr/>
        <p:txBody>
          <a:bodyPr/>
          <a:lstStyle/>
          <a:p>
            <a:pPr eaLnBrk="1" hangingPunct="1">
              <a:defRPr/>
            </a:pPr>
            <a:r>
              <a:rPr lang="en-US" smtClean="0"/>
              <a:t>6.5 – Key words or Concepts</a:t>
            </a:r>
          </a:p>
        </p:txBody>
      </p:sp>
      <p:sp>
        <p:nvSpPr>
          <p:cNvPr id="39939" name="Rectangle 3"/>
          <p:cNvSpPr>
            <a:spLocks noGrp="1" noChangeArrowheads="1"/>
          </p:cNvSpPr>
          <p:nvPr>
            <p:ph type="body" idx="1"/>
          </p:nvPr>
        </p:nvSpPr>
        <p:spPr/>
        <p:txBody>
          <a:bodyPr/>
          <a:lstStyle/>
          <a:p>
            <a:pPr eaLnBrk="1" hangingPunct="1">
              <a:defRPr/>
            </a:pPr>
            <a:r>
              <a:rPr lang="en-US" smtClean="0"/>
              <a:t>Confucianism</a:t>
            </a:r>
          </a:p>
          <a:p>
            <a:pPr eaLnBrk="1" hangingPunct="1">
              <a:defRPr/>
            </a:pPr>
            <a:r>
              <a:rPr lang="en-US" smtClean="0"/>
              <a:t>Taoism</a:t>
            </a:r>
          </a:p>
          <a:p>
            <a:pPr eaLnBrk="1" hangingPunct="1">
              <a:defRPr/>
            </a:pPr>
            <a:r>
              <a:rPr lang="en-US" smtClean="0"/>
              <a:t>Shi Huang di</a:t>
            </a:r>
          </a:p>
          <a:p>
            <a:pPr eaLnBrk="1" hangingPunct="1">
              <a:defRPr/>
            </a:pPr>
            <a:r>
              <a:rPr lang="en-US" smtClean="0"/>
              <a:t>Han Dynasty</a:t>
            </a:r>
          </a:p>
          <a:p>
            <a:pPr eaLnBrk="1" hangingPunct="1">
              <a:defRPr/>
            </a:pPr>
            <a:r>
              <a:rPr lang="en-US" smtClean="0"/>
              <a:t>Silk Road</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28674" name="Rectangle 2"/>
          <p:cNvSpPr>
            <a:spLocks noGrp="1" noChangeArrowheads="1"/>
          </p:cNvSpPr>
          <p:nvPr>
            <p:ph type="title"/>
          </p:nvPr>
        </p:nvSpPr>
        <p:spPr/>
        <p:txBody>
          <a:bodyPr/>
          <a:lstStyle/>
          <a:p>
            <a:pPr eaLnBrk="1" hangingPunct="1">
              <a:defRPr/>
            </a:pPr>
            <a:r>
              <a:rPr lang="en-US" smtClean="0"/>
              <a:t>Geography</a:t>
            </a:r>
          </a:p>
        </p:txBody>
      </p:sp>
      <p:sp>
        <p:nvSpPr>
          <p:cNvPr id="28675" name="Rectangle 3"/>
          <p:cNvSpPr>
            <a:spLocks noGrp="1" noChangeArrowheads="1"/>
          </p:cNvSpPr>
          <p:nvPr>
            <p:ph type="body" idx="1"/>
          </p:nvPr>
        </p:nvSpPr>
        <p:spPr/>
        <p:txBody>
          <a:bodyPr/>
          <a:lstStyle/>
          <a:p>
            <a:pPr marL="609600" indent="-609600" eaLnBrk="1" hangingPunct="1">
              <a:buFontTx/>
              <a:buChar char="•"/>
              <a:defRPr/>
            </a:pPr>
            <a:r>
              <a:rPr lang="en-US" b="1" smtClean="0"/>
              <a:t>The Huang He – Also know as the Yellow River. This river is 2,900 miles long!</a:t>
            </a:r>
          </a:p>
          <a:p>
            <a:pPr marL="609600" indent="-609600" eaLnBrk="1" hangingPunct="1">
              <a:buFontTx/>
              <a:buChar char="•"/>
              <a:defRPr/>
            </a:pPr>
            <a:endParaRPr lang="en-US" b="1" smtClean="0"/>
          </a:p>
          <a:p>
            <a:pPr marL="609600" indent="-609600" eaLnBrk="1" hangingPunct="1">
              <a:buFontTx/>
              <a:buChar char="•"/>
              <a:defRPr/>
            </a:pPr>
            <a:r>
              <a:rPr lang="en-US" b="1" smtClean="0"/>
              <a:t>Chang Jiang River – Also known as the Long River or in common Chinese the Yangzte River. It is about 3,400 miles long! This is the longest river in China.</a:t>
            </a:r>
          </a:p>
          <a:p>
            <a:pPr marL="609600" indent="-609600" eaLnBrk="1" hangingPunct="1">
              <a:buFont typeface="Wingdings" pitchFamily="2" charset="2"/>
              <a:buNone/>
              <a:defRPr/>
            </a:pPr>
            <a:endParaRPr lang="en-US" sz="2800" b="1" smtClean="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40962" name="Rectangle 2"/>
          <p:cNvSpPr>
            <a:spLocks noGrp="1" noChangeArrowheads="1"/>
          </p:cNvSpPr>
          <p:nvPr>
            <p:ph type="title"/>
          </p:nvPr>
        </p:nvSpPr>
        <p:spPr/>
        <p:txBody>
          <a:bodyPr/>
          <a:lstStyle/>
          <a:p>
            <a:pPr eaLnBrk="1" hangingPunct="1">
              <a:defRPr/>
            </a:pPr>
            <a:r>
              <a:rPr lang="en-US" smtClean="0"/>
              <a:t>China is isolated in it location by:</a:t>
            </a:r>
          </a:p>
        </p:txBody>
      </p:sp>
      <p:sp>
        <p:nvSpPr>
          <p:cNvPr id="40963" name="Rectangle 3"/>
          <p:cNvSpPr>
            <a:spLocks noGrp="1" noChangeArrowheads="1"/>
          </p:cNvSpPr>
          <p:nvPr>
            <p:ph type="body" idx="1"/>
          </p:nvPr>
        </p:nvSpPr>
        <p:spPr/>
        <p:txBody>
          <a:bodyPr/>
          <a:lstStyle/>
          <a:p>
            <a:pPr eaLnBrk="1" hangingPunct="1">
              <a:defRPr/>
            </a:pPr>
            <a:r>
              <a:rPr lang="en-US" b="1" smtClean="0"/>
              <a:t>The Gobi Desert is to the North.</a:t>
            </a:r>
          </a:p>
          <a:p>
            <a:pPr eaLnBrk="1" hangingPunct="1">
              <a:defRPr/>
            </a:pPr>
            <a:endParaRPr lang="en-US" sz="1200" b="1" smtClean="0"/>
          </a:p>
          <a:p>
            <a:pPr eaLnBrk="1" hangingPunct="1">
              <a:defRPr/>
            </a:pPr>
            <a:r>
              <a:rPr lang="en-US" b="1" smtClean="0"/>
              <a:t>The Himalaya Mountains are to the South</a:t>
            </a:r>
            <a:endParaRPr lang="en-US" sz="1000" b="1" smtClean="0"/>
          </a:p>
          <a:p>
            <a:pPr eaLnBrk="1" hangingPunct="1">
              <a:defRPr/>
            </a:pPr>
            <a:r>
              <a:rPr lang="en-US" b="1" smtClean="0"/>
              <a:t>China is surrounded by oceans and Seas on 1/3 of the country</a:t>
            </a:r>
          </a:p>
          <a:p>
            <a:pPr eaLnBrk="1" hangingPunct="1">
              <a:defRPr/>
            </a:pPr>
            <a:r>
              <a:rPr lang="en-US" b="1" smtClean="0"/>
              <a:t>The only area that leaves China vulnerable is the huge wide grassland area to its north.</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a:t>Copyright 2004 L. Renee Terry</a:t>
            </a:r>
          </a:p>
        </p:txBody>
      </p:sp>
      <p:sp>
        <p:nvSpPr>
          <p:cNvPr id="41987" name="Rectangle 3"/>
          <p:cNvSpPr>
            <a:spLocks noGrp="1" noChangeArrowheads="1"/>
          </p:cNvSpPr>
          <p:nvPr>
            <p:ph type="body" sz="half" idx="1"/>
          </p:nvPr>
        </p:nvSpPr>
        <p:spPr>
          <a:xfrm>
            <a:off x="685800" y="685800"/>
            <a:ext cx="3810000" cy="5410200"/>
          </a:xfrm>
        </p:spPr>
        <p:txBody>
          <a:bodyPr/>
          <a:lstStyle/>
          <a:p>
            <a:pPr eaLnBrk="1" hangingPunct="1">
              <a:defRPr/>
            </a:pPr>
            <a:r>
              <a:rPr lang="en-US" b="1" smtClean="0"/>
              <a:t>The only area where China is vulnerable the huge wide grassland area to its north.</a:t>
            </a:r>
          </a:p>
          <a:p>
            <a:pPr eaLnBrk="1" hangingPunct="1">
              <a:defRPr/>
            </a:pPr>
            <a:r>
              <a:rPr lang="en-US" b="1" smtClean="0"/>
              <a:t>To fix this, the Great Wall of China was built.</a:t>
            </a:r>
          </a:p>
        </p:txBody>
      </p:sp>
      <p:pic>
        <p:nvPicPr>
          <p:cNvPr id="38916" name="Picture 5" descr="great-wall-of-chin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685800"/>
            <a:ext cx="3503613" cy="4953000"/>
          </a:xfr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45058" name="Rectangle 2"/>
          <p:cNvSpPr>
            <a:spLocks noGrp="1" noChangeArrowheads="1"/>
          </p:cNvSpPr>
          <p:nvPr>
            <p:ph type="title"/>
          </p:nvPr>
        </p:nvSpPr>
        <p:spPr/>
        <p:txBody>
          <a:bodyPr/>
          <a:lstStyle/>
          <a:p>
            <a:pPr eaLnBrk="1" hangingPunct="1">
              <a:defRPr/>
            </a:pPr>
            <a:r>
              <a:rPr lang="en-US" smtClean="0"/>
              <a:t>Politics</a:t>
            </a:r>
          </a:p>
        </p:txBody>
      </p:sp>
      <p:sp>
        <p:nvSpPr>
          <p:cNvPr id="45059" name="Rectangle 3"/>
          <p:cNvSpPr>
            <a:spLocks noGrp="1" noChangeArrowheads="1"/>
          </p:cNvSpPr>
          <p:nvPr>
            <p:ph type="body" idx="1"/>
          </p:nvPr>
        </p:nvSpPr>
        <p:spPr/>
        <p:txBody>
          <a:bodyPr/>
          <a:lstStyle/>
          <a:p>
            <a:pPr eaLnBrk="1" hangingPunct="1">
              <a:defRPr/>
            </a:pPr>
            <a:r>
              <a:rPr lang="en-US" b="1" smtClean="0"/>
              <a:t>All Dynasties rule with the mandate from heaven.  When a Dynasty looses the Mandate, power changes hands.</a:t>
            </a:r>
          </a:p>
          <a:p>
            <a:pPr eaLnBrk="1" hangingPunct="1">
              <a:defRPr/>
            </a:pPr>
            <a:r>
              <a:rPr lang="en-US" b="1" smtClean="0"/>
              <a:t>The Han Dynasty lasted for over 400 years! (206 B.C. to 220 A.D.)</a:t>
            </a:r>
          </a:p>
          <a:p>
            <a:pPr eaLnBrk="1" hangingPunct="1">
              <a:defRPr/>
            </a:pPr>
            <a:r>
              <a:rPr lang="en-US" b="1" smtClean="0"/>
              <a:t>China is reunited under the Qin Dynasty under the leadership of Qin Shihuangdi</a:t>
            </a:r>
          </a:p>
          <a:p>
            <a:pPr eaLnBrk="1" hangingPunct="1">
              <a:defRPr/>
            </a:pPr>
            <a:endParaRPr lang="en-US" smtClean="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Copyright 2004 L. Renee Terry</a:t>
            </a:r>
          </a:p>
        </p:txBody>
      </p:sp>
      <p:sp>
        <p:nvSpPr>
          <p:cNvPr id="44034" name="Rectangle 2"/>
          <p:cNvSpPr>
            <a:spLocks noGrp="1" noChangeArrowheads="1"/>
          </p:cNvSpPr>
          <p:nvPr>
            <p:ph type="title"/>
          </p:nvPr>
        </p:nvSpPr>
        <p:spPr/>
        <p:txBody>
          <a:bodyPr/>
          <a:lstStyle/>
          <a:p>
            <a:pPr eaLnBrk="1" hangingPunct="1">
              <a:defRPr/>
            </a:pPr>
            <a:r>
              <a:rPr lang="en-US" smtClean="0"/>
              <a:t>Qin Shihuangdi</a:t>
            </a:r>
          </a:p>
        </p:txBody>
      </p:sp>
      <p:sp>
        <p:nvSpPr>
          <p:cNvPr id="44035" name="Rectangle 3"/>
          <p:cNvSpPr>
            <a:spLocks noGrp="1" noChangeArrowheads="1"/>
          </p:cNvSpPr>
          <p:nvPr>
            <p:ph type="body" sz="half" idx="1"/>
          </p:nvPr>
        </p:nvSpPr>
        <p:spPr>
          <a:xfrm>
            <a:off x="838200" y="1827213"/>
            <a:ext cx="4260850" cy="3749675"/>
          </a:xfrm>
        </p:spPr>
        <p:txBody>
          <a:bodyPr/>
          <a:lstStyle/>
          <a:p>
            <a:pPr eaLnBrk="1" hangingPunct="1">
              <a:lnSpc>
                <a:spcPct val="90000"/>
              </a:lnSpc>
              <a:defRPr/>
            </a:pPr>
            <a:r>
              <a:rPr lang="en-US" sz="2500" b="1" smtClean="0"/>
              <a:t>Ruled from 221 to 206 B.C.   Pronounced (Chin Shir Wong Di).</a:t>
            </a:r>
          </a:p>
          <a:p>
            <a:pPr eaLnBrk="1" hangingPunct="1">
              <a:lnSpc>
                <a:spcPct val="90000"/>
              </a:lnSpc>
              <a:defRPr/>
            </a:pPr>
            <a:r>
              <a:rPr lang="en-US" sz="2500" b="1" smtClean="0"/>
              <a:t>China’s first Emperor</a:t>
            </a:r>
          </a:p>
          <a:p>
            <a:pPr eaLnBrk="1" hangingPunct="1">
              <a:lnSpc>
                <a:spcPct val="90000"/>
              </a:lnSpc>
              <a:defRPr/>
            </a:pPr>
            <a:r>
              <a:rPr lang="en-US" sz="2500" b="1" smtClean="0"/>
              <a:t>United China in 221 B.C.</a:t>
            </a:r>
          </a:p>
          <a:p>
            <a:pPr eaLnBrk="1" hangingPunct="1">
              <a:lnSpc>
                <a:spcPct val="90000"/>
              </a:lnSpc>
              <a:defRPr/>
            </a:pPr>
            <a:r>
              <a:rPr lang="en-US" sz="2500" b="1" smtClean="0"/>
              <a:t> He was a violent ruler and was almost assassinated 3 (three) times!</a:t>
            </a:r>
          </a:p>
          <a:p>
            <a:pPr eaLnBrk="1" hangingPunct="1">
              <a:lnSpc>
                <a:spcPct val="90000"/>
              </a:lnSpc>
              <a:defRPr/>
            </a:pPr>
            <a:endParaRPr lang="en-US" sz="2500" b="1" smtClean="0"/>
          </a:p>
        </p:txBody>
      </p:sp>
      <p:pic>
        <p:nvPicPr>
          <p:cNvPr id="40965" name="Picture 5" descr="qin_shi_hiuang_di_unificador_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1295400"/>
            <a:ext cx="3086100" cy="5003800"/>
          </a:xfr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46082" name="Rectangle 2"/>
          <p:cNvSpPr>
            <a:spLocks noGrp="1" noChangeArrowheads="1"/>
          </p:cNvSpPr>
          <p:nvPr>
            <p:ph type="title"/>
          </p:nvPr>
        </p:nvSpPr>
        <p:spPr/>
        <p:txBody>
          <a:bodyPr/>
          <a:lstStyle/>
          <a:p>
            <a:pPr eaLnBrk="1" hangingPunct="1">
              <a:defRPr/>
            </a:pPr>
            <a:r>
              <a:rPr lang="en-US" smtClean="0"/>
              <a:t>Economics</a:t>
            </a:r>
          </a:p>
        </p:txBody>
      </p:sp>
      <p:sp>
        <p:nvSpPr>
          <p:cNvPr id="46083" name="Rectangle 3"/>
          <p:cNvSpPr>
            <a:spLocks noGrp="1" noChangeArrowheads="1"/>
          </p:cNvSpPr>
          <p:nvPr>
            <p:ph type="body" idx="1"/>
          </p:nvPr>
        </p:nvSpPr>
        <p:spPr/>
        <p:txBody>
          <a:bodyPr/>
          <a:lstStyle/>
          <a:p>
            <a:pPr eaLnBrk="1" hangingPunct="1">
              <a:defRPr/>
            </a:pPr>
            <a:r>
              <a:rPr lang="en-US" sz="2800" b="1" smtClean="0"/>
              <a:t>The “Silk Road” and other “highways” – Used to transport many types of goods over thousands of miles. Some of these items where silk (Chinese), spices, lumber and horses. </a:t>
            </a:r>
          </a:p>
          <a:p>
            <a:pPr eaLnBrk="1" hangingPunct="1">
              <a:defRPr/>
            </a:pPr>
            <a:endParaRPr lang="en-US" sz="1000" b="1" smtClean="0"/>
          </a:p>
          <a:p>
            <a:pPr eaLnBrk="1" hangingPunct="1">
              <a:defRPr/>
            </a:pPr>
            <a:r>
              <a:rPr lang="en-US" sz="2800" b="1" smtClean="0"/>
              <a:t>The Silk Road went through more than 20 major European and Asian cities. (Rome, Byzantium, Antioch, Baghdad, Chang’an.)</a:t>
            </a:r>
          </a:p>
          <a:p>
            <a:pPr eaLnBrk="1" hangingPunct="1">
              <a:defRPr/>
            </a:pPr>
            <a:endParaRPr lang="en-US" sz="1000" b="1" smtClean="0"/>
          </a:p>
          <a:p>
            <a:pPr eaLnBrk="1" hangingPunct="1">
              <a:defRPr/>
            </a:pPr>
            <a:r>
              <a:rPr lang="en-US" sz="2800" b="1" smtClean="0"/>
              <a:t>The Silk Road exchanged both goods and ideas</a:t>
            </a:r>
            <a:r>
              <a:rPr lang="en-US" sz="2800" smtClean="0"/>
              <a:t>.</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47106" name="Rectangle 2"/>
          <p:cNvSpPr>
            <a:spLocks noGrp="1" noChangeArrowheads="1"/>
          </p:cNvSpPr>
          <p:nvPr>
            <p:ph type="title"/>
          </p:nvPr>
        </p:nvSpPr>
        <p:spPr/>
        <p:txBody>
          <a:bodyPr/>
          <a:lstStyle/>
          <a:p>
            <a:pPr eaLnBrk="1" hangingPunct="1">
              <a:defRPr/>
            </a:pPr>
            <a:r>
              <a:rPr lang="en-US" smtClean="0"/>
              <a:t>Religion</a:t>
            </a:r>
          </a:p>
        </p:txBody>
      </p:sp>
      <p:sp>
        <p:nvSpPr>
          <p:cNvPr id="47107" name="Rectangle 3"/>
          <p:cNvSpPr>
            <a:spLocks noGrp="1" noChangeArrowheads="1"/>
          </p:cNvSpPr>
          <p:nvPr>
            <p:ph type="body" idx="1"/>
          </p:nvPr>
        </p:nvSpPr>
        <p:spPr/>
        <p:txBody>
          <a:bodyPr/>
          <a:lstStyle/>
          <a:p>
            <a:pPr eaLnBrk="1" hangingPunct="1">
              <a:defRPr/>
            </a:pPr>
            <a:r>
              <a:rPr lang="en-US" b="1" smtClean="0"/>
              <a:t>China’s main religion was Confucianism</a:t>
            </a:r>
          </a:p>
          <a:p>
            <a:pPr eaLnBrk="1" hangingPunct="1">
              <a:defRPr/>
            </a:pPr>
            <a:r>
              <a:rPr lang="en-US" b="1" smtClean="0"/>
              <a:t>Confucianism was developed by Confucius</a:t>
            </a:r>
          </a:p>
          <a:p>
            <a:pPr eaLnBrk="1" hangingPunct="1">
              <a:defRPr/>
            </a:pPr>
            <a:r>
              <a:rPr lang="en-US" b="1" smtClean="0"/>
              <a:t>Confucianism sought to establish social order, encourage harmony, and create  a system of right and wrong</a:t>
            </a:r>
          </a:p>
          <a:p>
            <a:pPr eaLnBrk="1" hangingPunct="1">
              <a:defRPr/>
            </a:pPr>
            <a:r>
              <a:rPr lang="en-US" b="1" smtClean="0"/>
              <a:t>They also had Daoism – Founded by Laozi</a:t>
            </a:r>
          </a:p>
          <a:p>
            <a:pPr eaLnBrk="1" hangingPunct="1">
              <a:defRPr/>
            </a:pPr>
            <a:r>
              <a:rPr lang="en-US" b="1" smtClean="0"/>
              <a:t>Daoism teaches that people gain happiness through living in harmony with nature</a:t>
            </a:r>
            <a:r>
              <a:rPr lang="en-US" smtClean="0"/>
              <a:t> </a:t>
            </a:r>
          </a:p>
          <a:p>
            <a:pPr eaLnBrk="1" hangingPunct="1">
              <a:buFont typeface="Wingdings" pitchFamily="2" charset="2"/>
              <a:buNone/>
              <a:defRPr/>
            </a:pPr>
            <a:endParaRPr lang="en-US" smtClean="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Copyright 2004 L. Renee Terry</a:t>
            </a:r>
          </a:p>
        </p:txBody>
      </p:sp>
      <p:sp>
        <p:nvSpPr>
          <p:cNvPr id="24578" name="Rectangle 2"/>
          <p:cNvSpPr>
            <a:spLocks noGrp="1" noChangeArrowheads="1"/>
          </p:cNvSpPr>
          <p:nvPr>
            <p:ph type="title"/>
          </p:nvPr>
        </p:nvSpPr>
        <p:spPr/>
        <p:txBody>
          <a:bodyPr/>
          <a:lstStyle/>
          <a:p>
            <a:pPr eaLnBrk="1" hangingPunct="1">
              <a:defRPr/>
            </a:pPr>
            <a:r>
              <a:rPr lang="en-US" smtClean="0"/>
              <a:t>Confucius</a:t>
            </a:r>
          </a:p>
        </p:txBody>
      </p:sp>
      <p:sp>
        <p:nvSpPr>
          <p:cNvPr id="24579" name="Rectangle 3"/>
          <p:cNvSpPr>
            <a:spLocks noGrp="1" noChangeArrowheads="1"/>
          </p:cNvSpPr>
          <p:nvPr>
            <p:ph type="body" sz="half" idx="1"/>
          </p:nvPr>
        </p:nvSpPr>
        <p:spPr>
          <a:xfrm>
            <a:off x="457200" y="1219200"/>
            <a:ext cx="4033838" cy="5410200"/>
          </a:xfrm>
        </p:spPr>
        <p:txBody>
          <a:bodyPr/>
          <a:lstStyle/>
          <a:p>
            <a:pPr eaLnBrk="1" hangingPunct="1">
              <a:lnSpc>
                <a:spcPct val="80000"/>
              </a:lnSpc>
              <a:defRPr/>
            </a:pPr>
            <a:r>
              <a:rPr lang="en-US" sz="2600" b="1" smtClean="0"/>
              <a:t>His real name was Kongfuzi or Kong Qiu. </a:t>
            </a:r>
          </a:p>
          <a:p>
            <a:pPr eaLnBrk="1" hangingPunct="1">
              <a:lnSpc>
                <a:spcPct val="80000"/>
              </a:lnSpc>
              <a:defRPr/>
            </a:pPr>
            <a:r>
              <a:rPr lang="en-US" sz="2600" b="1" smtClean="0"/>
              <a:t>He lived from 551 to 479 B.C.</a:t>
            </a:r>
          </a:p>
          <a:p>
            <a:pPr eaLnBrk="1" hangingPunct="1">
              <a:lnSpc>
                <a:spcPct val="80000"/>
              </a:lnSpc>
              <a:defRPr/>
            </a:pPr>
            <a:r>
              <a:rPr lang="en-US" sz="2600" b="1" smtClean="0"/>
              <a:t>Confucius was a philosopher</a:t>
            </a:r>
          </a:p>
          <a:p>
            <a:pPr eaLnBrk="1" hangingPunct="1">
              <a:lnSpc>
                <a:spcPct val="80000"/>
              </a:lnSpc>
              <a:defRPr/>
            </a:pPr>
            <a:r>
              <a:rPr lang="en-US" sz="2600" b="1" smtClean="0"/>
              <a:t>Wrote a series of Proverbs.</a:t>
            </a:r>
          </a:p>
          <a:p>
            <a:pPr eaLnBrk="1" hangingPunct="1">
              <a:lnSpc>
                <a:spcPct val="80000"/>
              </a:lnSpc>
              <a:defRPr/>
            </a:pPr>
            <a:r>
              <a:rPr lang="en-US" sz="2600" b="1" smtClean="0"/>
              <a:t>Confucius says: </a:t>
            </a:r>
            <a:r>
              <a:rPr lang="en-US" sz="2600" b="1" i="1" smtClean="0"/>
              <a:t>“The gentleman first practices what he preaches and then preaches what he practices.”</a:t>
            </a:r>
          </a:p>
        </p:txBody>
      </p:sp>
      <p:pic>
        <p:nvPicPr>
          <p:cNvPr id="44037" name="Picture 6" descr="Confuciu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26038" y="1763713"/>
            <a:ext cx="3087687" cy="4168775"/>
          </a:xfr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11"/>
          </p:nvPr>
        </p:nvSpPr>
        <p:spPr/>
        <p:txBody>
          <a:bodyPr/>
          <a:lstStyle/>
          <a:p>
            <a:pPr>
              <a:defRPr/>
            </a:pPr>
            <a:r>
              <a:rPr lang="en-US"/>
              <a:t>Copyright 2004 L. Renee Terry</a:t>
            </a:r>
          </a:p>
        </p:txBody>
      </p:sp>
      <p:sp>
        <p:nvSpPr>
          <p:cNvPr id="35842" name="Rectangle 2"/>
          <p:cNvSpPr>
            <a:spLocks noGrp="1" noChangeArrowheads="1"/>
          </p:cNvSpPr>
          <p:nvPr>
            <p:ph type="ctrTitle"/>
          </p:nvPr>
        </p:nvSpPr>
        <p:spPr>
          <a:xfrm>
            <a:off x="990600" y="381000"/>
            <a:ext cx="7772400" cy="1143000"/>
          </a:xfrm>
        </p:spPr>
        <p:txBody>
          <a:bodyPr/>
          <a:lstStyle/>
          <a:p>
            <a:pPr eaLnBrk="1" hangingPunct="1">
              <a:defRPr/>
            </a:pPr>
            <a:r>
              <a:rPr lang="en-US" smtClean="0"/>
              <a:t>Early Man and Settlement</a:t>
            </a:r>
          </a:p>
        </p:txBody>
      </p:sp>
      <p:pic>
        <p:nvPicPr>
          <p:cNvPr id="8196" name="Picture 5"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33600"/>
            <a:ext cx="60960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48130" name="Rectangle 2"/>
          <p:cNvSpPr>
            <a:spLocks noGrp="1" noChangeArrowheads="1"/>
          </p:cNvSpPr>
          <p:nvPr>
            <p:ph type="title"/>
          </p:nvPr>
        </p:nvSpPr>
        <p:spPr/>
        <p:txBody>
          <a:bodyPr/>
          <a:lstStyle/>
          <a:p>
            <a:pPr eaLnBrk="1" hangingPunct="1">
              <a:defRPr/>
            </a:pPr>
            <a:r>
              <a:rPr lang="en-US" smtClean="0"/>
              <a:t>Economics</a:t>
            </a:r>
          </a:p>
        </p:txBody>
      </p:sp>
      <p:sp>
        <p:nvSpPr>
          <p:cNvPr id="48131" name="Rectangle 3"/>
          <p:cNvSpPr>
            <a:spLocks noGrp="1" noChangeArrowheads="1"/>
          </p:cNvSpPr>
          <p:nvPr>
            <p:ph type="body" idx="1"/>
          </p:nvPr>
        </p:nvSpPr>
        <p:spPr/>
        <p:txBody>
          <a:bodyPr/>
          <a:lstStyle/>
          <a:p>
            <a:pPr eaLnBrk="1" hangingPunct="1">
              <a:lnSpc>
                <a:spcPct val="90000"/>
              </a:lnSpc>
              <a:defRPr/>
            </a:pPr>
            <a:r>
              <a:rPr lang="en-US" smtClean="0"/>
              <a:t>The “Silk Road” and other “highways” – Used to transport many types of goods over thousands of miles. Some of these items where silk (Chinese), spices, lumber and horses. </a:t>
            </a:r>
          </a:p>
          <a:p>
            <a:pPr eaLnBrk="1" hangingPunct="1">
              <a:lnSpc>
                <a:spcPct val="90000"/>
              </a:lnSpc>
              <a:defRPr/>
            </a:pPr>
            <a:endParaRPr lang="en-US" sz="1200" smtClean="0"/>
          </a:p>
          <a:p>
            <a:pPr eaLnBrk="1" hangingPunct="1">
              <a:lnSpc>
                <a:spcPct val="90000"/>
              </a:lnSpc>
              <a:defRPr/>
            </a:pPr>
            <a:r>
              <a:rPr lang="en-US" smtClean="0"/>
              <a:t>The Silk Road went through more than 20 major European and Asian cities. (Rome, Byzantium, Antioch, Baghdad, Chang’an.)</a:t>
            </a:r>
          </a:p>
          <a:p>
            <a:pPr eaLnBrk="1" hangingPunct="1">
              <a:lnSpc>
                <a:spcPct val="90000"/>
              </a:lnSpc>
              <a:defRPr/>
            </a:pPr>
            <a:endParaRPr lang="en-US" sz="1200" smtClean="0"/>
          </a:p>
          <a:p>
            <a:pPr eaLnBrk="1" hangingPunct="1">
              <a:lnSpc>
                <a:spcPct val="90000"/>
              </a:lnSpc>
              <a:defRPr/>
            </a:pPr>
            <a:r>
              <a:rPr lang="en-US" smtClean="0"/>
              <a:t>The Silk Road exchanged both goods and ideas.</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11"/>
          </p:nvPr>
        </p:nvSpPr>
        <p:spPr/>
        <p:txBody>
          <a:bodyPr/>
          <a:lstStyle/>
          <a:p>
            <a:pPr>
              <a:defRPr/>
            </a:pPr>
            <a:r>
              <a:rPr lang="en-US"/>
              <a:t>Copyright 2004 L. Renee Terry</a:t>
            </a:r>
          </a:p>
        </p:txBody>
      </p:sp>
      <p:sp>
        <p:nvSpPr>
          <p:cNvPr id="100354" name="Rectangle 2"/>
          <p:cNvSpPr>
            <a:spLocks noGrp="1" noChangeArrowheads="1"/>
          </p:cNvSpPr>
          <p:nvPr>
            <p:ph type="ctrTitle"/>
          </p:nvPr>
        </p:nvSpPr>
        <p:spPr>
          <a:xfrm>
            <a:off x="685800" y="381000"/>
            <a:ext cx="7772400" cy="1143000"/>
          </a:xfrm>
        </p:spPr>
        <p:txBody>
          <a:bodyPr/>
          <a:lstStyle/>
          <a:p>
            <a:pPr eaLnBrk="1" hangingPunct="1">
              <a:defRPr/>
            </a:pPr>
            <a:r>
              <a:rPr lang="en-US" smtClean="0"/>
              <a:t>Ancient Greece</a:t>
            </a:r>
          </a:p>
        </p:txBody>
      </p:sp>
      <p:pic>
        <p:nvPicPr>
          <p:cNvPr id="46084" name="Picture 4" descr="ELLAD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46402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34962"/>
          </a:xfrm>
        </p:spPr>
        <p:txBody>
          <a:bodyPr/>
          <a:lstStyle/>
          <a:p>
            <a:r>
              <a:rPr lang="en-US" dirty="0" smtClean="0"/>
              <a:t>Discovering Ancient Greece</a:t>
            </a:r>
            <a:endParaRPr lang="en-US" dirty="0"/>
          </a:p>
        </p:txBody>
      </p:sp>
      <p:sp>
        <p:nvSpPr>
          <p:cNvPr id="4" name="Footer Placeholder 3"/>
          <p:cNvSpPr>
            <a:spLocks noGrp="1"/>
          </p:cNvSpPr>
          <p:nvPr>
            <p:ph type="ftr" sz="quarter" idx="11"/>
          </p:nvPr>
        </p:nvSpPr>
        <p:spPr/>
        <p:txBody>
          <a:bodyPr/>
          <a:lstStyle/>
          <a:p>
            <a:pPr>
              <a:defRPr/>
            </a:pPr>
            <a:r>
              <a:rPr lang="en-US" smtClean="0"/>
              <a:t>Copyright 2004 L. Renee Terry</a:t>
            </a:r>
            <a:endParaRPr lang="en-US"/>
          </a:p>
        </p:txBody>
      </p:sp>
      <p:sp>
        <p:nvSpPr>
          <p:cNvPr id="3" name="Content Placeholder 2"/>
          <p:cNvSpPr>
            <a:spLocks noGrp="1"/>
          </p:cNvSpPr>
          <p:nvPr>
            <p:ph idx="1"/>
          </p:nvPr>
        </p:nvSpPr>
        <p:spPr/>
        <p:txBody>
          <a:bodyPr/>
          <a:lstStyle/>
          <a:p>
            <a:r>
              <a:rPr lang="en-US" dirty="0" smtClean="0"/>
              <a:t>Video on Ancient Greece shown here go to Ed1Stop.org for video get password from Mr. Dunn</a:t>
            </a:r>
            <a:endParaRPr lang="en-US" dirty="0"/>
          </a:p>
        </p:txBody>
      </p:sp>
    </p:spTree>
    <p:extLst>
      <p:ext uri="{BB962C8B-B14F-4D97-AF65-F5344CB8AC3E}">
        <p14:creationId xmlns:p14="http://schemas.microsoft.com/office/powerpoint/2010/main" val="3949943203"/>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Copyright 2004 L. Renee Terry</a:t>
            </a:r>
          </a:p>
        </p:txBody>
      </p:sp>
      <p:sp>
        <p:nvSpPr>
          <p:cNvPr id="101378" name="Rectangle 2"/>
          <p:cNvSpPr>
            <a:spLocks noGrp="1" noChangeArrowheads="1"/>
          </p:cNvSpPr>
          <p:nvPr>
            <p:ph type="title"/>
          </p:nvPr>
        </p:nvSpPr>
        <p:spPr/>
        <p:txBody>
          <a:bodyPr/>
          <a:lstStyle/>
          <a:p>
            <a:pPr eaLnBrk="1" hangingPunct="1">
              <a:defRPr/>
            </a:pPr>
            <a:r>
              <a:rPr lang="en-US" smtClean="0"/>
              <a:t>6.4 – Key words or Concepts</a:t>
            </a:r>
          </a:p>
        </p:txBody>
      </p:sp>
      <p:sp>
        <p:nvSpPr>
          <p:cNvPr id="101379" name="Rectangle 3"/>
          <p:cNvSpPr>
            <a:spLocks noGrp="1" noChangeArrowheads="1"/>
          </p:cNvSpPr>
          <p:nvPr>
            <p:ph type="body" sz="half" idx="1"/>
          </p:nvPr>
        </p:nvSpPr>
        <p:spPr/>
        <p:txBody>
          <a:bodyPr/>
          <a:lstStyle/>
          <a:p>
            <a:pPr eaLnBrk="1" hangingPunct="1">
              <a:defRPr/>
            </a:pPr>
            <a:r>
              <a:rPr lang="en-US" sz="3200" smtClean="0"/>
              <a:t>City State</a:t>
            </a:r>
          </a:p>
          <a:p>
            <a:pPr eaLnBrk="1" hangingPunct="1">
              <a:defRPr/>
            </a:pPr>
            <a:r>
              <a:rPr lang="en-US" sz="3200" smtClean="0"/>
              <a:t>Mediterranean </a:t>
            </a:r>
          </a:p>
          <a:p>
            <a:pPr eaLnBrk="1" hangingPunct="1">
              <a:defRPr/>
            </a:pPr>
            <a:r>
              <a:rPr lang="en-US" sz="3200" smtClean="0"/>
              <a:t>Mountainous</a:t>
            </a:r>
          </a:p>
          <a:p>
            <a:pPr eaLnBrk="1" hangingPunct="1">
              <a:defRPr/>
            </a:pPr>
            <a:r>
              <a:rPr lang="en-US" sz="3200" smtClean="0"/>
              <a:t>Dictatorship</a:t>
            </a:r>
          </a:p>
          <a:p>
            <a:pPr eaLnBrk="1" hangingPunct="1">
              <a:defRPr/>
            </a:pPr>
            <a:r>
              <a:rPr lang="en-US" sz="3200" smtClean="0"/>
              <a:t>Citizenship</a:t>
            </a:r>
          </a:p>
        </p:txBody>
      </p:sp>
      <p:sp>
        <p:nvSpPr>
          <p:cNvPr id="101380" name="Rectangle 4"/>
          <p:cNvSpPr>
            <a:spLocks noGrp="1" noChangeArrowheads="1"/>
          </p:cNvSpPr>
          <p:nvPr>
            <p:ph type="body" sz="half" idx="2"/>
          </p:nvPr>
        </p:nvSpPr>
        <p:spPr/>
        <p:txBody>
          <a:bodyPr/>
          <a:lstStyle/>
          <a:p>
            <a:pPr eaLnBrk="1" hangingPunct="1">
              <a:defRPr/>
            </a:pPr>
            <a:r>
              <a:rPr lang="en-US" sz="3200" smtClean="0"/>
              <a:t>Democracy</a:t>
            </a:r>
          </a:p>
          <a:p>
            <a:pPr eaLnBrk="1" hangingPunct="1">
              <a:defRPr/>
            </a:pPr>
            <a:r>
              <a:rPr lang="en-US" sz="3200" smtClean="0"/>
              <a:t>Mythology</a:t>
            </a:r>
          </a:p>
          <a:p>
            <a:pPr eaLnBrk="1" hangingPunct="1">
              <a:defRPr/>
            </a:pPr>
            <a:r>
              <a:rPr lang="en-US" sz="3200" smtClean="0"/>
              <a:t>Alexander the Great</a:t>
            </a:r>
          </a:p>
          <a:p>
            <a:pPr eaLnBrk="1" hangingPunct="1">
              <a:defRPr/>
            </a:pPr>
            <a:r>
              <a:rPr lang="en-US" sz="3200" smtClean="0"/>
              <a:t>Plato</a:t>
            </a:r>
          </a:p>
          <a:p>
            <a:pPr eaLnBrk="1" hangingPunct="1">
              <a:defRPr/>
            </a:pPr>
            <a:r>
              <a:rPr lang="en-US" sz="3200" smtClean="0"/>
              <a:t>Aristotle</a:t>
            </a:r>
          </a:p>
          <a:p>
            <a:pPr eaLnBrk="1" hangingPunct="1">
              <a:defRPr/>
            </a:pPr>
            <a:endParaRPr lang="en-US" sz="3200" smtClean="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49154" name="Rectangle 2"/>
          <p:cNvSpPr>
            <a:spLocks noGrp="1" noChangeArrowheads="1"/>
          </p:cNvSpPr>
          <p:nvPr>
            <p:ph type="title"/>
          </p:nvPr>
        </p:nvSpPr>
        <p:spPr/>
        <p:txBody>
          <a:bodyPr/>
          <a:lstStyle/>
          <a:p>
            <a:pPr eaLnBrk="1" hangingPunct="1">
              <a:defRPr/>
            </a:pPr>
            <a:r>
              <a:rPr lang="en-US" b="1" smtClean="0"/>
              <a:t>Geography</a:t>
            </a:r>
          </a:p>
        </p:txBody>
      </p:sp>
      <p:sp>
        <p:nvSpPr>
          <p:cNvPr id="49155" name="Rectangle 3"/>
          <p:cNvSpPr>
            <a:spLocks noGrp="1" noChangeArrowheads="1"/>
          </p:cNvSpPr>
          <p:nvPr>
            <p:ph type="body" idx="1"/>
          </p:nvPr>
        </p:nvSpPr>
        <p:spPr/>
        <p:txBody>
          <a:bodyPr/>
          <a:lstStyle/>
          <a:p>
            <a:pPr eaLnBrk="1" hangingPunct="1">
              <a:defRPr/>
            </a:pPr>
            <a:r>
              <a:rPr lang="en-US" smtClean="0"/>
              <a:t>The Greeks used the Aegean Sea in order to move around and trade goods with other peoples in the region of the Mediterranean Sea.</a:t>
            </a:r>
          </a:p>
          <a:p>
            <a:pPr eaLnBrk="1" hangingPunct="1">
              <a:defRPr/>
            </a:pPr>
            <a:r>
              <a:rPr lang="en-US" smtClean="0"/>
              <a:t>Greece is surrounded by rugged mountains</a:t>
            </a:r>
          </a:p>
          <a:p>
            <a:pPr eaLnBrk="1" hangingPunct="1">
              <a:defRPr/>
            </a:pPr>
            <a:r>
              <a:rPr lang="en-US" smtClean="0"/>
              <a:t>Because of these mountains, the Greek city states developed individually.</a:t>
            </a: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32098" name="Rectangle 2"/>
          <p:cNvSpPr>
            <a:spLocks noGrp="1" noChangeArrowheads="1"/>
          </p:cNvSpPr>
          <p:nvPr>
            <p:ph type="title"/>
          </p:nvPr>
        </p:nvSpPr>
        <p:spPr/>
        <p:txBody>
          <a:bodyPr/>
          <a:lstStyle/>
          <a:p>
            <a:pPr eaLnBrk="1" hangingPunct="1">
              <a:defRPr/>
            </a:pPr>
            <a:r>
              <a:rPr lang="en-US" smtClean="0"/>
              <a:t>Religion</a:t>
            </a:r>
          </a:p>
        </p:txBody>
      </p:sp>
      <p:sp>
        <p:nvSpPr>
          <p:cNvPr id="132099" name="Rectangle 3"/>
          <p:cNvSpPr>
            <a:spLocks noGrp="1" noChangeArrowheads="1"/>
          </p:cNvSpPr>
          <p:nvPr>
            <p:ph type="body" idx="1"/>
          </p:nvPr>
        </p:nvSpPr>
        <p:spPr/>
        <p:txBody>
          <a:bodyPr/>
          <a:lstStyle/>
          <a:p>
            <a:pPr eaLnBrk="1" hangingPunct="1">
              <a:defRPr/>
            </a:pPr>
            <a:r>
              <a:rPr lang="en-US" smtClean="0"/>
              <a:t>The Greeks believed in many gods</a:t>
            </a:r>
          </a:p>
          <a:p>
            <a:pPr eaLnBrk="1" hangingPunct="1">
              <a:defRPr/>
            </a:pPr>
            <a:r>
              <a:rPr lang="en-US" smtClean="0"/>
              <a:t>They believed their Gods had direct control over their lives and even interacted with them</a:t>
            </a:r>
          </a:p>
          <a:p>
            <a:pPr eaLnBrk="1" hangingPunct="1">
              <a:defRPr/>
            </a:pPr>
            <a:r>
              <a:rPr lang="en-US" smtClean="0"/>
              <a:t>They used the stories of their gods to explain what happened in life</a:t>
            </a: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50178" name="Rectangle 2"/>
          <p:cNvSpPr>
            <a:spLocks noGrp="1" noChangeArrowheads="1"/>
          </p:cNvSpPr>
          <p:nvPr>
            <p:ph type="title"/>
          </p:nvPr>
        </p:nvSpPr>
        <p:spPr/>
        <p:txBody>
          <a:bodyPr/>
          <a:lstStyle/>
          <a:p>
            <a:pPr eaLnBrk="1" hangingPunct="1">
              <a:defRPr/>
            </a:pPr>
            <a:r>
              <a:rPr lang="en-US" smtClean="0"/>
              <a:t>Politics</a:t>
            </a:r>
          </a:p>
        </p:txBody>
      </p:sp>
      <p:sp>
        <p:nvSpPr>
          <p:cNvPr id="50179" name="Rectangle 3"/>
          <p:cNvSpPr>
            <a:spLocks noGrp="1" noChangeArrowheads="1"/>
          </p:cNvSpPr>
          <p:nvPr>
            <p:ph type="body" idx="1"/>
          </p:nvPr>
        </p:nvSpPr>
        <p:spPr/>
        <p:txBody>
          <a:bodyPr/>
          <a:lstStyle/>
          <a:p>
            <a:pPr eaLnBrk="1" hangingPunct="1">
              <a:defRPr/>
            </a:pPr>
            <a:r>
              <a:rPr lang="en-US" b="1" smtClean="0"/>
              <a:t>Greece goes from tyrants to an early form of democracy</a:t>
            </a:r>
          </a:p>
          <a:p>
            <a:pPr eaLnBrk="1" hangingPunct="1">
              <a:defRPr/>
            </a:pPr>
            <a:r>
              <a:rPr lang="en-US" b="1" smtClean="0"/>
              <a:t>Greece begins the idea of citizenship</a:t>
            </a:r>
          </a:p>
          <a:p>
            <a:pPr eaLnBrk="1" hangingPunct="1">
              <a:defRPr/>
            </a:pPr>
            <a:r>
              <a:rPr lang="en-US" b="1" smtClean="0"/>
              <a:t>Established Direct Democracy and Representative Democracy</a:t>
            </a: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04450" name="Rectangle 2"/>
          <p:cNvSpPr>
            <a:spLocks noGrp="1" noChangeArrowheads="1"/>
          </p:cNvSpPr>
          <p:nvPr>
            <p:ph type="title"/>
          </p:nvPr>
        </p:nvSpPr>
        <p:spPr>
          <a:xfrm>
            <a:off x="457200" y="274638"/>
            <a:ext cx="8229600" cy="981075"/>
          </a:xfrm>
        </p:spPr>
        <p:txBody>
          <a:bodyPr/>
          <a:lstStyle/>
          <a:p>
            <a:pPr eaLnBrk="1" hangingPunct="1">
              <a:defRPr/>
            </a:pPr>
            <a:r>
              <a:rPr lang="en-US" smtClean="0"/>
              <a:t> Athenian / Direct Democracy</a:t>
            </a:r>
          </a:p>
        </p:txBody>
      </p:sp>
      <p:sp>
        <p:nvSpPr>
          <p:cNvPr id="104451" name="Rectangle 3"/>
          <p:cNvSpPr>
            <a:spLocks noGrp="1" noChangeArrowheads="1"/>
          </p:cNvSpPr>
          <p:nvPr>
            <p:ph type="body" idx="1"/>
          </p:nvPr>
        </p:nvSpPr>
        <p:spPr>
          <a:xfrm>
            <a:off x="417513" y="1524000"/>
            <a:ext cx="7964487" cy="4419600"/>
          </a:xfrm>
        </p:spPr>
        <p:txBody>
          <a:bodyPr/>
          <a:lstStyle/>
          <a:p>
            <a:pPr eaLnBrk="1" hangingPunct="1">
              <a:defRPr/>
            </a:pPr>
            <a:r>
              <a:rPr lang="en-US" sz="3000" b="1" smtClean="0"/>
              <a:t>The difference between a direct democracy and a representative democracy.</a:t>
            </a:r>
          </a:p>
          <a:p>
            <a:pPr eaLnBrk="1" hangingPunct="1">
              <a:defRPr/>
            </a:pPr>
            <a:r>
              <a:rPr lang="en-US" sz="3000" b="1" smtClean="0"/>
              <a:t>A direct democracy gives every citizen a direct role in government decisions. </a:t>
            </a:r>
          </a:p>
          <a:p>
            <a:pPr eaLnBrk="1" hangingPunct="1">
              <a:defRPr/>
            </a:pPr>
            <a:r>
              <a:rPr lang="en-US" sz="3000" b="1" smtClean="0"/>
              <a:t>A representative democracy gives citizens the right to vote for their leaders, who then make the decisions for them, supposedly with their best interest in mind.  </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Copyright 2004 L. Renee Terry</a:t>
            </a:r>
          </a:p>
        </p:txBody>
      </p:sp>
      <p:sp>
        <p:nvSpPr>
          <p:cNvPr id="105474" name="Rectangle 2"/>
          <p:cNvSpPr>
            <a:spLocks noGrp="1" noChangeArrowheads="1"/>
          </p:cNvSpPr>
          <p:nvPr>
            <p:ph type="title"/>
          </p:nvPr>
        </p:nvSpPr>
        <p:spPr/>
        <p:txBody>
          <a:bodyPr/>
          <a:lstStyle/>
          <a:p>
            <a:pPr eaLnBrk="1" hangingPunct="1">
              <a:defRPr/>
            </a:pPr>
            <a:r>
              <a:rPr lang="en-US" sz="4800" b="1" smtClean="0"/>
              <a:t>Alexander the Great</a:t>
            </a:r>
          </a:p>
        </p:txBody>
      </p:sp>
      <p:sp>
        <p:nvSpPr>
          <p:cNvPr id="105475" name="Rectangle 3"/>
          <p:cNvSpPr>
            <a:spLocks noGrp="1" noChangeArrowheads="1"/>
          </p:cNvSpPr>
          <p:nvPr>
            <p:ph type="body" sz="half" idx="1"/>
          </p:nvPr>
        </p:nvSpPr>
        <p:spPr>
          <a:xfrm>
            <a:off x="304800" y="1371600"/>
            <a:ext cx="5029200" cy="4800600"/>
          </a:xfrm>
        </p:spPr>
        <p:txBody>
          <a:bodyPr/>
          <a:lstStyle/>
          <a:p>
            <a:pPr eaLnBrk="1" hangingPunct="1">
              <a:defRPr/>
            </a:pPr>
            <a:r>
              <a:rPr lang="en-US" sz="2400" b="1" smtClean="0"/>
              <a:t>Alexander eventually became the king who wanted “the world”. </a:t>
            </a:r>
          </a:p>
          <a:p>
            <a:pPr eaLnBrk="1" hangingPunct="1">
              <a:defRPr/>
            </a:pPr>
            <a:r>
              <a:rPr lang="en-US" sz="2400" b="1" smtClean="0"/>
              <a:t>The empire reached from Egypt, in the West, to the West side of India… over 3,500 miles!  </a:t>
            </a:r>
          </a:p>
          <a:p>
            <a:pPr eaLnBrk="1" hangingPunct="1">
              <a:defRPr/>
            </a:pPr>
            <a:r>
              <a:rPr lang="en-US" sz="2400" b="1" smtClean="0"/>
              <a:t>In 334 B.C., Alexander defeated Darius III, King of the Persian Empire.</a:t>
            </a:r>
          </a:p>
          <a:p>
            <a:pPr eaLnBrk="1" hangingPunct="1">
              <a:defRPr/>
            </a:pPr>
            <a:r>
              <a:rPr lang="en-US" sz="2400" b="1" smtClean="0"/>
              <a:t>In 323 B.C. he died of Malaria. He was 33.</a:t>
            </a:r>
          </a:p>
        </p:txBody>
      </p:sp>
      <p:pic>
        <p:nvPicPr>
          <p:cNvPr id="52229" name="Picture 4" descr="alexander_capi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1752600"/>
            <a:ext cx="2914650" cy="3503613"/>
          </a:xfr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
            <a:ext cx="8229600" cy="563562"/>
          </a:xfrm>
        </p:spPr>
        <p:txBody>
          <a:bodyPr/>
          <a:lstStyle/>
          <a:p>
            <a:r>
              <a:rPr lang="en-US" dirty="0" smtClean="0"/>
              <a:t>Alexander the Great</a:t>
            </a:r>
            <a:endParaRPr lang="en-US" dirty="0"/>
          </a:p>
        </p:txBody>
      </p:sp>
      <p:sp>
        <p:nvSpPr>
          <p:cNvPr id="5" name="Footer Placeholder 4"/>
          <p:cNvSpPr>
            <a:spLocks noGrp="1"/>
          </p:cNvSpPr>
          <p:nvPr>
            <p:ph type="ftr" sz="quarter" idx="11"/>
          </p:nvPr>
        </p:nvSpPr>
        <p:spPr/>
        <p:txBody>
          <a:bodyPr/>
          <a:lstStyle/>
          <a:p>
            <a:pPr>
              <a:defRPr/>
            </a:pPr>
            <a:r>
              <a:rPr lang="en-US" smtClean="0"/>
              <a:t>Copyright 2004 L. Renee Terry</a:t>
            </a:r>
            <a:endParaRPr lang="en-US"/>
          </a:p>
        </p:txBody>
      </p:sp>
      <p:sp>
        <p:nvSpPr>
          <p:cNvPr id="2" name="Content Placeholder 1"/>
          <p:cNvSpPr>
            <a:spLocks noGrp="1"/>
          </p:cNvSpPr>
          <p:nvPr>
            <p:ph idx="1"/>
          </p:nvPr>
        </p:nvSpPr>
        <p:spPr/>
        <p:txBody>
          <a:bodyPr/>
          <a:lstStyle/>
          <a:p>
            <a:r>
              <a:rPr lang="en-US" dirty="0"/>
              <a:t>Video on </a:t>
            </a:r>
            <a:r>
              <a:rPr lang="en-US" dirty="0" smtClean="0"/>
              <a:t>Alexander the Great shown </a:t>
            </a:r>
            <a:r>
              <a:rPr lang="en-US" dirty="0"/>
              <a:t>here go to Ed1Stop.org for video get password from Mr. Dunn</a:t>
            </a:r>
          </a:p>
          <a:p>
            <a:endParaRPr lang="en-US" dirty="0"/>
          </a:p>
        </p:txBody>
      </p:sp>
    </p:spTree>
    <p:extLst>
      <p:ext uri="{BB962C8B-B14F-4D97-AF65-F5344CB8AC3E}">
        <p14:creationId xmlns:p14="http://schemas.microsoft.com/office/powerpoint/2010/main" val="801383447"/>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6146" name="Rectangle 2"/>
          <p:cNvSpPr>
            <a:spLocks noGrp="1" noChangeArrowheads="1"/>
          </p:cNvSpPr>
          <p:nvPr>
            <p:ph type="title"/>
          </p:nvPr>
        </p:nvSpPr>
        <p:spPr/>
        <p:txBody>
          <a:bodyPr/>
          <a:lstStyle/>
          <a:p>
            <a:pPr eaLnBrk="1" hangingPunct="1">
              <a:defRPr/>
            </a:pPr>
            <a:r>
              <a:rPr lang="en-US" smtClean="0"/>
              <a:t>6.1 – Key words or concepts</a:t>
            </a:r>
          </a:p>
        </p:txBody>
      </p:sp>
      <p:sp>
        <p:nvSpPr>
          <p:cNvPr id="6147" name="Rectangle 3"/>
          <p:cNvSpPr>
            <a:spLocks noGrp="1" noChangeArrowheads="1"/>
          </p:cNvSpPr>
          <p:nvPr>
            <p:ph type="body" idx="1"/>
          </p:nvPr>
        </p:nvSpPr>
        <p:spPr/>
        <p:txBody>
          <a:bodyPr/>
          <a:lstStyle/>
          <a:p>
            <a:pPr eaLnBrk="1" hangingPunct="1">
              <a:defRPr/>
            </a:pPr>
            <a:r>
              <a:rPr lang="en-US" smtClean="0"/>
              <a:t>Development of tools</a:t>
            </a:r>
          </a:p>
          <a:p>
            <a:pPr eaLnBrk="1" hangingPunct="1">
              <a:defRPr/>
            </a:pPr>
            <a:r>
              <a:rPr lang="en-US" smtClean="0"/>
              <a:t>Use of fire</a:t>
            </a:r>
          </a:p>
          <a:p>
            <a:pPr eaLnBrk="1" hangingPunct="1">
              <a:defRPr/>
            </a:pPr>
            <a:r>
              <a:rPr lang="en-US" smtClean="0"/>
              <a:t>Adaptation</a:t>
            </a:r>
          </a:p>
          <a:p>
            <a:pPr eaLnBrk="1" hangingPunct="1">
              <a:defRPr/>
            </a:pPr>
            <a:r>
              <a:rPr lang="en-US" smtClean="0"/>
              <a:t>Domestication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11"/>
          </p:nvPr>
        </p:nvSpPr>
        <p:spPr/>
        <p:txBody>
          <a:bodyPr/>
          <a:lstStyle/>
          <a:p>
            <a:pPr>
              <a:defRPr/>
            </a:pPr>
            <a:r>
              <a:rPr lang="en-US"/>
              <a:t>Copyright 2004 L. Renee Terry</a:t>
            </a:r>
          </a:p>
        </p:txBody>
      </p:sp>
      <p:sp>
        <p:nvSpPr>
          <p:cNvPr id="107522" name="Rectangle 2"/>
          <p:cNvSpPr>
            <a:spLocks noGrp="1" noChangeArrowheads="1"/>
          </p:cNvSpPr>
          <p:nvPr>
            <p:ph type="ctrTitle"/>
          </p:nvPr>
        </p:nvSpPr>
        <p:spPr>
          <a:xfrm>
            <a:off x="685800" y="381000"/>
            <a:ext cx="7772400" cy="1143000"/>
          </a:xfrm>
        </p:spPr>
        <p:txBody>
          <a:bodyPr/>
          <a:lstStyle/>
          <a:p>
            <a:pPr eaLnBrk="1" hangingPunct="1">
              <a:defRPr/>
            </a:pPr>
            <a:r>
              <a:rPr lang="en-US" smtClean="0"/>
              <a:t>Ancient Rome</a:t>
            </a:r>
          </a:p>
        </p:txBody>
      </p:sp>
      <p:pic>
        <p:nvPicPr>
          <p:cNvPr id="53252" name="Picture 4" descr="roman_empire_4_centu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6477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lstStyle/>
          <a:p>
            <a:r>
              <a:rPr lang="en-US" dirty="0" smtClean="0"/>
              <a:t>Rome’s Beginnings</a:t>
            </a:r>
            <a:endParaRPr lang="en-US" dirty="0"/>
          </a:p>
        </p:txBody>
      </p:sp>
      <p:sp>
        <p:nvSpPr>
          <p:cNvPr id="4" name="Footer Placeholder 3"/>
          <p:cNvSpPr>
            <a:spLocks noGrp="1"/>
          </p:cNvSpPr>
          <p:nvPr>
            <p:ph type="ftr" sz="quarter" idx="11"/>
          </p:nvPr>
        </p:nvSpPr>
        <p:spPr/>
        <p:txBody>
          <a:bodyPr/>
          <a:lstStyle/>
          <a:p>
            <a:pPr>
              <a:defRPr/>
            </a:pPr>
            <a:r>
              <a:rPr lang="en-US" smtClean="0"/>
              <a:t>Copyright 2004 L. Renee Terry</a:t>
            </a:r>
            <a:endParaRPr lang="en-US"/>
          </a:p>
        </p:txBody>
      </p:sp>
      <p:sp>
        <p:nvSpPr>
          <p:cNvPr id="7" name="Content Placeholder 6"/>
          <p:cNvSpPr>
            <a:spLocks noGrp="1"/>
          </p:cNvSpPr>
          <p:nvPr>
            <p:ph idx="1"/>
          </p:nvPr>
        </p:nvSpPr>
        <p:spPr/>
        <p:txBody>
          <a:bodyPr/>
          <a:lstStyle/>
          <a:p>
            <a:r>
              <a:rPr lang="en-US" dirty="0"/>
              <a:t>Video on </a:t>
            </a:r>
            <a:r>
              <a:rPr lang="en-US" dirty="0" smtClean="0"/>
              <a:t>Rome’s Beginnings shown </a:t>
            </a:r>
            <a:r>
              <a:rPr lang="en-US" dirty="0"/>
              <a:t>here go to Ed1Stop.org for video get password from Mr. Dunn</a:t>
            </a:r>
          </a:p>
          <a:p>
            <a:endParaRPr lang="en-US" dirty="0"/>
          </a:p>
        </p:txBody>
      </p:sp>
    </p:spTree>
    <p:extLst>
      <p:ext uri="{BB962C8B-B14F-4D97-AF65-F5344CB8AC3E}">
        <p14:creationId xmlns:p14="http://schemas.microsoft.com/office/powerpoint/2010/main" val="3120477690"/>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08546" name="Rectangle 2"/>
          <p:cNvSpPr>
            <a:spLocks noGrp="1" noChangeArrowheads="1"/>
          </p:cNvSpPr>
          <p:nvPr>
            <p:ph type="title"/>
          </p:nvPr>
        </p:nvSpPr>
        <p:spPr/>
        <p:txBody>
          <a:bodyPr/>
          <a:lstStyle/>
          <a:p>
            <a:pPr eaLnBrk="1" hangingPunct="1">
              <a:defRPr/>
            </a:pPr>
            <a:r>
              <a:rPr lang="en-US" smtClean="0"/>
              <a:t>6.7 – Key words or Concepts</a:t>
            </a:r>
          </a:p>
        </p:txBody>
      </p:sp>
      <p:sp>
        <p:nvSpPr>
          <p:cNvPr id="108547" name="Rectangle 3"/>
          <p:cNvSpPr>
            <a:spLocks noGrp="1" noChangeArrowheads="1"/>
          </p:cNvSpPr>
          <p:nvPr>
            <p:ph type="body" idx="1"/>
          </p:nvPr>
        </p:nvSpPr>
        <p:spPr/>
        <p:txBody>
          <a:bodyPr/>
          <a:lstStyle/>
          <a:p>
            <a:pPr eaLnBrk="1" hangingPunct="1">
              <a:lnSpc>
                <a:spcPct val="90000"/>
              </a:lnSpc>
              <a:defRPr/>
            </a:pPr>
            <a:r>
              <a:rPr lang="en-US" b="1" smtClean="0"/>
              <a:t>Julius Caesar</a:t>
            </a:r>
          </a:p>
          <a:p>
            <a:pPr eaLnBrk="1" hangingPunct="1">
              <a:lnSpc>
                <a:spcPct val="90000"/>
              </a:lnSpc>
              <a:defRPr/>
            </a:pPr>
            <a:r>
              <a:rPr lang="en-US" b="1" smtClean="0"/>
              <a:t>Republic</a:t>
            </a:r>
          </a:p>
          <a:p>
            <a:pPr eaLnBrk="1" hangingPunct="1">
              <a:lnSpc>
                <a:spcPct val="90000"/>
              </a:lnSpc>
              <a:defRPr/>
            </a:pPr>
            <a:r>
              <a:rPr lang="en-US" b="1" smtClean="0"/>
              <a:t>Augustus</a:t>
            </a:r>
          </a:p>
          <a:p>
            <a:pPr eaLnBrk="1" hangingPunct="1">
              <a:lnSpc>
                <a:spcPct val="90000"/>
              </a:lnSpc>
              <a:defRPr/>
            </a:pPr>
            <a:r>
              <a:rPr lang="en-US" b="1" smtClean="0"/>
              <a:t>New Testament</a:t>
            </a:r>
          </a:p>
          <a:p>
            <a:pPr eaLnBrk="1" hangingPunct="1">
              <a:lnSpc>
                <a:spcPct val="90000"/>
              </a:lnSpc>
              <a:defRPr/>
            </a:pPr>
            <a:r>
              <a:rPr lang="en-US" b="1" smtClean="0"/>
              <a:t>St. Paul the Apostle</a:t>
            </a:r>
          </a:p>
          <a:p>
            <a:pPr eaLnBrk="1" hangingPunct="1">
              <a:lnSpc>
                <a:spcPct val="90000"/>
              </a:lnSpc>
              <a:defRPr/>
            </a:pPr>
            <a:r>
              <a:rPr lang="en-US" b="1" smtClean="0"/>
              <a:t>Resurrection</a:t>
            </a:r>
          </a:p>
          <a:p>
            <a:pPr eaLnBrk="1" hangingPunct="1">
              <a:lnSpc>
                <a:spcPct val="90000"/>
              </a:lnSpc>
              <a:defRPr/>
            </a:pPr>
            <a:r>
              <a:rPr lang="en-US" b="1" smtClean="0"/>
              <a:t>Salvation</a:t>
            </a:r>
          </a:p>
          <a:p>
            <a:pPr eaLnBrk="1" hangingPunct="1">
              <a:lnSpc>
                <a:spcPct val="90000"/>
              </a:lnSpc>
              <a:defRPr/>
            </a:pPr>
            <a:r>
              <a:rPr lang="en-US" b="1" smtClean="0"/>
              <a:t>Legacy of Rome</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09570" name="Rectangle 2"/>
          <p:cNvSpPr>
            <a:spLocks noGrp="1" noChangeArrowheads="1"/>
          </p:cNvSpPr>
          <p:nvPr>
            <p:ph type="title"/>
          </p:nvPr>
        </p:nvSpPr>
        <p:spPr/>
        <p:txBody>
          <a:bodyPr/>
          <a:lstStyle/>
          <a:p>
            <a:pPr eaLnBrk="1" hangingPunct="1">
              <a:defRPr/>
            </a:pPr>
            <a:r>
              <a:rPr lang="en-US" smtClean="0"/>
              <a:t>Geographical Borders of Rome at its height</a:t>
            </a:r>
          </a:p>
        </p:txBody>
      </p:sp>
      <p:sp>
        <p:nvSpPr>
          <p:cNvPr id="109571" name="Rectangle 3"/>
          <p:cNvSpPr>
            <a:spLocks noGrp="1" noChangeArrowheads="1"/>
          </p:cNvSpPr>
          <p:nvPr>
            <p:ph type="body" idx="1"/>
          </p:nvPr>
        </p:nvSpPr>
        <p:spPr>
          <a:xfrm>
            <a:off x="457200" y="2182813"/>
            <a:ext cx="8229600" cy="3913187"/>
          </a:xfrm>
        </p:spPr>
        <p:txBody>
          <a:bodyPr/>
          <a:lstStyle/>
          <a:p>
            <a:pPr eaLnBrk="1" hangingPunct="1">
              <a:defRPr/>
            </a:pPr>
            <a:r>
              <a:rPr lang="en-US" b="1" smtClean="0"/>
              <a:t>Reached it’s height by A.D. 117</a:t>
            </a:r>
          </a:p>
          <a:p>
            <a:pPr eaLnBrk="1" hangingPunct="1">
              <a:defRPr/>
            </a:pPr>
            <a:r>
              <a:rPr lang="en-US" b="1" smtClean="0"/>
              <a:t>At its height, it extended from Britain in the North, Africa in the South, Spain in the West, and Syria in the East</a:t>
            </a:r>
          </a:p>
          <a:p>
            <a:pPr eaLnBrk="1" hangingPunct="1">
              <a:defRPr/>
            </a:pPr>
            <a:r>
              <a:rPr lang="en-US" b="1" smtClean="0"/>
              <a:t>It covered parts of Africa, Asia and Europe</a:t>
            </a:r>
          </a:p>
          <a:p>
            <a:pPr eaLnBrk="1" hangingPunct="1">
              <a:defRPr/>
            </a:pPr>
            <a:r>
              <a:rPr lang="en-US" b="1" smtClean="0"/>
              <a:t>It bordered the Mediterranean Sea, Atlantic Ocean and North Sea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7" fill="hold" nodeType="afterGroup">
                            <p:stCondLst>
                              <p:cond delay="500"/>
                            </p:stCondLst>
                            <p:childTnLst>
                              <p:par>
                                <p:cTn id="8" presetID="7" presetClass="entr" presetSubtype="4" fill="hold" grpId="0" nodeType="afterEffect">
                                  <p:stCondLst>
                                    <p:cond delay="10000"/>
                                  </p:stCondLst>
                                  <p:childTnLst>
                                    <p:set>
                                      <p:cBhvr>
                                        <p:cTn id="9" dur="1" fill="hold">
                                          <p:stCondLst>
                                            <p:cond delay="0"/>
                                          </p:stCondLst>
                                        </p:cTn>
                                        <p:tgtEl>
                                          <p:spTgt spid="109571">
                                            <p:txEl>
                                              <p:pRg st="0" end="0"/>
                                            </p:txEl>
                                          </p:spTgt>
                                        </p:tgtEl>
                                        <p:attrNameLst>
                                          <p:attrName>style.visibility</p:attrName>
                                        </p:attrNameLst>
                                      </p:cBhvr>
                                      <p:to>
                                        <p:strVal val="visible"/>
                                      </p:to>
                                    </p:set>
                                    <p:anim calcmode="lin" valueType="num">
                                      <p:cBhvr additive="base">
                                        <p:cTn id="10" dur="50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additive="base">
                                        <p:cTn id="11" dur="5000" fill="hold"/>
                                        <p:tgtEl>
                                          <p:spTgt spid="109571">
                                            <p:txEl>
                                              <p:pRg st="0" end="0"/>
                                            </p:txEl>
                                          </p:spTgt>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5500"/>
                            </p:stCondLst>
                            <p:childTnLst>
                              <p:par>
                                <p:cTn id="13" presetID="7" presetClass="entr" presetSubtype="4" fill="hold" grpId="0" nodeType="afterEffect">
                                  <p:stCondLst>
                                    <p:cond delay="10000"/>
                                  </p:stCondLst>
                                  <p:childTnLst>
                                    <p:set>
                                      <p:cBhvr>
                                        <p:cTn id="14" dur="1" fill="hold">
                                          <p:stCondLst>
                                            <p:cond delay="0"/>
                                          </p:stCondLst>
                                        </p:cTn>
                                        <p:tgtEl>
                                          <p:spTgt spid="109571">
                                            <p:txEl>
                                              <p:pRg st="1" end="1"/>
                                            </p:txEl>
                                          </p:spTgt>
                                        </p:tgtEl>
                                        <p:attrNameLst>
                                          <p:attrName>style.visibility</p:attrName>
                                        </p:attrNameLst>
                                      </p:cBhvr>
                                      <p:to>
                                        <p:strVal val="visible"/>
                                      </p:to>
                                    </p:set>
                                    <p:anim calcmode="lin" valueType="num">
                                      <p:cBhvr additive="base">
                                        <p:cTn id="15" dur="50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109571">
                                            <p:txEl>
                                              <p:pRg st="1" end="1"/>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500"/>
                            </p:stCondLst>
                            <p:childTnLst>
                              <p:par>
                                <p:cTn id="18" presetID="7" presetClass="entr" presetSubtype="4" fill="hold" grpId="0" nodeType="afterEffect">
                                  <p:stCondLst>
                                    <p:cond delay="10000"/>
                                  </p:stCondLst>
                                  <p:childTnLst>
                                    <p:set>
                                      <p:cBhvr>
                                        <p:cTn id="19" dur="1" fill="hold">
                                          <p:stCondLst>
                                            <p:cond delay="0"/>
                                          </p:stCondLst>
                                        </p:cTn>
                                        <p:tgtEl>
                                          <p:spTgt spid="109571">
                                            <p:txEl>
                                              <p:pRg st="2" end="2"/>
                                            </p:txEl>
                                          </p:spTgt>
                                        </p:tgtEl>
                                        <p:attrNameLst>
                                          <p:attrName>style.visibility</p:attrName>
                                        </p:attrNameLst>
                                      </p:cBhvr>
                                      <p:to>
                                        <p:strVal val="visible"/>
                                      </p:to>
                                    </p:set>
                                    <p:anim calcmode="lin" valueType="num">
                                      <p:cBhvr additive="base">
                                        <p:cTn id="20" dur="50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109571">
                                            <p:txEl>
                                              <p:pRg st="2" end="2"/>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45500"/>
                            </p:stCondLst>
                            <p:childTnLst>
                              <p:par>
                                <p:cTn id="23" presetID="7" presetClass="entr" presetSubtype="4" fill="hold" grpId="0" nodeType="afterEffect">
                                  <p:stCondLst>
                                    <p:cond delay="10000"/>
                                  </p:stCondLst>
                                  <p:childTnLst>
                                    <p:set>
                                      <p:cBhvr>
                                        <p:cTn id="24" dur="1" fill="hold">
                                          <p:stCondLst>
                                            <p:cond delay="0"/>
                                          </p:stCondLst>
                                        </p:cTn>
                                        <p:tgtEl>
                                          <p:spTgt spid="109571">
                                            <p:txEl>
                                              <p:pRg st="3" end="3"/>
                                            </p:txEl>
                                          </p:spTgt>
                                        </p:tgtEl>
                                        <p:attrNameLst>
                                          <p:attrName>style.visibility</p:attrName>
                                        </p:attrNameLst>
                                      </p:cBhvr>
                                      <p:to>
                                        <p:strVal val="visible"/>
                                      </p:to>
                                    </p:set>
                                    <p:anim calcmode="lin" valueType="num">
                                      <p:cBhvr additive="base">
                                        <p:cTn id="25" dur="50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095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P spid="109571" grpId="0" build="p" autoUpdateAnimBg="0" advAuto="1000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03426" name="Rectangle 2"/>
          <p:cNvSpPr>
            <a:spLocks noGrp="1" noChangeArrowheads="1"/>
          </p:cNvSpPr>
          <p:nvPr>
            <p:ph type="title"/>
          </p:nvPr>
        </p:nvSpPr>
        <p:spPr/>
        <p:txBody>
          <a:bodyPr/>
          <a:lstStyle/>
          <a:p>
            <a:pPr eaLnBrk="1" hangingPunct="1">
              <a:defRPr/>
            </a:pPr>
            <a:r>
              <a:rPr lang="en-US" smtClean="0"/>
              <a:t>Politics</a:t>
            </a:r>
          </a:p>
        </p:txBody>
      </p:sp>
      <p:sp>
        <p:nvSpPr>
          <p:cNvPr id="103427" name="Rectangle 3"/>
          <p:cNvSpPr>
            <a:spLocks noGrp="1" noChangeArrowheads="1"/>
          </p:cNvSpPr>
          <p:nvPr>
            <p:ph type="body" idx="1"/>
          </p:nvPr>
        </p:nvSpPr>
        <p:spPr>
          <a:xfrm>
            <a:off x="457200" y="2057400"/>
            <a:ext cx="8229600" cy="4495800"/>
          </a:xfrm>
        </p:spPr>
        <p:txBody>
          <a:bodyPr/>
          <a:lstStyle/>
          <a:p>
            <a:pPr eaLnBrk="1" hangingPunct="1">
              <a:defRPr/>
            </a:pPr>
            <a:r>
              <a:rPr lang="en-US" sz="4000" b="1" smtClean="0"/>
              <a:t>Romans established a Republic</a:t>
            </a:r>
          </a:p>
          <a:p>
            <a:pPr eaLnBrk="1" hangingPunct="1">
              <a:defRPr/>
            </a:pPr>
            <a:r>
              <a:rPr lang="en-US" sz="4000" b="1" smtClean="0"/>
              <a:t>They developed a written constitution</a:t>
            </a:r>
          </a:p>
          <a:p>
            <a:pPr eaLnBrk="1" hangingPunct="1">
              <a:defRPr/>
            </a:pPr>
            <a:r>
              <a:rPr lang="en-US" sz="4000" b="1" smtClean="0"/>
              <a:t>Rome depended on its citizens</a:t>
            </a:r>
          </a:p>
          <a:p>
            <a:pPr eaLnBrk="1" hangingPunct="1">
              <a:defRPr/>
            </a:pPr>
            <a:endParaRPr lang="en-US" sz="4000" smtClean="0"/>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15714" name="Rectangle 2"/>
          <p:cNvSpPr>
            <a:spLocks noGrp="1" noChangeArrowheads="1"/>
          </p:cNvSpPr>
          <p:nvPr>
            <p:ph type="title"/>
          </p:nvPr>
        </p:nvSpPr>
        <p:spPr/>
        <p:txBody>
          <a:bodyPr/>
          <a:lstStyle/>
          <a:p>
            <a:pPr eaLnBrk="1" hangingPunct="1">
              <a:defRPr/>
            </a:pPr>
            <a:r>
              <a:rPr lang="en-US" smtClean="0"/>
              <a:t>Early Strengths of the Roman Empire </a:t>
            </a:r>
          </a:p>
        </p:txBody>
      </p:sp>
      <p:sp>
        <p:nvSpPr>
          <p:cNvPr id="115715" name="Rectangle 3"/>
          <p:cNvSpPr>
            <a:spLocks noGrp="1" noChangeArrowheads="1"/>
          </p:cNvSpPr>
          <p:nvPr>
            <p:ph type="body" idx="1"/>
          </p:nvPr>
        </p:nvSpPr>
        <p:spPr>
          <a:xfrm>
            <a:off x="457200" y="2346325"/>
            <a:ext cx="8229600" cy="3749675"/>
          </a:xfrm>
        </p:spPr>
        <p:txBody>
          <a:bodyPr/>
          <a:lstStyle/>
          <a:p>
            <a:pPr eaLnBrk="1" hangingPunct="1">
              <a:defRPr/>
            </a:pPr>
            <a:r>
              <a:rPr lang="en-US" b="1" smtClean="0"/>
              <a:t>Roman citizenship – the right to participate in government</a:t>
            </a:r>
          </a:p>
          <a:p>
            <a:pPr eaLnBrk="1" hangingPunct="1">
              <a:defRPr/>
            </a:pPr>
            <a:r>
              <a:rPr lang="en-US" b="1" smtClean="0"/>
              <a:t>Roman law – courts with representation</a:t>
            </a:r>
          </a:p>
          <a:p>
            <a:pPr eaLnBrk="1" hangingPunct="1">
              <a:defRPr/>
            </a:pPr>
            <a:r>
              <a:rPr lang="en-US" b="1" smtClean="0"/>
              <a:t>Its provinces provided Rome with protection, food, and taxes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57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7" fill="hold" nodeType="afterGroup">
                            <p:stCondLst>
                              <p:cond delay="500"/>
                            </p:stCondLst>
                            <p:childTnLst>
                              <p:par>
                                <p:cTn id="8" presetID="7" presetClass="entr" presetSubtype="4" fill="hold" grpId="0" nodeType="afterEffect">
                                  <p:stCondLst>
                                    <p:cond delay="5000"/>
                                  </p:stCondLst>
                                  <p:childTnLst>
                                    <p:set>
                                      <p:cBhvr>
                                        <p:cTn id="9" dur="1" fill="hold">
                                          <p:stCondLst>
                                            <p:cond delay="0"/>
                                          </p:stCondLst>
                                        </p:cTn>
                                        <p:tgtEl>
                                          <p:spTgt spid="115715">
                                            <p:txEl>
                                              <p:pRg st="0" end="0"/>
                                            </p:txEl>
                                          </p:spTgt>
                                        </p:tgtEl>
                                        <p:attrNameLst>
                                          <p:attrName>style.visibility</p:attrName>
                                        </p:attrNameLst>
                                      </p:cBhvr>
                                      <p:to>
                                        <p:strVal val="visible"/>
                                      </p:to>
                                    </p:set>
                                    <p:anim calcmode="lin" valueType="num">
                                      <p:cBhvr additive="base">
                                        <p:cTn id="10" dur="50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additive="base">
                                        <p:cTn id="11" dur="5000" fill="hold"/>
                                        <p:tgtEl>
                                          <p:spTgt spid="115715">
                                            <p:txEl>
                                              <p:pRg st="0" end="0"/>
                                            </p:txEl>
                                          </p:spTgt>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500"/>
                            </p:stCondLst>
                            <p:childTnLst>
                              <p:par>
                                <p:cTn id="13" presetID="7" presetClass="entr" presetSubtype="4" fill="hold" grpId="0" nodeType="afterEffect">
                                  <p:stCondLst>
                                    <p:cond delay="5000"/>
                                  </p:stCondLst>
                                  <p:childTnLst>
                                    <p:set>
                                      <p:cBhvr>
                                        <p:cTn id="14" dur="1" fill="hold">
                                          <p:stCondLst>
                                            <p:cond delay="0"/>
                                          </p:stCondLst>
                                        </p:cTn>
                                        <p:tgtEl>
                                          <p:spTgt spid="115715">
                                            <p:txEl>
                                              <p:pRg st="1" end="1"/>
                                            </p:txEl>
                                          </p:spTgt>
                                        </p:tgtEl>
                                        <p:attrNameLst>
                                          <p:attrName>style.visibility</p:attrName>
                                        </p:attrNameLst>
                                      </p:cBhvr>
                                      <p:to>
                                        <p:strVal val="visible"/>
                                      </p:to>
                                    </p:set>
                                    <p:anim calcmode="lin" valueType="num">
                                      <p:cBhvr additive="base">
                                        <p:cTn id="15" dur="50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115715">
                                            <p:txEl>
                                              <p:pRg st="1" end="1"/>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500"/>
                            </p:stCondLst>
                            <p:childTnLst>
                              <p:par>
                                <p:cTn id="18" presetID="7" presetClass="entr" presetSubtype="4" fill="hold" grpId="0" nodeType="afterEffect">
                                  <p:stCondLst>
                                    <p:cond delay="5000"/>
                                  </p:stCondLst>
                                  <p:childTnLst>
                                    <p:set>
                                      <p:cBhvr>
                                        <p:cTn id="19" dur="1" fill="hold">
                                          <p:stCondLst>
                                            <p:cond delay="0"/>
                                          </p:stCondLst>
                                        </p:cTn>
                                        <p:tgtEl>
                                          <p:spTgt spid="115715">
                                            <p:txEl>
                                              <p:pRg st="2" end="2"/>
                                            </p:txEl>
                                          </p:spTgt>
                                        </p:tgtEl>
                                        <p:attrNameLst>
                                          <p:attrName>style.visibility</p:attrName>
                                        </p:attrNameLst>
                                      </p:cBhvr>
                                      <p:to>
                                        <p:strVal val="visible"/>
                                      </p:to>
                                    </p:set>
                                    <p:anim calcmode="lin" valueType="num">
                                      <p:cBhvr additive="base">
                                        <p:cTn id="20" dur="5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P spid="115715" grpId="0" build="p" autoUpdateAnimBg="0" advAuto="500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11618" name="Rectangle 2"/>
          <p:cNvSpPr>
            <a:spLocks noGrp="1" noChangeArrowheads="1"/>
          </p:cNvSpPr>
          <p:nvPr>
            <p:ph type="title"/>
          </p:nvPr>
        </p:nvSpPr>
        <p:spPr/>
        <p:txBody>
          <a:bodyPr/>
          <a:lstStyle/>
          <a:p>
            <a:pPr eaLnBrk="1" hangingPunct="1">
              <a:defRPr/>
            </a:pPr>
            <a:r>
              <a:rPr lang="en-US" smtClean="0"/>
              <a:t>Lasting Contributions</a:t>
            </a:r>
          </a:p>
        </p:txBody>
      </p:sp>
      <p:sp>
        <p:nvSpPr>
          <p:cNvPr id="111619" name="Rectangle 3"/>
          <p:cNvSpPr>
            <a:spLocks noGrp="1" noChangeArrowheads="1"/>
          </p:cNvSpPr>
          <p:nvPr>
            <p:ph type="body" idx="1"/>
          </p:nvPr>
        </p:nvSpPr>
        <p:spPr>
          <a:xfrm>
            <a:off x="457200" y="2517775"/>
            <a:ext cx="8229600" cy="3578225"/>
          </a:xfrm>
        </p:spPr>
        <p:txBody>
          <a:bodyPr/>
          <a:lstStyle/>
          <a:p>
            <a:pPr eaLnBrk="1" hangingPunct="1">
              <a:defRPr/>
            </a:pPr>
            <a:r>
              <a:rPr lang="en-US" b="1" smtClean="0"/>
              <a:t>Architecture – buildings, columns</a:t>
            </a:r>
          </a:p>
          <a:p>
            <a:pPr eaLnBrk="1" hangingPunct="1">
              <a:defRPr/>
            </a:pPr>
            <a:r>
              <a:rPr lang="en-US" b="1" smtClean="0"/>
              <a:t>Engineering – irrigation, indoor bath houses, aqueducts</a:t>
            </a:r>
          </a:p>
          <a:p>
            <a:pPr eaLnBrk="1" hangingPunct="1">
              <a:defRPr/>
            </a:pPr>
            <a:r>
              <a:rPr lang="en-US" b="1" smtClean="0"/>
              <a:t>Roman Catholic Church</a:t>
            </a:r>
          </a:p>
          <a:p>
            <a:pPr eaLnBrk="1" hangingPunct="1">
              <a:defRPr/>
            </a:pPr>
            <a:endParaRPr lang="en-US" b="1"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161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7" fill="hold" nodeType="afterGroup">
                            <p:stCondLst>
                              <p:cond delay="500"/>
                            </p:stCondLst>
                            <p:childTnLst>
                              <p:par>
                                <p:cTn id="8" presetID="7" presetClass="entr" presetSubtype="4" fill="hold" grpId="0" nodeType="afterEffect">
                                  <p:stCondLst>
                                    <p:cond delay="5000"/>
                                  </p:stCondLst>
                                  <p:childTnLst>
                                    <p:set>
                                      <p:cBhvr>
                                        <p:cTn id="9" dur="1" fill="hold">
                                          <p:stCondLst>
                                            <p:cond delay="0"/>
                                          </p:stCondLst>
                                        </p:cTn>
                                        <p:tgtEl>
                                          <p:spTgt spid="111619">
                                            <p:txEl>
                                              <p:pRg st="0" end="0"/>
                                            </p:txEl>
                                          </p:spTgt>
                                        </p:tgtEl>
                                        <p:attrNameLst>
                                          <p:attrName>style.visibility</p:attrName>
                                        </p:attrNameLst>
                                      </p:cBhvr>
                                      <p:to>
                                        <p:strVal val="visible"/>
                                      </p:to>
                                    </p:set>
                                    <p:anim calcmode="lin" valueType="num">
                                      <p:cBhvr additive="base">
                                        <p:cTn id="10" dur="5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11" dur="5000" fill="hold"/>
                                        <p:tgtEl>
                                          <p:spTgt spid="111619">
                                            <p:txEl>
                                              <p:pRg st="0" end="0"/>
                                            </p:txEl>
                                          </p:spTgt>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500"/>
                            </p:stCondLst>
                            <p:childTnLst>
                              <p:par>
                                <p:cTn id="13" presetID="7" presetClass="entr" presetSubtype="4" fill="hold" grpId="0" nodeType="afterEffect">
                                  <p:stCondLst>
                                    <p:cond delay="5000"/>
                                  </p:stCondLst>
                                  <p:childTnLst>
                                    <p:set>
                                      <p:cBhvr>
                                        <p:cTn id="14" dur="1" fill="hold">
                                          <p:stCondLst>
                                            <p:cond delay="0"/>
                                          </p:stCondLst>
                                        </p:cTn>
                                        <p:tgtEl>
                                          <p:spTgt spid="111619">
                                            <p:txEl>
                                              <p:pRg st="1" end="1"/>
                                            </p:txEl>
                                          </p:spTgt>
                                        </p:tgtEl>
                                        <p:attrNameLst>
                                          <p:attrName>style.visibility</p:attrName>
                                        </p:attrNameLst>
                                      </p:cBhvr>
                                      <p:to>
                                        <p:strVal val="visible"/>
                                      </p:to>
                                    </p:set>
                                    <p:anim calcmode="lin" valueType="num">
                                      <p:cBhvr additive="base">
                                        <p:cTn id="15" dur="5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111619">
                                            <p:txEl>
                                              <p:pRg st="1" end="1"/>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500"/>
                            </p:stCondLst>
                            <p:childTnLst>
                              <p:par>
                                <p:cTn id="18" presetID="7" presetClass="entr" presetSubtype="4" fill="hold" grpId="0" nodeType="afterEffect">
                                  <p:stCondLst>
                                    <p:cond delay="5000"/>
                                  </p:stCondLst>
                                  <p:childTnLst>
                                    <p:set>
                                      <p:cBhvr>
                                        <p:cTn id="19" dur="1" fill="hold">
                                          <p:stCondLst>
                                            <p:cond delay="0"/>
                                          </p:stCondLst>
                                        </p:cTn>
                                        <p:tgtEl>
                                          <p:spTgt spid="111619">
                                            <p:txEl>
                                              <p:pRg st="2" end="2"/>
                                            </p:txEl>
                                          </p:spTgt>
                                        </p:tgtEl>
                                        <p:attrNameLst>
                                          <p:attrName>style.visibility</p:attrName>
                                        </p:attrNameLst>
                                      </p:cBhvr>
                                      <p:to>
                                        <p:strVal val="visible"/>
                                      </p:to>
                                    </p:set>
                                    <p:anim calcmode="lin" valueType="num">
                                      <p:cBhvr additive="base">
                                        <p:cTn id="20" dur="50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P spid="111619" grpId="0" build="p" autoUpdateAnimBg="0" advAuto="500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pPr>
              <a:defRPr/>
            </a:pPr>
            <a:r>
              <a:rPr lang="en-US"/>
              <a:t>Copyright 2004 L. Renee Terry</a:t>
            </a:r>
          </a:p>
        </p:txBody>
      </p:sp>
      <p:sp>
        <p:nvSpPr>
          <p:cNvPr id="112642" name="Rectangle 2"/>
          <p:cNvSpPr>
            <a:spLocks noGrp="1" noChangeArrowheads="1"/>
          </p:cNvSpPr>
          <p:nvPr>
            <p:ph type="title"/>
          </p:nvPr>
        </p:nvSpPr>
        <p:spPr/>
        <p:txBody>
          <a:bodyPr/>
          <a:lstStyle/>
          <a:p>
            <a:pPr eaLnBrk="1" hangingPunct="1">
              <a:defRPr/>
            </a:pPr>
            <a:r>
              <a:rPr lang="en-US" smtClean="0"/>
              <a:t>Architecture</a:t>
            </a:r>
          </a:p>
        </p:txBody>
      </p:sp>
      <p:pic>
        <p:nvPicPr>
          <p:cNvPr id="59396" name="Picture 3" descr="3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
            <a:ext cx="29718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4"/>
          <p:cNvSpPr>
            <a:spLocks noChangeArrowheads="1"/>
          </p:cNvSpPr>
          <p:nvPr/>
        </p:nvSpPr>
        <p:spPr bwMode="auto">
          <a:xfrm>
            <a:off x="239713" y="6445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p>
        </p:txBody>
      </p:sp>
      <p:pic>
        <p:nvPicPr>
          <p:cNvPr id="59398" name="Picture 5" descr="image # M 66-click to enlar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352800"/>
            <a:ext cx="1760538"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Rectangle 6"/>
          <p:cNvSpPr>
            <a:spLocks noChangeArrowheads="1"/>
          </p:cNvSpPr>
          <p:nvPr/>
        </p:nvSpPr>
        <p:spPr bwMode="auto">
          <a:xfrm>
            <a:off x="119063" y="6756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p>
        </p:txBody>
      </p:sp>
      <p:pic>
        <p:nvPicPr>
          <p:cNvPr id="59400" name="Picture 7" descr="image # M 39-click to enlar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581400"/>
            <a:ext cx="44497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Text Box 8"/>
          <p:cNvSpPr txBox="1">
            <a:spLocks noChangeArrowheads="1"/>
          </p:cNvSpPr>
          <p:nvPr/>
        </p:nvSpPr>
        <p:spPr bwMode="auto">
          <a:xfrm>
            <a:off x="3810000" y="1905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400">
                <a:latin typeface="Times New Roman" pitchFamily="18" charset="0"/>
              </a:rPr>
              <a:t>The Arch</a:t>
            </a:r>
          </a:p>
        </p:txBody>
      </p:sp>
      <p:sp>
        <p:nvSpPr>
          <p:cNvPr id="59402" name="Text Box 9"/>
          <p:cNvSpPr txBox="1">
            <a:spLocks noChangeArrowheads="1"/>
          </p:cNvSpPr>
          <p:nvPr/>
        </p:nvSpPr>
        <p:spPr bwMode="auto">
          <a:xfrm>
            <a:off x="0" y="23622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400">
                <a:latin typeface="Times New Roman" pitchFamily="18" charset="0"/>
              </a:rPr>
              <a:t>Columns were used to support buildings</a:t>
            </a:r>
          </a:p>
        </p:txBody>
      </p:sp>
      <p:sp>
        <p:nvSpPr>
          <p:cNvPr id="59403" name="Text Box 10"/>
          <p:cNvSpPr txBox="1">
            <a:spLocks noChangeArrowheads="1"/>
          </p:cNvSpPr>
          <p:nvPr/>
        </p:nvSpPr>
        <p:spPr bwMode="auto">
          <a:xfrm>
            <a:off x="2667000" y="4114800"/>
            <a:ext cx="1752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400">
                <a:latin typeface="Times New Roman" pitchFamily="18" charset="0"/>
              </a:rPr>
              <a:t>Rome had an extensive road system</a:t>
            </a: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Copyright 2004 L. Renee Terry</a:t>
            </a:r>
          </a:p>
        </p:txBody>
      </p:sp>
      <p:sp>
        <p:nvSpPr>
          <p:cNvPr id="113666" name="Rectangle 2"/>
          <p:cNvSpPr>
            <a:spLocks noGrp="1" noChangeArrowheads="1"/>
          </p:cNvSpPr>
          <p:nvPr>
            <p:ph type="title"/>
          </p:nvPr>
        </p:nvSpPr>
        <p:spPr>
          <a:xfrm>
            <a:off x="457200" y="274638"/>
            <a:ext cx="4953000" cy="1143000"/>
          </a:xfrm>
        </p:spPr>
        <p:txBody>
          <a:bodyPr/>
          <a:lstStyle/>
          <a:p>
            <a:pPr eaLnBrk="1" hangingPunct="1">
              <a:defRPr/>
            </a:pPr>
            <a:r>
              <a:rPr lang="en-US" smtClean="0"/>
              <a:t>Engineering</a:t>
            </a:r>
          </a:p>
        </p:txBody>
      </p:sp>
      <p:pic>
        <p:nvPicPr>
          <p:cNvPr id="60420" name="Picture 3" descr="roman%20aqua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descr="Roman Bath 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52800"/>
            <a:ext cx="411797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5"/>
          <p:cNvSpPr txBox="1">
            <a:spLocks noChangeArrowheads="1"/>
          </p:cNvSpPr>
          <p:nvPr/>
        </p:nvSpPr>
        <p:spPr bwMode="auto">
          <a:xfrm>
            <a:off x="685800" y="4800600"/>
            <a:ext cx="3048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400">
                <a:latin typeface="Times New Roman" pitchFamily="18" charset="0"/>
              </a:rPr>
              <a:t>Aqueducts supply water that was used in cities as well as for growing food.</a:t>
            </a:r>
          </a:p>
        </p:txBody>
      </p:sp>
      <p:sp>
        <p:nvSpPr>
          <p:cNvPr id="60423" name="Text Box 6"/>
          <p:cNvSpPr txBox="1">
            <a:spLocks noChangeArrowheads="1"/>
          </p:cNvSpPr>
          <p:nvPr/>
        </p:nvSpPr>
        <p:spPr bwMode="auto">
          <a:xfrm>
            <a:off x="5181600" y="533400"/>
            <a:ext cx="3200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400">
                <a:latin typeface="Times New Roman" pitchFamily="18" charset="0"/>
              </a:rPr>
              <a:t>Roman Bath houses were indoors with running water.  Sometimes these pools were filled with milk or wine</a:t>
            </a: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Copyright 2004 L. Renee Terry</a:t>
            </a:r>
          </a:p>
        </p:txBody>
      </p:sp>
      <p:sp>
        <p:nvSpPr>
          <p:cNvPr id="114690" name="Rectangle 2"/>
          <p:cNvSpPr>
            <a:spLocks noGrp="1" noChangeArrowheads="1"/>
          </p:cNvSpPr>
          <p:nvPr>
            <p:ph type="title"/>
          </p:nvPr>
        </p:nvSpPr>
        <p:spPr/>
        <p:txBody>
          <a:bodyPr/>
          <a:lstStyle/>
          <a:p>
            <a:pPr eaLnBrk="1" hangingPunct="1">
              <a:defRPr/>
            </a:pPr>
            <a:r>
              <a:rPr lang="en-US" smtClean="0"/>
              <a:t>The Roman Catholic Church</a:t>
            </a:r>
          </a:p>
        </p:txBody>
      </p:sp>
      <p:pic>
        <p:nvPicPr>
          <p:cNvPr id="61444" name="Picture 3" descr="Vatican%20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71800"/>
            <a:ext cx="49530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4" descr="faithi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752600"/>
            <a:ext cx="26558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5"/>
          <p:cNvSpPr txBox="1">
            <a:spLocks noChangeArrowheads="1"/>
          </p:cNvSpPr>
          <p:nvPr/>
        </p:nvSpPr>
        <p:spPr bwMode="auto">
          <a:xfrm>
            <a:off x="5562600" y="58674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400">
                <a:latin typeface="Times New Roman" pitchFamily="18" charset="0"/>
              </a:rPr>
              <a:t>Pope John Paul II</a:t>
            </a:r>
          </a:p>
        </p:txBody>
      </p:sp>
      <p:sp>
        <p:nvSpPr>
          <p:cNvPr id="61447" name="Text Box 6"/>
          <p:cNvSpPr txBox="1">
            <a:spLocks noChangeArrowheads="1"/>
          </p:cNvSpPr>
          <p:nvPr/>
        </p:nvSpPr>
        <p:spPr bwMode="auto">
          <a:xfrm>
            <a:off x="609600" y="23622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400">
                <a:latin typeface="Times New Roman" pitchFamily="18" charset="0"/>
              </a:rPr>
              <a:t>Vatican City</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7170" name="Rectangle 2"/>
          <p:cNvSpPr>
            <a:spLocks noGrp="1" noChangeArrowheads="1"/>
          </p:cNvSpPr>
          <p:nvPr>
            <p:ph type="title"/>
          </p:nvPr>
        </p:nvSpPr>
        <p:spPr/>
        <p:txBody>
          <a:bodyPr/>
          <a:lstStyle/>
          <a:p>
            <a:pPr eaLnBrk="1" hangingPunct="1">
              <a:defRPr/>
            </a:pPr>
            <a:r>
              <a:rPr lang="en-US" smtClean="0"/>
              <a:t>The Development of Man</a:t>
            </a:r>
          </a:p>
        </p:txBody>
      </p:sp>
      <p:sp>
        <p:nvSpPr>
          <p:cNvPr id="7171" name="Rectangle 3"/>
          <p:cNvSpPr>
            <a:spLocks noGrp="1" noChangeArrowheads="1"/>
          </p:cNvSpPr>
          <p:nvPr>
            <p:ph type="body" idx="1"/>
          </p:nvPr>
        </p:nvSpPr>
        <p:spPr/>
        <p:txBody>
          <a:bodyPr/>
          <a:lstStyle/>
          <a:p>
            <a:pPr eaLnBrk="1" hangingPunct="1">
              <a:lnSpc>
                <a:spcPct val="90000"/>
              </a:lnSpc>
              <a:defRPr/>
            </a:pPr>
            <a:r>
              <a:rPr lang="en-US" smtClean="0"/>
              <a:t>Man development from hunter-gatherers is assisted by man’s control of fire and the development of tools.</a:t>
            </a:r>
          </a:p>
          <a:p>
            <a:pPr eaLnBrk="1" hangingPunct="1">
              <a:lnSpc>
                <a:spcPct val="90000"/>
              </a:lnSpc>
              <a:defRPr/>
            </a:pPr>
            <a:r>
              <a:rPr lang="en-US" smtClean="0"/>
              <a:t>Man forms social group for protection</a:t>
            </a:r>
          </a:p>
          <a:p>
            <a:pPr eaLnBrk="1" hangingPunct="1">
              <a:lnSpc>
                <a:spcPct val="90000"/>
              </a:lnSpc>
              <a:defRPr/>
            </a:pPr>
            <a:r>
              <a:rPr lang="en-US" smtClean="0"/>
              <a:t>Man is able to change his environment to fit his needs.</a:t>
            </a:r>
          </a:p>
          <a:p>
            <a:pPr eaLnBrk="1" hangingPunct="1">
              <a:lnSpc>
                <a:spcPct val="90000"/>
              </a:lnSpc>
              <a:defRPr/>
            </a:pPr>
            <a:r>
              <a:rPr lang="en-US" smtClean="0"/>
              <a:t>Man learns to domesticate plants and animals.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calcmode="lin" valueType="num">
                                      <p:cBhvr additive="base">
                                        <p:cTn id="12" dur="5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0"/>
                            </p:stCondLst>
                            <p:childTnLst>
                              <p:par>
                                <p:cTn id="15" presetID="7" presetClass="entr" presetSubtype="4" fill="hold" grpId="0" nodeType="after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calcmode="lin" valueType="num">
                                      <p:cBhvr additive="base">
                                        <p:cTn id="17" dur="5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0"/>
                            </p:stCondLst>
                            <p:childTnLst>
                              <p:par>
                                <p:cTn id="20" presetID="7" presetClass="entr" presetSubtype="4" fill="hold" grpId="0" nodeType="after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 calcmode="lin" valueType="num">
                                      <p:cBhvr additive="base">
                                        <p:cTn id="22" dur="5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26978" name="Rectangle 2"/>
          <p:cNvSpPr>
            <a:spLocks noGrp="1" noChangeArrowheads="1"/>
          </p:cNvSpPr>
          <p:nvPr>
            <p:ph type="title"/>
          </p:nvPr>
        </p:nvSpPr>
        <p:spPr/>
        <p:txBody>
          <a:bodyPr/>
          <a:lstStyle/>
          <a:p>
            <a:pPr eaLnBrk="1" hangingPunct="1">
              <a:defRPr/>
            </a:pPr>
            <a:r>
              <a:rPr lang="en-US" smtClean="0"/>
              <a:t>The Spread of Christianity</a:t>
            </a:r>
          </a:p>
        </p:txBody>
      </p:sp>
      <p:sp>
        <p:nvSpPr>
          <p:cNvPr id="126979" name="Rectangle 3"/>
          <p:cNvSpPr>
            <a:spLocks noGrp="1" noChangeArrowheads="1"/>
          </p:cNvSpPr>
          <p:nvPr>
            <p:ph type="body" idx="1"/>
          </p:nvPr>
        </p:nvSpPr>
        <p:spPr/>
        <p:txBody>
          <a:bodyPr/>
          <a:lstStyle/>
          <a:p>
            <a:pPr eaLnBrk="1" hangingPunct="1">
              <a:defRPr/>
            </a:pPr>
            <a:r>
              <a:rPr lang="en-US" sz="2800" b="1" smtClean="0"/>
              <a:t>The birthplace of Christianity was Judea</a:t>
            </a:r>
          </a:p>
          <a:p>
            <a:pPr eaLnBrk="1" hangingPunct="1">
              <a:defRPr/>
            </a:pPr>
            <a:r>
              <a:rPr lang="en-US" sz="2800" b="1" smtClean="0"/>
              <a:t>Judea came under Roman rule in 63 B.C.E.</a:t>
            </a:r>
          </a:p>
          <a:p>
            <a:pPr eaLnBrk="1" hangingPunct="1">
              <a:defRPr/>
            </a:pPr>
            <a:r>
              <a:rPr lang="en-US" sz="2800" b="1" smtClean="0"/>
              <a:t>Jesus was born outside the city of Bethlehem</a:t>
            </a:r>
          </a:p>
          <a:p>
            <a:pPr eaLnBrk="1" hangingPunct="1">
              <a:defRPr/>
            </a:pPr>
            <a:r>
              <a:rPr lang="en-US" sz="2800" b="1" smtClean="0"/>
              <a:t>At age 30 he was baptized in the Jordan River by John the Baptist.</a:t>
            </a:r>
          </a:p>
          <a:p>
            <a:pPr eaLnBrk="1" hangingPunct="1">
              <a:defRPr/>
            </a:pPr>
            <a:r>
              <a:rPr lang="en-US" sz="2800" b="1" smtClean="0"/>
              <a:t>Jesus developed a small number of followers, or disciples</a:t>
            </a:r>
          </a:p>
          <a:p>
            <a:pPr eaLnBrk="1" hangingPunct="1">
              <a:defRPr/>
            </a:pPr>
            <a:r>
              <a:rPr lang="en-US" sz="2800" b="1" smtClean="0"/>
              <a:t>Jesus was nailed to a cross and killed as a common criminal</a:t>
            </a:r>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Copyright 2004 L. Renee Terry</a:t>
            </a:r>
          </a:p>
        </p:txBody>
      </p:sp>
      <p:sp>
        <p:nvSpPr>
          <p:cNvPr id="129027" name="Rectangle 3"/>
          <p:cNvSpPr>
            <a:spLocks noGrp="1" noChangeArrowheads="1"/>
          </p:cNvSpPr>
          <p:nvPr>
            <p:ph type="body" idx="1"/>
          </p:nvPr>
        </p:nvSpPr>
        <p:spPr>
          <a:xfrm>
            <a:off x="457200" y="914400"/>
            <a:ext cx="8229600" cy="5257800"/>
          </a:xfrm>
        </p:spPr>
        <p:txBody>
          <a:bodyPr/>
          <a:lstStyle/>
          <a:p>
            <a:pPr eaLnBrk="1" hangingPunct="1">
              <a:defRPr/>
            </a:pPr>
            <a:r>
              <a:rPr lang="en-US" sz="2800" b="1" smtClean="0"/>
              <a:t>Jesus was killed on Friday, gospel says on Sunday he rose from the dead</a:t>
            </a:r>
          </a:p>
          <a:p>
            <a:pPr eaLnBrk="1" hangingPunct="1">
              <a:defRPr/>
            </a:pPr>
            <a:r>
              <a:rPr lang="en-US" sz="2800" b="1" smtClean="0"/>
              <a:t>His disciples taught that he was the son of God</a:t>
            </a:r>
          </a:p>
          <a:p>
            <a:pPr eaLnBrk="1" hangingPunct="1">
              <a:defRPr/>
            </a:pPr>
            <a:r>
              <a:rPr lang="en-US" sz="2800" b="1" smtClean="0"/>
              <a:t>The New Testament contains the teachings of Jesus</a:t>
            </a:r>
          </a:p>
          <a:p>
            <a:pPr eaLnBrk="1" hangingPunct="1">
              <a:defRPr/>
            </a:pPr>
            <a:r>
              <a:rPr lang="en-US" sz="2800" b="1" smtClean="0"/>
              <a:t>A missionary, Paul, preached of Christ to the Greeks</a:t>
            </a:r>
          </a:p>
          <a:p>
            <a:pPr eaLnBrk="1" hangingPunct="1">
              <a:defRPr/>
            </a:pPr>
            <a:r>
              <a:rPr lang="en-US" sz="2800" b="1" smtClean="0"/>
              <a:t>Christians were continued to be treated poorly by Romans</a:t>
            </a:r>
          </a:p>
          <a:p>
            <a:pPr eaLnBrk="1" hangingPunct="1">
              <a:defRPr/>
            </a:pPr>
            <a:endParaRPr lang="en-US" sz="2800" b="1" smtClean="0"/>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a:defRPr/>
            </a:pPr>
            <a:r>
              <a:rPr lang="en-US"/>
              <a:t>Copyright 2004 L. Renee Terry</a:t>
            </a:r>
          </a:p>
        </p:txBody>
      </p:sp>
      <p:sp>
        <p:nvSpPr>
          <p:cNvPr id="130050" name="Rectangle 2"/>
          <p:cNvSpPr>
            <a:spLocks noChangeArrowheads="1"/>
          </p:cNvSpPr>
          <p:nvPr/>
        </p:nvSpPr>
        <p:spPr bwMode="auto">
          <a:xfrm>
            <a:off x="609600" y="1066800"/>
            <a:ext cx="3886200" cy="4791075"/>
          </a:xfrm>
          <a:prstGeom prst="rect">
            <a:avLst/>
          </a:prstGeom>
          <a:noFill/>
          <a:ln w="9525">
            <a:noFill/>
            <a:miter lim="800000"/>
            <a:headEnd/>
            <a:tailEnd/>
          </a:ln>
          <a:effectLst/>
        </p:spPr>
        <p:txBody>
          <a:bodyPr>
            <a:spAutoFit/>
          </a:bodyPr>
          <a:lstStyle/>
          <a:p>
            <a:pPr eaLnBrk="1" hangingPunct="1">
              <a:spcBef>
                <a:spcPct val="50000"/>
              </a:spcBef>
              <a:buClr>
                <a:schemeClr val="hlink"/>
              </a:buClr>
              <a:buFontTx/>
              <a:buChar char="•"/>
              <a:defRPr/>
            </a:pPr>
            <a:r>
              <a:rPr lang="en-US" sz="2800" b="1">
                <a:effectLst>
                  <a:outerShdw blurRad="38100" dist="38100" dir="2700000" algn="tl">
                    <a:srgbClr val="FFFFFF"/>
                  </a:outerShdw>
                </a:effectLst>
                <a:latin typeface="Garamond" pitchFamily="18" charset="0"/>
              </a:rPr>
              <a:t>Gradually peoples beliefs began to change</a:t>
            </a:r>
          </a:p>
          <a:p>
            <a:pPr eaLnBrk="1" hangingPunct="1">
              <a:spcBef>
                <a:spcPct val="50000"/>
              </a:spcBef>
              <a:buClr>
                <a:schemeClr val="hlink"/>
              </a:buClr>
              <a:buFontTx/>
              <a:buChar char="•"/>
              <a:defRPr/>
            </a:pPr>
            <a:r>
              <a:rPr lang="en-US" sz="2800" b="1">
                <a:effectLst>
                  <a:outerShdw blurRad="38100" dist="38100" dir="2700000" algn="tl">
                    <a:srgbClr val="FFFFFF"/>
                  </a:outerShdw>
                </a:effectLst>
                <a:latin typeface="Garamond" pitchFamily="18" charset="0"/>
              </a:rPr>
              <a:t>Emperor Constantine gave Christians freedom to practice with the adoption of the Edict of Milan, 313 A.D.</a:t>
            </a:r>
          </a:p>
          <a:p>
            <a:pPr eaLnBrk="1" hangingPunct="1">
              <a:spcBef>
                <a:spcPct val="50000"/>
              </a:spcBef>
              <a:buClr>
                <a:schemeClr val="hlink"/>
              </a:buClr>
              <a:buFontTx/>
              <a:buChar char="•"/>
              <a:defRPr/>
            </a:pPr>
            <a:r>
              <a:rPr lang="en-US" sz="2800" b="1">
                <a:effectLst>
                  <a:outerShdw blurRad="38100" dist="38100" dir="2700000" algn="tl">
                    <a:srgbClr val="FFFFFF"/>
                  </a:outerShdw>
                </a:effectLst>
                <a:latin typeface="Garamond" pitchFamily="18" charset="0"/>
              </a:rPr>
              <a:t>By 395, Christianity becomes the official religion of Rome</a:t>
            </a:r>
          </a:p>
        </p:txBody>
      </p:sp>
      <p:pic>
        <p:nvPicPr>
          <p:cNvPr id="64516" name="Picture 3" descr="j01269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295400"/>
            <a:ext cx="35655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11"/>
          </p:nvPr>
        </p:nvSpPr>
        <p:spPr/>
        <p:txBody>
          <a:bodyPr/>
          <a:lstStyle/>
          <a:p>
            <a:pPr>
              <a:defRPr/>
            </a:pPr>
            <a:r>
              <a:rPr lang="en-US"/>
              <a:t>Copyright 2004 L. Renee Terry</a:t>
            </a:r>
          </a:p>
        </p:txBody>
      </p:sp>
      <p:sp>
        <p:nvSpPr>
          <p:cNvPr id="119812" name="Rectangle 4"/>
          <p:cNvSpPr>
            <a:spLocks noGrp="1" noChangeArrowheads="1"/>
          </p:cNvSpPr>
          <p:nvPr>
            <p:ph type="ctrTitle"/>
          </p:nvPr>
        </p:nvSpPr>
        <p:spPr/>
        <p:txBody>
          <a:bodyPr/>
          <a:lstStyle/>
          <a:p>
            <a:pPr eaLnBrk="1" hangingPunct="1">
              <a:defRPr/>
            </a:pPr>
            <a:r>
              <a:rPr lang="en-US" smtClean="0"/>
              <a:t>7.1  - The Fall of Rome</a:t>
            </a:r>
          </a:p>
        </p:txBody>
      </p:sp>
      <p:sp>
        <p:nvSpPr>
          <p:cNvPr id="119813" name="Rectangle 5"/>
          <p:cNvSpPr>
            <a:spLocks noGrp="1" noChangeArrowheads="1"/>
          </p:cNvSpPr>
          <p:nvPr>
            <p:ph type="subTitle" idx="1"/>
          </p:nvPr>
        </p:nvSpPr>
        <p:spPr/>
        <p:txBody>
          <a:bodyPr/>
          <a:lstStyle/>
          <a:p>
            <a:pPr eaLnBrk="1" hangingPunct="1">
              <a:defRPr/>
            </a:pPr>
            <a:endParaRPr lang="en-US" smtClean="0"/>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0" y="838200"/>
            <a:ext cx="9144000" cy="4495800"/>
          </a:xfrm>
        </p:spPr>
        <p:txBody>
          <a:bodyPr anchor="t"/>
          <a:lstStyle/>
          <a:p>
            <a:pPr>
              <a:defRPr/>
            </a:pPr>
            <a:r>
              <a:rPr lang="en-US" sz="4000" dirty="0">
                <a:solidFill>
                  <a:srgbClr val="FFCC00"/>
                </a:solidFill>
              </a:rPr>
              <a:t>HISTORY ALIVE!</a:t>
            </a:r>
            <a:br>
              <a:rPr lang="en-US" sz="4000" dirty="0">
                <a:solidFill>
                  <a:srgbClr val="FFCC00"/>
                </a:solidFill>
              </a:rPr>
            </a:br>
            <a:r>
              <a:rPr lang="en-US" sz="3600" dirty="0">
                <a:solidFill>
                  <a:srgbClr val="FFCC00"/>
                </a:solidFill>
              </a:rPr>
              <a:t>THE MEDIEVAL WORLD AND BEYOND</a:t>
            </a:r>
            <a:r>
              <a:rPr lang="en-US" sz="4000" dirty="0">
                <a:solidFill>
                  <a:srgbClr val="FFCC00"/>
                </a:solidFill>
              </a:rPr>
              <a:t> </a:t>
            </a:r>
            <a:r>
              <a:rPr lang="en-US" sz="4800" dirty="0">
                <a:solidFill>
                  <a:srgbClr val="FFCC00"/>
                </a:solidFill>
              </a:rPr>
              <a:t/>
            </a:r>
            <a:br>
              <a:rPr lang="en-US" sz="4800" dirty="0">
                <a:solidFill>
                  <a:srgbClr val="FFCC00"/>
                </a:solidFill>
              </a:rPr>
            </a:br>
            <a:r>
              <a:rPr lang="en-US" sz="6000" dirty="0" smtClean="0"/>
              <a:t>CH </a:t>
            </a:r>
            <a:r>
              <a:rPr lang="en-US" sz="6000" dirty="0"/>
              <a:t>1</a:t>
            </a:r>
            <a:r>
              <a:rPr lang="en-US" sz="6000" dirty="0" smtClean="0"/>
              <a:t> </a:t>
            </a:r>
            <a:br>
              <a:rPr lang="en-US" sz="6000" dirty="0" smtClean="0"/>
            </a:br>
            <a:r>
              <a:rPr lang="en-US" sz="6000" dirty="0">
                <a:solidFill>
                  <a:schemeClr val="accent6">
                    <a:lumMod val="50000"/>
                  </a:schemeClr>
                </a:solidFill>
                <a:effectLst/>
              </a:rPr>
              <a:t> The Legacy of the Roman Empire</a:t>
            </a:r>
            <a:r>
              <a:rPr lang="en-US" sz="6000" dirty="0">
                <a:solidFill>
                  <a:schemeClr val="accent6">
                    <a:lumMod val="50000"/>
                  </a:schemeClr>
                </a:solidFill>
              </a:rPr>
              <a:t> </a:t>
            </a:r>
            <a:r>
              <a:rPr lang="en-US" dirty="0" smtClean="0"/>
              <a:t/>
            </a:r>
            <a:br>
              <a:rPr lang="en-US" dirty="0" smtClean="0"/>
            </a:br>
            <a:r>
              <a:rPr lang="en-US" dirty="0" smtClean="0"/>
              <a:t/>
            </a:r>
            <a:br>
              <a:rPr lang="en-US" dirty="0" smtClean="0"/>
            </a:br>
            <a:r>
              <a:rPr lang="en-US" sz="4000" dirty="0" smtClean="0"/>
              <a:t/>
            </a:r>
            <a:br>
              <a:rPr lang="en-US" sz="4000" dirty="0" smtClean="0"/>
            </a:br>
            <a:r>
              <a:rPr lang="en-US" sz="4000" dirty="0"/>
              <a:t/>
            </a:r>
            <a:br>
              <a:rPr lang="en-US" sz="4000" dirty="0"/>
            </a:br>
            <a:r>
              <a:rPr lang="en-US" sz="4000" dirty="0"/>
              <a:t/>
            </a:r>
            <a:br>
              <a:rPr lang="en-US" sz="4000" dirty="0"/>
            </a:br>
            <a:endParaRPr lang="en-US" sz="4000" dirty="0"/>
          </a:p>
        </p:txBody>
      </p:sp>
    </p:spTree>
  </p:cSld>
  <p:clrMapOvr>
    <a:masterClrMapping/>
  </p:clrMapOvr>
  <p:transition advTm="2542">
    <p:cut/>
  </p:transition>
  <p:timing>
    <p:tnLst>
      <p:par>
        <p:cTn id="1" dur="indefinite" restart="never" nodeType="tmRoot">
          <p:childTnLst>
            <p:seq concurrent="1" nextAc="seek">
              <p:cTn id="2" dur="indefinite" nodeType="mainSeq">
                <p:childTnLst>
                  <p:par>
                    <p:cTn id="3" fill="hold" nodeType="clickPar">
                      <p:stCondLst>
                        <p:cond evt="onBegin" delay="0">
                          <p:tn val="2"/>
                        </p:cond>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additive="base">
                                        <p:cTn id="7" dur="500" fill="hold">
                                          <p:stCondLst>
                                            <p:cond delay="0"/>
                                          </p:stCondLst>
                                        </p:cTn>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40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487362"/>
          </a:xfrm>
        </p:spPr>
        <p:txBody>
          <a:bodyPr/>
          <a:lstStyle/>
          <a:p>
            <a:r>
              <a:rPr lang="en-US" dirty="0" smtClean="0"/>
              <a:t>Legendary Rome</a:t>
            </a:r>
            <a:endParaRPr lang="en-US" dirty="0"/>
          </a:p>
        </p:txBody>
      </p:sp>
      <p:sp>
        <p:nvSpPr>
          <p:cNvPr id="2" name="Footer Placeholder 1"/>
          <p:cNvSpPr>
            <a:spLocks noGrp="1"/>
          </p:cNvSpPr>
          <p:nvPr>
            <p:ph type="ftr" sz="quarter" idx="11"/>
          </p:nvPr>
        </p:nvSpPr>
        <p:spPr/>
        <p:txBody>
          <a:bodyPr/>
          <a:lstStyle/>
          <a:p>
            <a:pPr>
              <a:defRPr/>
            </a:pPr>
            <a:r>
              <a:rPr lang="en-US" smtClean="0"/>
              <a:t>Copyright 2004 L. Renee Terry</a:t>
            </a:r>
            <a:endParaRPr lang="en-US"/>
          </a:p>
        </p:txBody>
      </p:sp>
      <p:sp>
        <p:nvSpPr>
          <p:cNvPr id="4" name="Content Placeholder 3"/>
          <p:cNvSpPr>
            <a:spLocks noGrp="1"/>
          </p:cNvSpPr>
          <p:nvPr>
            <p:ph idx="1"/>
          </p:nvPr>
        </p:nvSpPr>
        <p:spPr/>
        <p:txBody>
          <a:bodyPr/>
          <a:lstStyle/>
          <a:p>
            <a:r>
              <a:rPr lang="en-US" dirty="0"/>
              <a:t>Video on Rome’s Beginnings shown here go to Ed1Stop.org for video get password from Mr. Dunn</a:t>
            </a:r>
          </a:p>
          <a:p>
            <a:endParaRPr lang="en-US" dirty="0"/>
          </a:p>
        </p:txBody>
      </p:sp>
    </p:spTree>
    <p:extLst>
      <p:ext uri="{BB962C8B-B14F-4D97-AF65-F5344CB8AC3E}">
        <p14:creationId xmlns:p14="http://schemas.microsoft.com/office/powerpoint/2010/main" val="1891640066"/>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5791200" cy="533400"/>
          </a:xfrm>
        </p:spPr>
        <p:txBody>
          <a:bodyPr/>
          <a:lstStyle/>
          <a:p>
            <a:pPr>
              <a:defRPr/>
            </a:pPr>
            <a:r>
              <a:rPr lang="en-US" dirty="0"/>
              <a:t>Standards Used</a:t>
            </a:r>
          </a:p>
        </p:txBody>
      </p:sp>
      <p:sp>
        <p:nvSpPr>
          <p:cNvPr id="46083" name="Rectangle 3"/>
          <p:cNvSpPr>
            <a:spLocks noGrp="1" noChangeArrowheads="1"/>
          </p:cNvSpPr>
          <p:nvPr>
            <p:ph type="body" idx="1"/>
          </p:nvPr>
        </p:nvSpPr>
        <p:spPr>
          <a:xfrm>
            <a:off x="0" y="533400"/>
            <a:ext cx="9144000" cy="6324600"/>
          </a:xfrm>
        </p:spPr>
        <p:txBody>
          <a:bodyPr>
            <a:normAutofit fontScale="47500" lnSpcReduction="20000"/>
          </a:bodyPr>
          <a:lstStyle/>
          <a:p>
            <a:pPr>
              <a:defRPr/>
            </a:pPr>
            <a:r>
              <a:rPr lang="en-US" sz="7600" b="1" i="1" dirty="0">
                <a:solidFill>
                  <a:schemeClr val="tx2"/>
                </a:solidFill>
                <a:effectLst>
                  <a:outerShdw blurRad="38100" dist="38100" dir="2700000" algn="tl">
                    <a:srgbClr val="000000">
                      <a:alpha val="43137"/>
                    </a:srgbClr>
                  </a:outerShdw>
                </a:effectLst>
              </a:rPr>
              <a:t>7.1 Students analyze the causes and effects of the vast expansion and ultimate disintegration of the Roman Empire. </a:t>
            </a:r>
            <a:endParaRPr lang="en-US" sz="7600" b="1" dirty="0">
              <a:solidFill>
                <a:schemeClr val="tx2"/>
              </a:solidFill>
              <a:effectLst>
                <a:outerShdw blurRad="38100" dist="38100" dir="2700000" algn="tl">
                  <a:srgbClr val="000000">
                    <a:alpha val="43137"/>
                  </a:srgbClr>
                </a:outerShdw>
              </a:effectLst>
            </a:endParaRPr>
          </a:p>
          <a:p>
            <a:pPr>
              <a:buFont typeface="Wingdings" pitchFamily="2" charset="2"/>
              <a:buNone/>
              <a:defRPr/>
            </a:pPr>
            <a:endParaRPr lang="en-US" sz="4000" dirty="0"/>
          </a:p>
          <a:p>
            <a:pPr>
              <a:defRPr/>
            </a:pPr>
            <a:r>
              <a:rPr lang="en-US" sz="4000" b="1" i="1" dirty="0" smtClean="0"/>
              <a:t>7.1.1</a:t>
            </a:r>
            <a:r>
              <a:rPr lang="en-US" sz="4000" b="1" i="1" dirty="0"/>
              <a:t>.	Study the early strengths and lasting contributions of Rome (e.g., significance of Roman citizenship; rights under Roman law; Roman art, architecture, engineering, and philosophy; preservation and transmission of Christianity) and its ultimate internal weaknesses (e.g., rise of autonomous military powers within the empire, undermining of citizenship by the growth of corruption and slavery, lack of education, and distribution of news). </a:t>
            </a:r>
            <a:endParaRPr lang="en-US" sz="4000" b="1" dirty="0"/>
          </a:p>
          <a:p>
            <a:pPr>
              <a:defRPr/>
            </a:pPr>
            <a:r>
              <a:rPr lang="en-US" sz="4000" b="1" i="1" dirty="0" smtClean="0"/>
              <a:t>7.1.2</a:t>
            </a:r>
            <a:r>
              <a:rPr lang="en-US" sz="4000" b="1" i="1" dirty="0"/>
              <a:t>.	Discuss the geographic borders of the empire at its height and the factors that threatened its territorial cohesion. </a:t>
            </a:r>
            <a:endParaRPr lang="en-US" sz="4000" b="1" dirty="0"/>
          </a:p>
          <a:p>
            <a:pPr>
              <a:defRPr/>
            </a:pPr>
            <a:r>
              <a:rPr lang="en-US" sz="4000" b="1" i="1" dirty="0" smtClean="0"/>
              <a:t>7.1.3</a:t>
            </a:r>
            <a:r>
              <a:rPr lang="en-US" sz="4000" b="1" i="1" dirty="0"/>
              <a:t>.	Describe the establishment by Constantine of the new capital in Constantinople and the development of the Byzantine Empire, with an emphasis on the consequences of the development of two distinct European civilizations, Eastern Orthodox and Roman Catholic, and their two distinct views on church-state relations.</a:t>
            </a:r>
            <a:endParaRPr lang="en-US" sz="4000" b="1" dirty="0"/>
          </a:p>
        </p:txBody>
      </p:sp>
    </p:spTree>
  </p:cSld>
  <p:clrMapOvr>
    <a:masterClrMapping/>
  </p:clrMapOvr>
  <p:transition>
    <p:check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0" y="762000"/>
            <a:ext cx="9144000" cy="6096000"/>
          </a:xfrm>
        </p:spPr>
        <p:txBody>
          <a:bodyPr>
            <a:normAutofit fontScale="77500" lnSpcReduction="20000"/>
          </a:bodyPr>
          <a:lstStyle/>
          <a:p>
            <a:pPr>
              <a:defRPr/>
            </a:pPr>
            <a:r>
              <a:rPr lang="en-US" i="1" dirty="0" smtClean="0">
                <a:solidFill>
                  <a:srgbClr val="FFFF00"/>
                </a:solidFill>
                <a:latin typeface="Arial Black" pitchFamily="34" charset="0"/>
              </a:rPr>
              <a:t> </a:t>
            </a:r>
            <a:r>
              <a:rPr lang="en-US" i="1" dirty="0">
                <a:latin typeface="Arial Black" pitchFamily="34" charset="0"/>
              </a:rPr>
              <a:t>describe the internal weaknesses of the Roman Empire and identify reasons for the fall of the empire in the west. </a:t>
            </a:r>
            <a:endParaRPr lang="en-US" dirty="0">
              <a:effectLst>
                <a:outerShdw blurRad="50800" dist="38100" algn="tr" rotWithShape="0">
                  <a:prstClr val="black">
                    <a:alpha val="40000"/>
                  </a:prstClr>
                </a:outerShdw>
              </a:effectLst>
              <a:latin typeface="Arial Black" pitchFamily="34" charset="0"/>
            </a:endParaRPr>
          </a:p>
          <a:p>
            <a:pPr>
              <a:defRPr/>
            </a:pPr>
            <a:r>
              <a:rPr lang="en-US" i="1" dirty="0" smtClean="0">
                <a:latin typeface="Arial Black" pitchFamily="34" charset="0"/>
              </a:rPr>
              <a:t>describe </a:t>
            </a:r>
            <a:r>
              <a:rPr lang="en-US" i="1" dirty="0">
                <a:latin typeface="Arial Black" pitchFamily="34" charset="0"/>
              </a:rPr>
              <a:t>the rise of the Byzantine Empire, including the establishment of a new capital in the east by Constantine. </a:t>
            </a:r>
            <a:endParaRPr lang="en-US" dirty="0">
              <a:effectLst>
                <a:outerShdw blurRad="50800" dist="38100" algn="tr" rotWithShape="0">
                  <a:prstClr val="black">
                    <a:alpha val="40000"/>
                  </a:prstClr>
                </a:outerShdw>
              </a:effectLst>
              <a:latin typeface="Arial Black" pitchFamily="34" charset="0"/>
            </a:endParaRPr>
          </a:p>
          <a:p>
            <a:pPr>
              <a:defRPr/>
            </a:pPr>
            <a:r>
              <a:rPr lang="en-US" i="1" dirty="0" smtClean="0">
                <a:latin typeface="Arial Black" pitchFamily="34" charset="0"/>
              </a:rPr>
              <a:t> </a:t>
            </a:r>
            <a:r>
              <a:rPr lang="en-US" i="1" dirty="0">
                <a:latin typeface="Arial Black" pitchFamily="34" charset="0"/>
              </a:rPr>
              <a:t>describe common Roman art forms and identify items from modern life that utilize similar designs and techniques. </a:t>
            </a:r>
            <a:endParaRPr lang="en-US" dirty="0">
              <a:effectLst>
                <a:outerShdw blurRad="50800" dist="38100" algn="tr" rotWithShape="0">
                  <a:prstClr val="black">
                    <a:alpha val="40000"/>
                  </a:prstClr>
                </a:outerShdw>
              </a:effectLst>
              <a:latin typeface="Arial Black" pitchFamily="34" charset="0"/>
            </a:endParaRPr>
          </a:p>
          <a:p>
            <a:pPr>
              <a:defRPr/>
            </a:pPr>
            <a:r>
              <a:rPr lang="en-US" i="1" dirty="0" smtClean="0">
                <a:latin typeface="Arial Black" pitchFamily="34" charset="0"/>
              </a:rPr>
              <a:t>explain </a:t>
            </a:r>
            <a:r>
              <a:rPr lang="en-US" i="1" dirty="0">
                <a:latin typeface="Arial Black" pitchFamily="34" charset="0"/>
              </a:rPr>
              <a:t>how Roman engineering achievements in science, technology, architecture, and engineering have been incorporated into modern life. </a:t>
            </a:r>
            <a:endParaRPr lang="en-US" dirty="0">
              <a:effectLst>
                <a:outerShdw blurRad="50800" dist="38100" algn="tr" rotWithShape="0">
                  <a:prstClr val="black">
                    <a:alpha val="40000"/>
                  </a:prstClr>
                </a:outerShdw>
              </a:effectLst>
              <a:latin typeface="Arial Black" pitchFamily="34" charset="0"/>
            </a:endParaRPr>
          </a:p>
          <a:p>
            <a:pPr>
              <a:defRPr/>
            </a:pPr>
            <a:r>
              <a:rPr lang="en-US" i="1" dirty="0" smtClean="0">
                <a:latin typeface="Arial Black" pitchFamily="34" charset="0"/>
              </a:rPr>
              <a:t>describe </a:t>
            </a:r>
            <a:r>
              <a:rPr lang="en-US" i="1" dirty="0">
                <a:latin typeface="Arial Black" pitchFamily="34" charset="0"/>
              </a:rPr>
              <a:t>the influence of Latin on modern languages and identify examples of English words derived from Latin terms. </a:t>
            </a:r>
            <a:endParaRPr lang="en-US" dirty="0">
              <a:effectLst>
                <a:outerShdw blurRad="50800" dist="38100" algn="tr" rotWithShape="0">
                  <a:prstClr val="black">
                    <a:alpha val="40000"/>
                  </a:prstClr>
                </a:outerShdw>
              </a:effectLst>
              <a:latin typeface="Arial Black" pitchFamily="34" charset="0"/>
            </a:endParaRPr>
          </a:p>
          <a:p>
            <a:pPr>
              <a:defRPr/>
            </a:pPr>
            <a:r>
              <a:rPr lang="en-US" i="1" dirty="0" smtClean="0">
                <a:latin typeface="Arial Black" pitchFamily="34" charset="0"/>
              </a:rPr>
              <a:t>identify </a:t>
            </a:r>
            <a:r>
              <a:rPr lang="en-US" i="1" dirty="0">
                <a:latin typeface="Arial Black" pitchFamily="34" charset="0"/>
              </a:rPr>
              <a:t>the relationship between Roman law and philosophy, and modern thought.</a:t>
            </a:r>
            <a:endParaRPr lang="en-US" dirty="0">
              <a:effectLst>
                <a:outerShdw blurRad="50800" dist="38100" algn="tr" rotWithShape="0">
                  <a:prstClr val="black">
                    <a:alpha val="40000"/>
                  </a:prstClr>
                </a:outerShdw>
              </a:effectLst>
              <a:latin typeface="Arial Black" pitchFamily="34" charset="0"/>
            </a:endParaRPr>
          </a:p>
        </p:txBody>
      </p:sp>
      <p:sp>
        <p:nvSpPr>
          <p:cNvPr id="50179" name="Rectangle 3"/>
          <p:cNvSpPr>
            <a:spLocks noGrp="1" noChangeArrowheads="1"/>
          </p:cNvSpPr>
          <p:nvPr>
            <p:ph type="title"/>
          </p:nvPr>
        </p:nvSpPr>
        <p:spPr>
          <a:xfrm>
            <a:off x="381000" y="0"/>
            <a:ext cx="8080375" cy="685800"/>
          </a:xfrm>
        </p:spPr>
        <p:txBody>
          <a:bodyPr/>
          <a:lstStyle/>
          <a:p>
            <a:pPr>
              <a:defRPr/>
            </a:pPr>
            <a:r>
              <a:rPr lang="en-US" dirty="0">
                <a:latin typeface="Arial Black" pitchFamily="34" charset="0"/>
              </a:rPr>
              <a:t>OBJECTIVES OF CH </a:t>
            </a:r>
            <a:r>
              <a:rPr lang="en-US" dirty="0" smtClean="0">
                <a:latin typeface="Arial Black" pitchFamily="34" charset="0"/>
              </a:rPr>
              <a:t>1</a:t>
            </a:r>
            <a:endParaRPr lang="en-US" dirty="0">
              <a:latin typeface="Arial Black" pitchFamily="34" charset="0"/>
            </a:endParaRPr>
          </a:p>
        </p:txBody>
      </p:sp>
    </p:spTree>
  </p:cSld>
  <p:clrMapOvr>
    <a:masterClrMapping/>
  </p:clrMapOvr>
  <p:transition>
    <p:check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0" y="990600"/>
            <a:ext cx="9144000" cy="5638800"/>
          </a:xfrm>
        </p:spPr>
        <p:txBody>
          <a:bodyPr/>
          <a:lstStyle/>
          <a:p>
            <a:pPr marL="0">
              <a:spcBef>
                <a:spcPts val="0"/>
              </a:spcBef>
              <a:spcAft>
                <a:spcPts val="0"/>
              </a:spcAft>
              <a:defRPr/>
            </a:pPr>
            <a:r>
              <a:rPr lang="en-US" sz="2800" i="1" dirty="0" smtClean="0">
                <a:solidFill>
                  <a:schemeClr val="tx2"/>
                </a:solidFill>
                <a:latin typeface="Arial Black" pitchFamily="34" charset="0"/>
              </a:rPr>
              <a:t> </a:t>
            </a:r>
            <a:r>
              <a:rPr lang="en-US" sz="2800" b="1" i="1" dirty="0" smtClean="0">
                <a:solidFill>
                  <a:schemeClr val="tx2"/>
                </a:solidFill>
                <a:latin typeface="Arial Black"/>
                <a:ea typeface="Times New Roman"/>
              </a:rPr>
              <a:t>In this lesson, students learn the reasons for the fall of the Roman Empire and how ancient Roman culture continues to affect life today. </a:t>
            </a:r>
            <a:endParaRPr lang="en-US" sz="1400" dirty="0">
              <a:solidFill>
                <a:schemeClr val="tx2"/>
              </a:solidFill>
              <a:ea typeface="Times New Roman"/>
            </a:endParaRPr>
          </a:p>
          <a:p>
            <a:pPr marL="0">
              <a:spcBef>
                <a:spcPts val="0"/>
              </a:spcBef>
              <a:spcAft>
                <a:spcPts val="0"/>
              </a:spcAft>
              <a:defRPr/>
            </a:pPr>
            <a:r>
              <a:rPr lang="en-US" sz="2800" b="1" i="1" dirty="0" smtClean="0">
                <a:solidFill>
                  <a:schemeClr val="tx2"/>
                </a:solidFill>
                <a:latin typeface="Arial Black"/>
                <a:ea typeface="Times New Roman"/>
              </a:rPr>
              <a:t>Students will discover more about an aspect of Roman culture, such as art, architecture and engineering, or language that influences us today.</a:t>
            </a:r>
            <a:endParaRPr lang="en-US" sz="1400" dirty="0">
              <a:solidFill>
                <a:schemeClr val="tx2"/>
              </a:solidFill>
              <a:ea typeface="Times New Roman"/>
            </a:endParaRPr>
          </a:p>
        </p:txBody>
      </p:sp>
      <p:sp>
        <p:nvSpPr>
          <p:cNvPr id="52227" name="Rectangle 3"/>
          <p:cNvSpPr>
            <a:spLocks noGrp="1" noChangeArrowheads="1"/>
          </p:cNvSpPr>
          <p:nvPr>
            <p:ph type="title"/>
          </p:nvPr>
        </p:nvSpPr>
        <p:spPr>
          <a:xfrm>
            <a:off x="381000" y="0"/>
            <a:ext cx="8080375" cy="685800"/>
          </a:xfrm>
        </p:spPr>
        <p:txBody>
          <a:bodyPr/>
          <a:lstStyle/>
          <a:p>
            <a:pPr>
              <a:defRPr/>
            </a:pPr>
            <a:r>
              <a:rPr lang="en-US" dirty="0">
                <a:latin typeface="Arial Black" pitchFamily="34" charset="0"/>
              </a:rPr>
              <a:t>OVERVIEW OF CH </a:t>
            </a:r>
            <a:r>
              <a:rPr lang="en-US" dirty="0" smtClean="0">
                <a:latin typeface="Arial Black" pitchFamily="34" charset="0"/>
              </a:rPr>
              <a:t>1</a:t>
            </a:r>
            <a:endParaRPr lang="en-US" dirty="0">
              <a:latin typeface="Arial Black" pitchFamily="34" charset="0"/>
            </a:endParaRPr>
          </a:p>
        </p:txBody>
      </p:sp>
    </p:spTree>
  </p:cSld>
  <p:clrMapOvr>
    <a:masterClrMapping/>
  </p:clrMapOvr>
  <p:transition>
    <p:check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3124200" cy="1219200"/>
          </a:xfrm>
        </p:spPr>
        <p:txBody>
          <a:bodyPr/>
          <a:lstStyle/>
          <a:p>
            <a:pPr>
              <a:defRPr/>
            </a:pPr>
            <a:r>
              <a:rPr lang="en-US" sz="2400" dirty="0" smtClean="0"/>
              <a:t>CHAPTER 1</a:t>
            </a:r>
            <a:br>
              <a:rPr lang="en-US" sz="2400" dirty="0" smtClean="0"/>
            </a:br>
            <a:r>
              <a:rPr lang="en-US" sz="2400" dirty="0" smtClean="0">
                <a:solidFill>
                  <a:srgbClr val="FFCC66"/>
                </a:solidFill>
                <a:effectLst/>
              </a:rPr>
              <a:t> </a:t>
            </a:r>
            <a:r>
              <a:rPr lang="en-US" sz="2400" dirty="0" smtClean="0">
                <a:solidFill>
                  <a:schemeClr val="accent6"/>
                </a:solidFill>
                <a:effectLst/>
              </a:rPr>
              <a:t>The Legacy of the Roman Empire</a:t>
            </a:r>
            <a:r>
              <a:rPr lang="en-US" sz="2400" dirty="0" smtClean="0">
                <a:solidFill>
                  <a:schemeClr val="accent6"/>
                </a:solidFill>
              </a:rPr>
              <a:t> </a:t>
            </a:r>
            <a:endParaRPr lang="en-US" sz="2400" dirty="0">
              <a:solidFill>
                <a:schemeClr val="accent6"/>
              </a:solidFill>
            </a:endParaRPr>
          </a:p>
        </p:txBody>
      </p:sp>
      <p:pic>
        <p:nvPicPr>
          <p:cNvPr id="7065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79750" y="0"/>
            <a:ext cx="6064250" cy="6858000"/>
          </a:xfrm>
        </p:spPr>
      </p:pic>
      <p:sp>
        <p:nvSpPr>
          <p:cNvPr id="6" name="Text Placeholder 5"/>
          <p:cNvSpPr>
            <a:spLocks noGrp="1"/>
          </p:cNvSpPr>
          <p:nvPr>
            <p:ph type="body" sz="half" idx="2"/>
          </p:nvPr>
        </p:nvSpPr>
        <p:spPr>
          <a:xfrm>
            <a:off x="0" y="1371600"/>
            <a:ext cx="3124200" cy="5486400"/>
          </a:xfrm>
        </p:spPr>
        <p:txBody>
          <a:bodyPr/>
          <a:lstStyle/>
          <a:p>
            <a:pPr>
              <a:defRPr/>
            </a:pPr>
            <a:r>
              <a:rPr lang="en-US" sz="2000" dirty="0" smtClean="0">
                <a:solidFill>
                  <a:schemeClr val="accent6">
                    <a:lumMod val="50000"/>
                  </a:schemeClr>
                </a:solidFill>
                <a:latin typeface="Arial Black" pitchFamily="34" charset="0"/>
              </a:rPr>
              <a:t>MAIN IDEAS: </a:t>
            </a:r>
          </a:p>
          <a:p>
            <a:pPr>
              <a:defRPr/>
            </a:pPr>
            <a:endParaRPr lang="en-US" sz="2000" dirty="0" smtClean="0">
              <a:solidFill>
                <a:schemeClr val="accent6">
                  <a:lumMod val="50000"/>
                </a:schemeClr>
              </a:solidFill>
              <a:latin typeface="Arial Black" pitchFamily="34" charset="0"/>
            </a:endParaRPr>
          </a:p>
          <a:p>
            <a:pPr>
              <a:defRPr/>
            </a:pPr>
            <a:r>
              <a:rPr lang="en-US" sz="2000" dirty="0" smtClean="0">
                <a:solidFill>
                  <a:schemeClr val="accent6">
                    <a:lumMod val="50000"/>
                  </a:schemeClr>
                </a:solidFill>
                <a:latin typeface="Arial Black" pitchFamily="34" charset="0"/>
              </a:rPr>
              <a:t>THE ROMAN EMPIRE</a:t>
            </a:r>
          </a:p>
          <a:p>
            <a:pPr>
              <a:defRPr/>
            </a:pPr>
            <a:r>
              <a:rPr lang="en-US" sz="1800" dirty="0" smtClean="0">
                <a:solidFill>
                  <a:schemeClr val="accent6">
                    <a:lumMod val="50000"/>
                  </a:schemeClr>
                </a:solidFill>
                <a:latin typeface="Arial Black" pitchFamily="34" charset="0"/>
              </a:rPr>
              <a:t>27 B.C.E. TO 476 C.E.</a:t>
            </a:r>
          </a:p>
          <a:p>
            <a:pPr>
              <a:defRPr/>
            </a:pPr>
            <a:endParaRPr lang="en-US" sz="2000" dirty="0" smtClean="0">
              <a:solidFill>
                <a:schemeClr val="accent6">
                  <a:lumMod val="50000"/>
                </a:schemeClr>
              </a:solidFill>
              <a:latin typeface="Arial Black" pitchFamily="34" charset="0"/>
            </a:endParaRPr>
          </a:p>
          <a:p>
            <a:pPr marL="457200" indent="-457200">
              <a:buFont typeface="+mj-lt"/>
              <a:buAutoNum type="arabicPeriod"/>
              <a:defRPr/>
            </a:pPr>
            <a:r>
              <a:rPr lang="en-US" sz="2000" dirty="0" smtClean="0">
                <a:solidFill>
                  <a:schemeClr val="accent6">
                    <a:lumMod val="50000"/>
                  </a:schemeClr>
                </a:solidFill>
                <a:latin typeface="Arial Black" pitchFamily="34" charset="0"/>
              </a:rPr>
              <a:t>ART</a:t>
            </a:r>
          </a:p>
          <a:p>
            <a:pPr marL="457200" indent="-457200">
              <a:buFont typeface="+mj-lt"/>
              <a:buAutoNum type="arabicPeriod"/>
              <a:defRPr/>
            </a:pPr>
            <a:r>
              <a:rPr lang="en-US" sz="2000" dirty="0" smtClean="0">
                <a:solidFill>
                  <a:schemeClr val="accent6">
                    <a:lumMod val="50000"/>
                  </a:schemeClr>
                </a:solidFill>
                <a:latin typeface="Arial Black" pitchFamily="34" charset="0"/>
              </a:rPr>
              <a:t>ARCHITECTURE &amp; ENGINEERING</a:t>
            </a:r>
          </a:p>
          <a:p>
            <a:pPr marL="457200" indent="-457200">
              <a:buFont typeface="+mj-lt"/>
              <a:buAutoNum type="arabicPeriod"/>
              <a:defRPr/>
            </a:pPr>
            <a:r>
              <a:rPr lang="en-US" sz="2000" dirty="0" smtClean="0">
                <a:solidFill>
                  <a:schemeClr val="accent6">
                    <a:lumMod val="50000"/>
                  </a:schemeClr>
                </a:solidFill>
                <a:latin typeface="Arial Black" pitchFamily="34" charset="0"/>
              </a:rPr>
              <a:t>LANGUAGE</a:t>
            </a:r>
          </a:p>
          <a:p>
            <a:pPr marL="457200" indent="-457200">
              <a:buFont typeface="+mj-lt"/>
              <a:buAutoNum type="arabicPeriod"/>
              <a:defRPr/>
            </a:pPr>
            <a:r>
              <a:rPr lang="en-US" sz="2000" dirty="0" smtClean="0">
                <a:solidFill>
                  <a:schemeClr val="accent6">
                    <a:lumMod val="50000"/>
                  </a:schemeClr>
                </a:solidFill>
                <a:latin typeface="Arial Black" pitchFamily="34" charset="0"/>
              </a:rPr>
              <a:t>WRITING</a:t>
            </a:r>
          </a:p>
          <a:p>
            <a:pPr marL="457200" indent="-457200">
              <a:buFont typeface="+mj-lt"/>
              <a:buAutoNum type="arabicPeriod"/>
              <a:defRPr/>
            </a:pPr>
            <a:r>
              <a:rPr lang="en-US" sz="2000" dirty="0" smtClean="0">
                <a:solidFill>
                  <a:schemeClr val="accent6">
                    <a:lumMod val="50000"/>
                  </a:schemeClr>
                </a:solidFill>
                <a:latin typeface="Arial Black" pitchFamily="34" charset="0"/>
              </a:rPr>
              <a:t>PHILOSOPHY,          LAW, &amp; CITIZENSHIP</a:t>
            </a:r>
          </a:p>
          <a:p>
            <a:pPr>
              <a:defRPr/>
            </a:pPr>
            <a:endParaRPr lang="en-US"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ftr" sz="quarter" idx="11"/>
          </p:nvPr>
        </p:nvSpPr>
        <p:spPr/>
        <p:txBody>
          <a:bodyPr/>
          <a:lstStyle/>
          <a:p>
            <a:pPr>
              <a:defRPr/>
            </a:pPr>
            <a:r>
              <a:rPr lang="en-US"/>
              <a:t>Copyright 2004 L. Renee Terry</a:t>
            </a:r>
          </a:p>
        </p:txBody>
      </p:sp>
      <p:sp>
        <p:nvSpPr>
          <p:cNvPr id="10242" name="Rectangle 2"/>
          <p:cNvSpPr>
            <a:spLocks noGrp="1" noChangeArrowheads="1"/>
          </p:cNvSpPr>
          <p:nvPr>
            <p:ph type="ctrTitle"/>
          </p:nvPr>
        </p:nvSpPr>
        <p:spPr>
          <a:xfrm>
            <a:off x="990600" y="4876800"/>
            <a:ext cx="7772400" cy="1143000"/>
          </a:xfrm>
        </p:spPr>
        <p:txBody>
          <a:bodyPr/>
          <a:lstStyle/>
          <a:p>
            <a:pPr eaLnBrk="1" hangingPunct="1">
              <a:defRPr/>
            </a:pPr>
            <a:r>
              <a:rPr lang="en-US" sz="7200" smtClean="0"/>
              <a:t>This leads to the development of Ancient civilizations</a:t>
            </a:r>
            <a:r>
              <a:rPr lang="en-US" smtClean="0"/>
              <a:t/>
            </a:r>
            <a:br>
              <a:rPr lang="en-US" smtClean="0"/>
            </a:br>
            <a:endParaRPr lang="en-US" smtClean="0"/>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0" y="990600"/>
            <a:ext cx="9144000" cy="5638800"/>
          </a:xfrm>
        </p:spPr>
        <p:txBody>
          <a:bodyPr/>
          <a:lstStyle/>
          <a:p>
            <a:pPr marL="609600" indent="-609600">
              <a:buFont typeface="Wingdings" pitchFamily="2" charset="2"/>
              <a:buNone/>
              <a:defRPr/>
            </a:pPr>
            <a:r>
              <a:rPr lang="en-US" sz="3600" i="1" dirty="0" smtClean="0">
                <a:solidFill>
                  <a:schemeClr val="tx2"/>
                </a:solidFill>
                <a:latin typeface="Arial Black" pitchFamily="34" charset="0"/>
              </a:rPr>
              <a:t>1.2 THE END OF THE ROMAN EMPIRE IN THE WEST PP.8+9</a:t>
            </a:r>
          </a:p>
          <a:p>
            <a:pPr marL="609600" indent="-609600">
              <a:defRPr/>
            </a:pPr>
            <a:r>
              <a:rPr lang="en-US" sz="3600" i="1" dirty="0" smtClean="0">
                <a:solidFill>
                  <a:schemeClr val="tx2"/>
                </a:solidFill>
                <a:latin typeface="Arial Black" pitchFamily="34" charset="0"/>
              </a:rPr>
              <a:t>THE 1</a:t>
            </a:r>
            <a:r>
              <a:rPr lang="en-US" sz="3600" i="1" baseline="30000" dirty="0" smtClean="0">
                <a:solidFill>
                  <a:schemeClr val="tx2"/>
                </a:solidFill>
                <a:latin typeface="Arial Black" pitchFamily="34" charset="0"/>
              </a:rPr>
              <a:t>ST</a:t>
            </a:r>
            <a:r>
              <a:rPr lang="en-US" sz="3600" i="1" dirty="0" smtClean="0">
                <a:solidFill>
                  <a:schemeClr val="tx2"/>
                </a:solidFill>
                <a:latin typeface="Arial Black" pitchFamily="34" charset="0"/>
              </a:rPr>
              <a:t> EMPEROR OF ROME WAS CAESAR AUGUSTUS </a:t>
            </a:r>
          </a:p>
          <a:p>
            <a:pPr marL="609600" indent="-609600">
              <a:buFont typeface="Wingdings" pitchFamily="2" charset="2"/>
              <a:buNone/>
              <a:defRPr/>
            </a:pPr>
            <a:endParaRPr lang="en-US" sz="3600" i="1" dirty="0">
              <a:solidFill>
                <a:schemeClr val="tx2"/>
              </a:solidFill>
              <a:latin typeface="Arial Black" pitchFamily="34" charset="0"/>
            </a:endParaRPr>
          </a:p>
        </p:txBody>
      </p:sp>
      <p:sp>
        <p:nvSpPr>
          <p:cNvPr id="83971" name="Rectangle 3"/>
          <p:cNvSpPr>
            <a:spLocks noGrp="1" noChangeArrowheads="1"/>
          </p:cNvSpPr>
          <p:nvPr>
            <p:ph type="title"/>
          </p:nvPr>
        </p:nvSpPr>
        <p:spPr>
          <a:xfrm>
            <a:off x="381000" y="0"/>
            <a:ext cx="8080375" cy="685800"/>
          </a:xfrm>
        </p:spPr>
        <p:txBody>
          <a:bodyPr/>
          <a:lstStyle/>
          <a:p>
            <a:pPr>
              <a:defRPr/>
            </a:pPr>
            <a:r>
              <a:rPr lang="en-US" i="1" dirty="0" smtClean="0"/>
              <a:t>READING NOTES CH 1</a:t>
            </a:r>
            <a:endParaRPr lang="en-US" i="1" dirty="0"/>
          </a:p>
        </p:txBody>
      </p:sp>
    </p:spTree>
  </p:cSld>
  <p:clrMapOvr>
    <a:masterClrMapping/>
  </p:clrMapOvr>
  <p:transition>
    <p:checke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a:p>
        </p:txBody>
      </p:sp>
      <p:pic>
        <p:nvPicPr>
          <p:cNvPr id="727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defRPr/>
            </a:pPr>
            <a:r>
              <a:rPr lang="en-US" dirty="0" smtClean="0"/>
              <a:t>1.2.1 Problems in the Late Empire</a:t>
            </a:r>
            <a:endParaRPr lang="en-US" dirty="0"/>
          </a:p>
        </p:txBody>
      </p:sp>
      <p:sp>
        <p:nvSpPr>
          <p:cNvPr id="6" name="Content Placeholder 5"/>
          <p:cNvSpPr>
            <a:spLocks noGrp="1"/>
          </p:cNvSpPr>
          <p:nvPr>
            <p:ph idx="1"/>
          </p:nvPr>
        </p:nvSpPr>
        <p:spPr>
          <a:xfrm>
            <a:off x="0" y="1066800"/>
            <a:ext cx="9144000" cy="5791200"/>
          </a:xfrm>
        </p:spPr>
        <p:txBody>
          <a:bodyPr>
            <a:normAutofit fontScale="92500" lnSpcReduction="10000"/>
          </a:bodyPr>
          <a:lstStyle/>
          <a:p>
            <a:pPr>
              <a:defRPr/>
            </a:pPr>
            <a:r>
              <a:rPr lang="en-US" dirty="0" smtClean="0">
                <a:solidFill>
                  <a:schemeClr val="tx2"/>
                </a:solidFill>
                <a:latin typeface="Arial Black" pitchFamily="34" charset="0"/>
              </a:rPr>
              <a:t>No single reason for end, instead historians point to a combination of reasons:</a:t>
            </a:r>
          </a:p>
          <a:p>
            <a:pPr>
              <a:defRPr/>
            </a:pPr>
            <a:r>
              <a:rPr lang="en-US" dirty="0" smtClean="0">
                <a:solidFill>
                  <a:schemeClr val="tx2"/>
                </a:solidFill>
                <a:latin typeface="Arial Black" pitchFamily="34" charset="0"/>
              </a:rPr>
              <a:t>1. Political Instability</a:t>
            </a:r>
          </a:p>
          <a:p>
            <a:pPr lvl="1">
              <a:defRPr/>
            </a:pPr>
            <a:r>
              <a:rPr lang="en-US" dirty="0" smtClean="0">
                <a:solidFill>
                  <a:schemeClr val="tx2"/>
                </a:solidFill>
                <a:latin typeface="Arial Black" pitchFamily="34" charset="0"/>
              </a:rPr>
              <a:t>There was never a good way to transfer power , sometimes they fought each other for power and sometimes it was peaceful, but corrupt (not honest)</a:t>
            </a:r>
          </a:p>
          <a:p>
            <a:pPr>
              <a:defRPr/>
            </a:pPr>
            <a:r>
              <a:rPr lang="en-US" dirty="0" smtClean="0">
                <a:solidFill>
                  <a:schemeClr val="tx2"/>
                </a:solidFill>
                <a:latin typeface="Arial Black" pitchFamily="34" charset="0"/>
              </a:rPr>
              <a:t>2. Economic and </a:t>
            </a:r>
            <a:r>
              <a:rPr lang="en-US" dirty="0">
                <a:solidFill>
                  <a:schemeClr val="tx2"/>
                </a:solidFill>
                <a:latin typeface="Arial Black" pitchFamily="34" charset="0"/>
              </a:rPr>
              <a:t>S</a:t>
            </a:r>
            <a:r>
              <a:rPr lang="en-US" dirty="0" smtClean="0">
                <a:solidFill>
                  <a:schemeClr val="tx2"/>
                </a:solidFill>
                <a:latin typeface="Arial Black" pitchFamily="34" charset="0"/>
              </a:rPr>
              <a:t>ocial Problems</a:t>
            </a:r>
          </a:p>
          <a:p>
            <a:pPr lvl="1">
              <a:defRPr/>
            </a:pPr>
            <a:r>
              <a:rPr lang="en-US" dirty="0" smtClean="0">
                <a:solidFill>
                  <a:schemeClr val="tx2"/>
                </a:solidFill>
                <a:latin typeface="Arial Black" pitchFamily="34" charset="0"/>
              </a:rPr>
              <a:t>To finance the huge armies taxes were high</a:t>
            </a:r>
          </a:p>
          <a:p>
            <a:pPr lvl="1">
              <a:defRPr/>
            </a:pPr>
            <a:r>
              <a:rPr lang="en-US" dirty="0" smtClean="0">
                <a:solidFill>
                  <a:schemeClr val="tx2"/>
                </a:solidFill>
                <a:latin typeface="Arial Black" pitchFamily="34" charset="0"/>
              </a:rPr>
              <a:t>This hurt the economy, created gap bet rich + poor</a:t>
            </a:r>
          </a:p>
          <a:p>
            <a:pPr lvl="1">
              <a:defRPr/>
            </a:pPr>
            <a:r>
              <a:rPr lang="en-US" dirty="0" smtClean="0">
                <a:solidFill>
                  <a:schemeClr val="tx2"/>
                </a:solidFill>
                <a:latin typeface="Arial Black" pitchFamily="34" charset="0"/>
              </a:rPr>
              <a:t>Corruption was also a big problem</a:t>
            </a:r>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defRPr/>
            </a:pPr>
            <a:r>
              <a:rPr lang="en-US" dirty="0" smtClean="0"/>
              <a:t>1.2.1 Problems in the Late Empire</a:t>
            </a:r>
            <a:endParaRPr lang="en-US" dirty="0"/>
          </a:p>
        </p:txBody>
      </p:sp>
      <p:sp>
        <p:nvSpPr>
          <p:cNvPr id="6" name="Content Placeholder 5"/>
          <p:cNvSpPr>
            <a:spLocks noGrp="1"/>
          </p:cNvSpPr>
          <p:nvPr>
            <p:ph idx="1"/>
          </p:nvPr>
        </p:nvSpPr>
        <p:spPr>
          <a:xfrm>
            <a:off x="0" y="1066800"/>
            <a:ext cx="9144000" cy="5791200"/>
          </a:xfrm>
        </p:spPr>
        <p:txBody>
          <a:bodyPr>
            <a:normAutofit/>
          </a:bodyPr>
          <a:lstStyle/>
          <a:p>
            <a:pPr>
              <a:defRPr/>
            </a:pPr>
            <a:r>
              <a:rPr lang="en-US" dirty="0" smtClean="0">
                <a:solidFill>
                  <a:schemeClr val="tx2"/>
                </a:solidFill>
                <a:latin typeface="Arial Black" pitchFamily="34" charset="0"/>
              </a:rPr>
              <a:t>3. Weakening Frontiers</a:t>
            </a:r>
          </a:p>
          <a:p>
            <a:pPr lvl="1">
              <a:defRPr/>
            </a:pPr>
            <a:r>
              <a:rPr lang="en-US" dirty="0" smtClean="0">
                <a:solidFill>
                  <a:schemeClr val="tx2"/>
                </a:solidFill>
                <a:latin typeface="Arial Black" pitchFamily="34" charset="0"/>
              </a:rPr>
              <a:t>By 300’s Germanic Tribes attacking border</a:t>
            </a:r>
          </a:p>
          <a:p>
            <a:pPr lvl="1">
              <a:defRPr/>
            </a:pPr>
            <a:r>
              <a:rPr lang="en-US" dirty="0" smtClean="0">
                <a:solidFill>
                  <a:schemeClr val="tx2"/>
                </a:solidFill>
                <a:latin typeface="Arial Black" pitchFamily="34" charset="0"/>
              </a:rPr>
              <a:t>Once the empire was so large local men were recruited into Roman Legions, but these soldiers had little loyalty to Rome</a:t>
            </a: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pPr>
              <a:defRPr/>
            </a:pPr>
            <a:r>
              <a:rPr lang="en-US" dirty="0" smtClean="0"/>
              <a:t>1.2.2 The Fall of Rome</a:t>
            </a:r>
            <a:endParaRPr lang="en-US" dirty="0"/>
          </a:p>
        </p:txBody>
      </p:sp>
      <p:sp>
        <p:nvSpPr>
          <p:cNvPr id="6" name="Content Placeholder 5"/>
          <p:cNvSpPr>
            <a:spLocks noGrp="1"/>
          </p:cNvSpPr>
          <p:nvPr>
            <p:ph idx="1"/>
          </p:nvPr>
        </p:nvSpPr>
        <p:spPr>
          <a:xfrm>
            <a:off x="0" y="762000"/>
            <a:ext cx="9144000" cy="6096000"/>
          </a:xfrm>
        </p:spPr>
        <p:txBody>
          <a:bodyPr>
            <a:normAutofit fontScale="92500" lnSpcReduction="10000"/>
          </a:bodyPr>
          <a:lstStyle/>
          <a:p>
            <a:pPr>
              <a:defRPr/>
            </a:pPr>
            <a:r>
              <a:rPr lang="en-US" dirty="0" smtClean="0">
                <a:solidFill>
                  <a:schemeClr val="tx2"/>
                </a:solidFill>
                <a:latin typeface="Arial Black" pitchFamily="34" charset="0"/>
              </a:rPr>
              <a:t>Constantine moves capital to Byzantium – in 330 C.E.</a:t>
            </a:r>
          </a:p>
          <a:p>
            <a:pPr>
              <a:defRPr/>
            </a:pPr>
            <a:r>
              <a:rPr lang="en-US" dirty="0" smtClean="0">
                <a:solidFill>
                  <a:schemeClr val="tx2"/>
                </a:solidFill>
                <a:latin typeface="Arial Black" pitchFamily="34" charset="0"/>
              </a:rPr>
              <a:t>After this, there are rulers in both cities, and they split the empire</a:t>
            </a:r>
            <a:endParaRPr lang="en-US" dirty="0">
              <a:solidFill>
                <a:schemeClr val="tx2"/>
              </a:solidFill>
              <a:latin typeface="Arial Black" pitchFamily="34" charset="0"/>
            </a:endParaRPr>
          </a:p>
          <a:p>
            <a:pPr lvl="1">
              <a:defRPr/>
            </a:pPr>
            <a:r>
              <a:rPr lang="en-US" dirty="0" smtClean="0">
                <a:solidFill>
                  <a:schemeClr val="tx2"/>
                </a:solidFill>
                <a:latin typeface="Arial Black" pitchFamily="34" charset="0"/>
              </a:rPr>
              <a:t>West – Capital = Rome</a:t>
            </a:r>
          </a:p>
          <a:p>
            <a:pPr lvl="1">
              <a:defRPr/>
            </a:pPr>
            <a:r>
              <a:rPr lang="en-US" dirty="0" smtClean="0">
                <a:solidFill>
                  <a:schemeClr val="tx2"/>
                </a:solidFill>
                <a:latin typeface="Arial Black" pitchFamily="34" charset="0"/>
              </a:rPr>
              <a:t>East – Byzantium = (Constantinople)</a:t>
            </a:r>
          </a:p>
          <a:p>
            <a:pPr>
              <a:defRPr/>
            </a:pPr>
            <a:r>
              <a:rPr lang="en-US" dirty="0" smtClean="0">
                <a:solidFill>
                  <a:schemeClr val="tx2"/>
                </a:solidFill>
                <a:latin typeface="Arial Black" pitchFamily="34" charset="0"/>
              </a:rPr>
              <a:t>In 410 C.E. a Germanic tribe attacks + loots Rome, and then leaves</a:t>
            </a:r>
          </a:p>
          <a:p>
            <a:pPr>
              <a:defRPr/>
            </a:pPr>
            <a:r>
              <a:rPr lang="en-US" dirty="0" smtClean="0">
                <a:solidFill>
                  <a:schemeClr val="tx2"/>
                </a:solidFill>
                <a:latin typeface="Arial Black" pitchFamily="34" charset="0"/>
              </a:rPr>
              <a:t>476 C.E. last emperor in west driven out</a:t>
            </a:r>
          </a:p>
          <a:p>
            <a:pPr lvl="1">
              <a:defRPr/>
            </a:pPr>
            <a:r>
              <a:rPr lang="en-US" dirty="0" smtClean="0">
                <a:solidFill>
                  <a:schemeClr val="tx2"/>
                </a:solidFill>
                <a:latin typeface="Arial Black" pitchFamily="34" charset="0"/>
              </a:rPr>
              <a:t>Byzantine Empire lasts 1000 years longer</a:t>
            </a:r>
          </a:p>
          <a:p>
            <a:pPr lvl="1">
              <a:defRPr/>
            </a:pPr>
            <a:r>
              <a:rPr lang="en-US" dirty="0" smtClean="0">
                <a:solidFill>
                  <a:schemeClr val="tx2"/>
                </a:solidFill>
                <a:latin typeface="Arial Black" pitchFamily="34" charset="0"/>
              </a:rPr>
              <a:t>Rome’s fall did not mean the end of the Roman civilization, just that the Influence of Rome has lived on all the way to our time.  </a:t>
            </a: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80375" cy="914400"/>
          </a:xfrm>
        </p:spPr>
        <p:txBody>
          <a:bodyPr/>
          <a:lstStyle/>
          <a:p>
            <a:pPr>
              <a:defRPr/>
            </a:pPr>
            <a:r>
              <a:rPr lang="en-US" dirty="0" smtClean="0"/>
              <a:t>1.3 ART    </a:t>
            </a:r>
            <a:endParaRPr lang="en-US" dirty="0"/>
          </a:p>
        </p:txBody>
      </p:sp>
      <p:sp>
        <p:nvSpPr>
          <p:cNvPr id="3" name="Content Placeholder 2"/>
          <p:cNvSpPr>
            <a:spLocks noGrp="1"/>
          </p:cNvSpPr>
          <p:nvPr>
            <p:ph idx="1"/>
          </p:nvPr>
        </p:nvSpPr>
        <p:spPr>
          <a:xfrm>
            <a:off x="0" y="838200"/>
            <a:ext cx="9144000" cy="5867400"/>
          </a:xfrm>
        </p:spPr>
        <p:txBody>
          <a:bodyPr>
            <a:normAutofit/>
          </a:bodyPr>
          <a:lstStyle/>
          <a:p>
            <a:pPr>
              <a:defRPr/>
            </a:pPr>
            <a:r>
              <a:rPr lang="en-US" sz="3600" b="1" dirty="0" smtClean="0">
                <a:solidFill>
                  <a:schemeClr val="tx2"/>
                </a:solidFill>
                <a:latin typeface="Arial Black" pitchFamily="34" charset="0"/>
              </a:rPr>
              <a:t>What important art forms did the ancient Romans develop? </a:t>
            </a:r>
            <a:endParaRPr lang="en-US" sz="3600" dirty="0" smtClean="0">
              <a:solidFill>
                <a:schemeClr val="tx2"/>
              </a:solidFill>
              <a:latin typeface="Arial Black" pitchFamily="34" charset="0"/>
            </a:endParaRPr>
          </a:p>
          <a:p>
            <a:pPr lvl="1">
              <a:defRPr/>
            </a:pPr>
            <a:r>
              <a:rPr lang="en-US" sz="3200" b="1" dirty="0" smtClean="0">
                <a:solidFill>
                  <a:schemeClr val="tx2"/>
                </a:solidFill>
                <a:latin typeface="Arial Black" pitchFamily="34" charset="0"/>
              </a:rPr>
              <a:t>Romans created realistic statues and colorful mosaics. </a:t>
            </a:r>
          </a:p>
          <a:p>
            <a:pPr lvl="1">
              <a:defRPr/>
            </a:pPr>
            <a:r>
              <a:rPr lang="en-US" sz="3200" b="1" dirty="0" smtClean="0">
                <a:solidFill>
                  <a:schemeClr val="tx2"/>
                </a:solidFill>
                <a:latin typeface="Arial Black" pitchFamily="34" charset="0"/>
              </a:rPr>
              <a:t>They also painted frescoes that often showed (3D) three-dimensional landscapes. </a:t>
            </a:r>
          </a:p>
          <a:p>
            <a:pPr lvl="2">
              <a:defRPr/>
            </a:pPr>
            <a:r>
              <a:rPr lang="en-US" b="1" dirty="0" smtClean="0">
                <a:solidFill>
                  <a:schemeClr val="tx2"/>
                </a:solidFill>
                <a:latin typeface="Arial Black" pitchFamily="34" charset="0"/>
              </a:rPr>
              <a:t>Romans made decorative bottles of blown glass, developed the arts of gem cutting and metalwork, and created cameos. </a:t>
            </a:r>
            <a:endParaRPr lang="en-US" dirty="0" smtClean="0">
              <a:solidFill>
                <a:schemeClr val="tx2"/>
              </a:solidFill>
              <a:latin typeface="Arial Black" pitchFamily="34" charset="0"/>
            </a:endParaRPr>
          </a:p>
          <a:p>
            <a:pPr>
              <a:defRPr/>
            </a:pPr>
            <a:endParaRPr lang="en-US" dirty="0"/>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80375" cy="609600"/>
          </a:xfrm>
        </p:spPr>
        <p:txBody>
          <a:bodyPr/>
          <a:lstStyle/>
          <a:p>
            <a:pPr>
              <a:defRPr/>
            </a:pPr>
            <a:r>
              <a:rPr lang="en-US" dirty="0" smtClean="0"/>
              <a:t>1.3 ART    </a:t>
            </a:r>
            <a:endParaRPr lang="en-US" dirty="0"/>
          </a:p>
        </p:txBody>
      </p:sp>
      <p:sp>
        <p:nvSpPr>
          <p:cNvPr id="3" name="Content Placeholder 2"/>
          <p:cNvSpPr>
            <a:spLocks noGrp="1"/>
          </p:cNvSpPr>
          <p:nvPr>
            <p:ph idx="1"/>
          </p:nvPr>
        </p:nvSpPr>
        <p:spPr>
          <a:xfrm>
            <a:off x="0" y="838200"/>
            <a:ext cx="9144000" cy="5867400"/>
          </a:xfrm>
        </p:spPr>
        <p:txBody>
          <a:bodyPr>
            <a:normAutofit fontScale="92500" lnSpcReduction="20000"/>
          </a:bodyPr>
          <a:lstStyle/>
          <a:p>
            <a:pPr>
              <a:defRPr/>
            </a:pPr>
            <a:r>
              <a:rPr lang="en-US" sz="3600" b="1" dirty="0" smtClean="0">
                <a:solidFill>
                  <a:schemeClr val="tx2"/>
                </a:solidFill>
                <a:latin typeface="+mj-lt"/>
              </a:rPr>
              <a:t>What are some examples of Roman art forms that influence modern life? </a:t>
            </a:r>
            <a:endParaRPr lang="en-US" sz="3600" dirty="0" smtClean="0">
              <a:solidFill>
                <a:schemeClr val="tx2"/>
              </a:solidFill>
              <a:latin typeface="+mj-lt"/>
            </a:endParaRPr>
          </a:p>
          <a:p>
            <a:pPr lvl="1">
              <a:defRPr/>
            </a:pPr>
            <a:r>
              <a:rPr lang="en-US" sz="4000" b="1" dirty="0" smtClean="0">
                <a:solidFill>
                  <a:schemeClr val="tx2"/>
                </a:solidFill>
                <a:latin typeface="Arial Black" pitchFamily="34" charset="0"/>
              </a:rPr>
              <a:t>Some examples of Roman art forms that influence modern life are:</a:t>
            </a:r>
          </a:p>
          <a:p>
            <a:pPr marL="1200150" lvl="1" indent="-742950">
              <a:buFont typeface="+mj-lt"/>
              <a:buAutoNum type="alphaLcPeriod"/>
              <a:defRPr/>
            </a:pPr>
            <a:r>
              <a:rPr lang="en-US" sz="4000" b="1" dirty="0" smtClean="0">
                <a:solidFill>
                  <a:schemeClr val="tx2"/>
                </a:solidFill>
                <a:latin typeface="Arial Black" pitchFamily="34" charset="0"/>
              </a:rPr>
              <a:t>the murals on found in restaurants, banks, and on the sides of buildings; </a:t>
            </a:r>
          </a:p>
          <a:p>
            <a:pPr marL="1200150" lvl="1" indent="-742950">
              <a:buFont typeface="+mj-lt"/>
              <a:buAutoNum type="alphaLcPeriod"/>
              <a:defRPr/>
            </a:pPr>
            <a:r>
              <a:rPr lang="en-US" sz="4000" b="1" dirty="0" smtClean="0">
                <a:solidFill>
                  <a:schemeClr val="tx2"/>
                </a:solidFill>
                <a:latin typeface="Arial Black" pitchFamily="34" charset="0"/>
              </a:rPr>
              <a:t>creation of lifelike statues; </a:t>
            </a:r>
          </a:p>
          <a:p>
            <a:pPr marL="1200150" lvl="1" indent="-742950">
              <a:buFont typeface="+mj-lt"/>
              <a:buAutoNum type="alphaLcPeriod"/>
              <a:defRPr/>
            </a:pPr>
            <a:r>
              <a:rPr lang="en-US" sz="4000" b="1" dirty="0" smtClean="0">
                <a:solidFill>
                  <a:schemeClr val="tx2"/>
                </a:solidFill>
                <a:latin typeface="Arial Black" pitchFamily="34" charset="0"/>
              </a:rPr>
              <a:t>cut gems and cameos found in stores. </a:t>
            </a:r>
            <a:endParaRPr lang="en-US" sz="4000" dirty="0" smtClean="0">
              <a:solidFill>
                <a:schemeClr val="tx2"/>
              </a:solidFill>
              <a:latin typeface="Arial Black" pitchFamily="34" charset="0"/>
            </a:endParaRPr>
          </a:p>
          <a:p>
            <a:pPr>
              <a:defRPr/>
            </a:pPr>
            <a:endParaRPr lang="en-US" dirty="0"/>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defRPr/>
            </a:pPr>
            <a:r>
              <a:rPr lang="en-US" sz="4000" dirty="0" smtClean="0"/>
              <a:t>1.4 ARCHITECTURE + ENGINEERING</a:t>
            </a:r>
            <a:endParaRPr lang="en-US" sz="4000"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pPr>
              <a:defRPr/>
            </a:pPr>
            <a:r>
              <a:rPr lang="en-US" sz="3600" b="1" dirty="0" smtClean="0">
                <a:solidFill>
                  <a:schemeClr val="tx2"/>
                </a:solidFill>
                <a:latin typeface="+mj-lt"/>
              </a:rPr>
              <a:t>What were some important architectural and engineering achievements of the ancient Romans? </a:t>
            </a:r>
            <a:endParaRPr lang="en-US" sz="3600" dirty="0" smtClean="0">
              <a:solidFill>
                <a:schemeClr val="tx2"/>
              </a:solidFill>
              <a:latin typeface="+mj-lt"/>
            </a:endParaRPr>
          </a:p>
          <a:p>
            <a:pPr lvl="1">
              <a:defRPr/>
            </a:pPr>
            <a:r>
              <a:rPr lang="en-US" sz="3200" b="1" dirty="0" smtClean="0">
                <a:solidFill>
                  <a:schemeClr val="tx2"/>
                </a:solidFill>
                <a:latin typeface="Arial Black" pitchFamily="34" charset="0"/>
              </a:rPr>
              <a:t>Important architectural and engineering achievements of the Romans were:</a:t>
            </a:r>
          </a:p>
          <a:p>
            <a:pPr marL="1371600" lvl="2" indent="-457200">
              <a:buFont typeface="+mj-lt"/>
              <a:buAutoNum type="alphaLcPeriod"/>
              <a:defRPr/>
            </a:pPr>
            <a:r>
              <a:rPr lang="en-US" b="1" dirty="0" smtClean="0">
                <a:solidFill>
                  <a:schemeClr val="tx2"/>
                </a:solidFill>
                <a:latin typeface="Arial Black" pitchFamily="34" charset="0"/>
              </a:rPr>
              <a:t>the arch, </a:t>
            </a:r>
          </a:p>
          <a:p>
            <a:pPr marL="1371600" lvl="2" indent="-457200">
              <a:buFont typeface="+mj-lt"/>
              <a:buAutoNum type="alphaLcPeriod"/>
              <a:defRPr/>
            </a:pPr>
            <a:r>
              <a:rPr lang="en-US" b="1" dirty="0" smtClean="0">
                <a:solidFill>
                  <a:schemeClr val="tx2"/>
                </a:solidFill>
                <a:latin typeface="Arial Black" pitchFamily="34" charset="0"/>
              </a:rPr>
              <a:t>the vault, </a:t>
            </a:r>
          </a:p>
          <a:p>
            <a:pPr marL="1371600" lvl="2" indent="-457200">
              <a:buFont typeface="+mj-lt"/>
              <a:buAutoNum type="alphaLcPeriod"/>
              <a:defRPr/>
            </a:pPr>
            <a:r>
              <a:rPr lang="en-US" b="1" dirty="0" smtClean="0">
                <a:solidFill>
                  <a:schemeClr val="tx2"/>
                </a:solidFill>
                <a:latin typeface="Arial Black" pitchFamily="34" charset="0"/>
              </a:rPr>
              <a:t>and the dome. </a:t>
            </a:r>
          </a:p>
          <a:p>
            <a:pPr lvl="1">
              <a:defRPr/>
            </a:pPr>
            <a:r>
              <a:rPr lang="en-US" sz="3200" b="1" dirty="0" smtClean="0">
                <a:solidFill>
                  <a:schemeClr val="tx2"/>
                </a:solidFill>
                <a:latin typeface="Arial Black" pitchFamily="34" charset="0"/>
              </a:rPr>
              <a:t>They also used concrete to create large buildings. </a:t>
            </a:r>
          </a:p>
          <a:p>
            <a:pPr lvl="2">
              <a:defRPr/>
            </a:pPr>
            <a:r>
              <a:rPr lang="en-US" b="1" dirty="0" smtClean="0">
                <a:solidFill>
                  <a:schemeClr val="tx2"/>
                </a:solidFill>
                <a:latin typeface="Arial Black" pitchFamily="34" charset="0"/>
              </a:rPr>
              <a:t>The Romans developed the stadium and the triumphal arch. </a:t>
            </a:r>
          </a:p>
          <a:p>
            <a:pPr lvl="2">
              <a:defRPr/>
            </a:pPr>
            <a:r>
              <a:rPr lang="en-US" b="1" dirty="0" smtClean="0">
                <a:solidFill>
                  <a:schemeClr val="tx2"/>
                </a:solidFill>
                <a:latin typeface="Arial Black" pitchFamily="34" charset="0"/>
              </a:rPr>
              <a:t>They were also great road, bridge, and aqueduct builders. </a:t>
            </a:r>
            <a:endParaRPr lang="en-US" dirty="0" smtClean="0">
              <a:solidFill>
                <a:schemeClr val="tx2"/>
              </a:solidFill>
              <a:latin typeface="Arial Black" pitchFamily="34" charset="0"/>
            </a:endParaRPr>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defRPr/>
            </a:pPr>
            <a:r>
              <a:rPr lang="en-US" sz="4000" dirty="0" smtClean="0"/>
              <a:t>1.4 ARCHITECTURE + ENGINEERING</a:t>
            </a:r>
            <a:endParaRPr lang="en-US" sz="4000" dirty="0"/>
          </a:p>
        </p:txBody>
      </p:sp>
      <p:sp>
        <p:nvSpPr>
          <p:cNvPr id="3" name="Content Placeholder 2"/>
          <p:cNvSpPr>
            <a:spLocks noGrp="1"/>
          </p:cNvSpPr>
          <p:nvPr>
            <p:ph idx="1"/>
          </p:nvPr>
        </p:nvSpPr>
        <p:spPr>
          <a:xfrm>
            <a:off x="0" y="914400"/>
            <a:ext cx="9144000" cy="5943600"/>
          </a:xfrm>
        </p:spPr>
        <p:txBody>
          <a:bodyPr>
            <a:normAutofit fontScale="92500" lnSpcReduction="10000"/>
          </a:bodyPr>
          <a:lstStyle/>
          <a:p>
            <a:pPr>
              <a:defRPr/>
            </a:pPr>
            <a:r>
              <a:rPr lang="en-US" sz="3500" b="1" dirty="0" smtClean="0">
                <a:solidFill>
                  <a:schemeClr val="tx2"/>
                </a:solidFill>
                <a:latin typeface="+mj-lt"/>
              </a:rPr>
              <a:t>What are some examples of Roman architecture and engineering that influence modern life?</a:t>
            </a:r>
          </a:p>
          <a:p>
            <a:pPr lvl="1">
              <a:defRPr/>
            </a:pPr>
            <a:r>
              <a:rPr lang="en-US" sz="3600" b="1" dirty="0" smtClean="0">
                <a:solidFill>
                  <a:schemeClr val="tx2"/>
                </a:solidFill>
                <a:latin typeface="Arial Black" pitchFamily="34" charset="0"/>
              </a:rPr>
              <a:t>Many modern churches, banks, and government buildings follow Roman designs. </a:t>
            </a:r>
          </a:p>
          <a:p>
            <a:pPr lvl="1">
              <a:defRPr/>
            </a:pPr>
            <a:r>
              <a:rPr lang="en-US" sz="3600" b="1" dirty="0" smtClean="0">
                <a:solidFill>
                  <a:schemeClr val="tx2"/>
                </a:solidFill>
                <a:latin typeface="Arial Black" pitchFamily="34" charset="0"/>
              </a:rPr>
              <a:t>Many communities have stadiums that are built like the Roman Colosseum. </a:t>
            </a:r>
          </a:p>
          <a:p>
            <a:pPr lvl="1">
              <a:defRPr/>
            </a:pPr>
            <a:r>
              <a:rPr lang="en-US" sz="3600" b="1" dirty="0" smtClean="0">
                <a:solidFill>
                  <a:schemeClr val="tx2"/>
                </a:solidFill>
                <a:latin typeface="Arial Black" pitchFamily="34" charset="0"/>
              </a:rPr>
              <a:t>Some modern freeways are built over Roman roads, and parts of aqueducts are still used today. </a:t>
            </a:r>
            <a:endParaRPr lang="en-US" sz="3600" dirty="0" smtClean="0">
              <a:solidFill>
                <a:schemeClr val="tx2"/>
              </a:solidFill>
              <a:latin typeface="Arial Black" pitchFamily="34" charset="0"/>
            </a:endParaRPr>
          </a:p>
          <a:p>
            <a:pPr>
              <a:defRPr/>
            </a:pPr>
            <a:endParaRPr lang="en-US" dirty="0"/>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spcBef>
                <a:spcPts val="0"/>
              </a:spcBef>
              <a:spcAft>
                <a:spcPts val="0"/>
              </a:spcAft>
              <a:defRPr/>
            </a:pPr>
            <a:r>
              <a:rPr lang="en-US" sz="4000" b="1" dirty="0" smtClean="0">
                <a:latin typeface="Arial Black"/>
                <a:ea typeface="Times New Roman"/>
              </a:rPr>
              <a:t>1.5 Language and Writing - A</a:t>
            </a:r>
            <a:endParaRPr lang="en-US" sz="2400" dirty="0" smtClean="0">
              <a:ea typeface="Times New Roman"/>
            </a:endParaRPr>
          </a:p>
        </p:txBody>
      </p:sp>
      <p:sp>
        <p:nvSpPr>
          <p:cNvPr id="3" name="Content Placeholder 2"/>
          <p:cNvSpPr>
            <a:spLocks noGrp="1"/>
          </p:cNvSpPr>
          <p:nvPr>
            <p:ph idx="1"/>
          </p:nvPr>
        </p:nvSpPr>
        <p:spPr>
          <a:xfrm>
            <a:off x="0" y="685800"/>
            <a:ext cx="9144000" cy="6172200"/>
          </a:xfrm>
        </p:spPr>
        <p:txBody>
          <a:bodyPr>
            <a:normAutofit/>
          </a:bodyPr>
          <a:lstStyle/>
          <a:p>
            <a:pPr marL="0">
              <a:spcBef>
                <a:spcPts val="0"/>
              </a:spcBef>
              <a:spcAft>
                <a:spcPts val="0"/>
              </a:spcAft>
              <a:buFont typeface="Wingdings" pitchFamily="2" charset="2"/>
              <a:buNone/>
              <a:defRPr/>
            </a:pPr>
            <a:r>
              <a:rPr lang="en-US" sz="3900" b="1" dirty="0" smtClean="0">
                <a:solidFill>
                  <a:schemeClr val="tx2"/>
                </a:solidFill>
                <a:latin typeface="+mj-lt"/>
                <a:ea typeface="Times New Roman"/>
              </a:rPr>
              <a:t>How is the Latin alphabet different from the English alphabet? </a:t>
            </a:r>
          </a:p>
          <a:p>
            <a:pPr marL="0">
              <a:spcBef>
                <a:spcPts val="0"/>
              </a:spcBef>
              <a:spcAft>
                <a:spcPts val="0"/>
              </a:spcAft>
              <a:buFont typeface="Wingdings" pitchFamily="2" charset="2"/>
              <a:buNone/>
              <a:defRPr/>
            </a:pPr>
            <a:endParaRPr lang="en-US" sz="2200" dirty="0" smtClean="0">
              <a:solidFill>
                <a:schemeClr val="tx2"/>
              </a:solidFill>
              <a:ea typeface="Times New Roman"/>
            </a:endParaRPr>
          </a:p>
          <a:p>
            <a:pPr marL="457200">
              <a:spcBef>
                <a:spcPts val="0"/>
              </a:spcBef>
              <a:spcAft>
                <a:spcPts val="0"/>
              </a:spcAft>
              <a:defRPr/>
            </a:pPr>
            <a:r>
              <a:rPr lang="en-US" sz="4000" b="1" dirty="0" smtClean="0">
                <a:solidFill>
                  <a:schemeClr val="tx2"/>
                </a:solidFill>
                <a:latin typeface="Arial Black" pitchFamily="34" charset="0"/>
                <a:ea typeface="Times New Roman"/>
              </a:rPr>
              <a:t>The Latin alphabet has 23 letters while the English alphabet has 26 letters. </a:t>
            </a:r>
          </a:p>
          <a:p>
            <a:pPr marL="457200">
              <a:spcBef>
                <a:spcPts val="0"/>
              </a:spcBef>
              <a:spcAft>
                <a:spcPts val="0"/>
              </a:spcAft>
              <a:defRPr/>
            </a:pPr>
            <a:endParaRPr lang="en-US" sz="2400" dirty="0" smtClean="0">
              <a:solidFill>
                <a:schemeClr val="tx2"/>
              </a:solidFill>
              <a:ea typeface="Times New Roman"/>
            </a:endParaRPr>
          </a:p>
          <a:p>
            <a:pPr>
              <a:defRPr/>
            </a:pPr>
            <a:endParaRPr lang="en-US"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ftr" sz="quarter" idx="11"/>
          </p:nvPr>
        </p:nvSpPr>
        <p:spPr/>
        <p:txBody>
          <a:bodyPr/>
          <a:lstStyle/>
          <a:p>
            <a:pPr>
              <a:defRPr/>
            </a:pPr>
            <a:r>
              <a:rPr lang="en-US"/>
              <a:t>Copyright 2004 L. Renee Terry</a:t>
            </a:r>
          </a:p>
        </p:txBody>
      </p:sp>
      <p:sp>
        <p:nvSpPr>
          <p:cNvPr id="34818" name="Rectangle 2"/>
          <p:cNvSpPr>
            <a:spLocks noGrp="1" noChangeArrowheads="1"/>
          </p:cNvSpPr>
          <p:nvPr>
            <p:ph type="ctrTitle"/>
          </p:nvPr>
        </p:nvSpPr>
        <p:spPr>
          <a:xfrm>
            <a:off x="762000" y="838200"/>
            <a:ext cx="7772400" cy="1143000"/>
          </a:xfrm>
        </p:spPr>
        <p:txBody>
          <a:bodyPr/>
          <a:lstStyle/>
          <a:p>
            <a:pPr eaLnBrk="1" hangingPunct="1">
              <a:defRPr/>
            </a:pPr>
            <a:r>
              <a:rPr lang="en-US" smtClean="0"/>
              <a:t>Ancient Egypt, Kush, and Mesopotamia</a:t>
            </a:r>
          </a:p>
        </p:txBody>
      </p:sp>
      <p:pic>
        <p:nvPicPr>
          <p:cNvPr id="34821" name="Picture 5" descr="Egypt_198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3636963"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mesopotamia-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667000"/>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checkerboard(across)">
                                      <p:cBhvr>
                                        <p:cTn id="7" dur="500"/>
                                        <p:tgtEl>
                                          <p:spTgt spid="34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4823"/>
                                        </p:tgtEl>
                                        <p:attrNameLst>
                                          <p:attrName>style.visibility</p:attrName>
                                        </p:attrNameLst>
                                      </p:cBhvr>
                                      <p:to>
                                        <p:strVal val="visible"/>
                                      </p:to>
                                    </p:set>
                                    <p:animEffect transition="in" filter="checkerboard(across)">
                                      <p:cBhvr>
                                        <p:cTn id="12"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spcBef>
                <a:spcPts val="0"/>
              </a:spcBef>
              <a:spcAft>
                <a:spcPts val="0"/>
              </a:spcAft>
              <a:defRPr/>
            </a:pPr>
            <a:r>
              <a:rPr lang="en-US" sz="4000" b="1" dirty="0" smtClean="0">
                <a:latin typeface="Arial Black"/>
                <a:ea typeface="Times New Roman"/>
              </a:rPr>
              <a:t>1.5 Language and Writing - B </a:t>
            </a:r>
            <a:endParaRPr lang="en-US" sz="2400" dirty="0" smtClean="0">
              <a:ea typeface="Times New Roman"/>
            </a:endParaRPr>
          </a:p>
        </p:txBody>
      </p:sp>
      <p:sp>
        <p:nvSpPr>
          <p:cNvPr id="3" name="Content Placeholder 2"/>
          <p:cNvSpPr>
            <a:spLocks noGrp="1"/>
          </p:cNvSpPr>
          <p:nvPr>
            <p:ph idx="1"/>
          </p:nvPr>
        </p:nvSpPr>
        <p:spPr>
          <a:xfrm>
            <a:off x="0" y="685800"/>
            <a:ext cx="9144000" cy="6172200"/>
          </a:xfrm>
        </p:spPr>
        <p:txBody>
          <a:bodyPr>
            <a:normAutofit/>
          </a:bodyPr>
          <a:lstStyle/>
          <a:p>
            <a:pPr marL="457200">
              <a:spcBef>
                <a:spcPts val="0"/>
              </a:spcBef>
              <a:spcAft>
                <a:spcPts val="0"/>
              </a:spcAft>
              <a:buFont typeface="Wingdings" pitchFamily="2" charset="2"/>
              <a:buNone/>
              <a:defRPr/>
            </a:pPr>
            <a:endParaRPr lang="en-US" sz="2400" dirty="0" smtClean="0">
              <a:solidFill>
                <a:schemeClr val="tx2"/>
              </a:solidFill>
              <a:ea typeface="Times New Roman"/>
            </a:endParaRPr>
          </a:p>
          <a:p>
            <a:pPr marL="0">
              <a:spcBef>
                <a:spcPts val="0"/>
              </a:spcBef>
              <a:spcAft>
                <a:spcPts val="0"/>
              </a:spcAft>
              <a:buFont typeface="Wingdings" pitchFamily="2" charset="2"/>
              <a:buNone/>
              <a:defRPr/>
            </a:pPr>
            <a:r>
              <a:rPr lang="en-US" b="1" dirty="0" smtClean="0">
                <a:solidFill>
                  <a:schemeClr val="tx2"/>
                </a:solidFill>
                <a:latin typeface="+mj-lt"/>
                <a:ea typeface="Times New Roman"/>
              </a:rPr>
              <a:t>How were the numbers 1, 10, 100, and 1,000 written by the Romans? </a:t>
            </a:r>
          </a:p>
          <a:p>
            <a:pPr marL="0">
              <a:spcBef>
                <a:spcPts val="0"/>
              </a:spcBef>
              <a:spcAft>
                <a:spcPts val="0"/>
              </a:spcAft>
              <a:buFont typeface="Wingdings" pitchFamily="2" charset="2"/>
              <a:buNone/>
              <a:defRPr/>
            </a:pPr>
            <a:endParaRPr lang="en-US" sz="2200" dirty="0" smtClean="0">
              <a:solidFill>
                <a:schemeClr val="tx2"/>
              </a:solidFill>
              <a:ea typeface="Times New Roman"/>
            </a:endParaRPr>
          </a:p>
          <a:p>
            <a:pPr marL="0" indent="457200">
              <a:spcBef>
                <a:spcPts val="0"/>
              </a:spcBef>
              <a:spcAft>
                <a:spcPts val="0"/>
              </a:spcAft>
              <a:defRPr/>
            </a:pPr>
            <a:endParaRPr lang="en-US" sz="4000" b="1" dirty="0" smtClean="0">
              <a:solidFill>
                <a:schemeClr val="tx2"/>
              </a:solidFill>
              <a:latin typeface="Arial Black" pitchFamily="34" charset="0"/>
              <a:ea typeface="Times New Roman"/>
            </a:endParaRPr>
          </a:p>
          <a:p>
            <a:pPr marL="0" indent="457200">
              <a:spcBef>
                <a:spcPts val="0"/>
              </a:spcBef>
              <a:spcAft>
                <a:spcPts val="0"/>
              </a:spcAft>
              <a:defRPr/>
            </a:pPr>
            <a:endParaRPr lang="en-US" sz="2400" dirty="0" smtClean="0">
              <a:solidFill>
                <a:schemeClr val="tx2"/>
              </a:solidFill>
              <a:ea typeface="Times New Roman"/>
            </a:endParaRPr>
          </a:p>
        </p:txBody>
      </p:sp>
      <p:graphicFrame>
        <p:nvGraphicFramePr>
          <p:cNvPr id="4" name="Table 3"/>
          <p:cNvGraphicFramePr>
            <a:graphicFrameLocks noGrp="1"/>
          </p:cNvGraphicFramePr>
          <p:nvPr/>
        </p:nvGraphicFramePr>
        <p:xfrm>
          <a:off x="457200" y="2209800"/>
          <a:ext cx="7086600" cy="4480392"/>
        </p:xfrm>
        <a:graphic>
          <a:graphicData uri="http://schemas.openxmlformats.org/drawingml/2006/table">
            <a:tbl>
              <a:tblPr firstRow="1" bandRow="1">
                <a:tableStyleId>{2D5ABB26-0587-4C30-8999-92F81FD0307C}</a:tableStyleId>
              </a:tblPr>
              <a:tblGrid>
                <a:gridCol w="3543300"/>
                <a:gridCol w="3543300"/>
              </a:tblGrid>
              <a:tr h="639989">
                <a:tc>
                  <a:txBody>
                    <a:bodyPr/>
                    <a:lstStyle/>
                    <a:p>
                      <a:pPr algn="ctr"/>
                      <a:r>
                        <a:rPr lang="en-US" sz="3600" dirty="0" smtClean="0">
                          <a:solidFill>
                            <a:srgbClr val="FFFF00"/>
                          </a:solidFill>
                          <a:latin typeface="Arial Black" pitchFamily="34" charset="0"/>
                        </a:rPr>
                        <a:t>1</a:t>
                      </a:r>
                      <a:endParaRPr lang="en-US" sz="3600" dirty="0">
                        <a:solidFill>
                          <a:srgbClr val="FFFF00"/>
                        </a:solidFill>
                        <a:latin typeface="Arial Black" pitchFamily="34" charset="0"/>
                      </a:endParaRPr>
                    </a:p>
                  </a:txBody>
                  <a:tcPr marT="45708" marB="45708"/>
                </a:tc>
                <a:tc>
                  <a:txBody>
                    <a:bodyPr/>
                    <a:lstStyle/>
                    <a:p>
                      <a:pPr algn="ctr"/>
                      <a:r>
                        <a:rPr lang="en-US" sz="3600" dirty="0" smtClean="0">
                          <a:solidFill>
                            <a:srgbClr val="FFFF00"/>
                          </a:solidFill>
                          <a:latin typeface="Arial Black" pitchFamily="34" charset="0"/>
                        </a:rPr>
                        <a:t>I</a:t>
                      </a:r>
                      <a:endParaRPr lang="en-US" sz="3600" dirty="0">
                        <a:solidFill>
                          <a:srgbClr val="FFFF00"/>
                        </a:solidFill>
                        <a:latin typeface="Arial Black" pitchFamily="34" charset="0"/>
                      </a:endParaRPr>
                    </a:p>
                  </a:txBody>
                  <a:tcPr marT="45708" marB="45708"/>
                </a:tc>
              </a:tr>
              <a:tr h="639989">
                <a:tc>
                  <a:txBody>
                    <a:bodyPr/>
                    <a:lstStyle/>
                    <a:p>
                      <a:pPr algn="ctr"/>
                      <a:r>
                        <a:rPr lang="en-US" sz="3600" dirty="0" smtClean="0">
                          <a:latin typeface="Arial Black" pitchFamily="34" charset="0"/>
                        </a:rPr>
                        <a:t>5</a:t>
                      </a:r>
                      <a:endParaRPr lang="en-US" sz="3600" dirty="0">
                        <a:latin typeface="Arial Black" pitchFamily="34" charset="0"/>
                      </a:endParaRPr>
                    </a:p>
                  </a:txBody>
                  <a:tcPr marT="45708" marB="45708"/>
                </a:tc>
                <a:tc>
                  <a:txBody>
                    <a:bodyPr/>
                    <a:lstStyle/>
                    <a:p>
                      <a:pPr algn="ctr"/>
                      <a:r>
                        <a:rPr lang="en-US" sz="3600" dirty="0" smtClean="0">
                          <a:latin typeface="Arial Black" pitchFamily="34" charset="0"/>
                        </a:rPr>
                        <a:t>V</a:t>
                      </a:r>
                      <a:endParaRPr lang="en-US" sz="3600" dirty="0">
                        <a:latin typeface="Arial Black" pitchFamily="34" charset="0"/>
                      </a:endParaRPr>
                    </a:p>
                  </a:txBody>
                  <a:tcPr marT="45708" marB="45708"/>
                </a:tc>
              </a:tr>
              <a:tr h="639989">
                <a:tc>
                  <a:txBody>
                    <a:bodyPr/>
                    <a:lstStyle/>
                    <a:p>
                      <a:pPr algn="ctr"/>
                      <a:r>
                        <a:rPr lang="en-US" sz="3600" dirty="0" smtClean="0">
                          <a:solidFill>
                            <a:srgbClr val="FFFF00"/>
                          </a:solidFill>
                          <a:latin typeface="Arial Black" pitchFamily="34" charset="0"/>
                        </a:rPr>
                        <a:t>10</a:t>
                      </a:r>
                      <a:endParaRPr lang="en-US" sz="3600" dirty="0">
                        <a:solidFill>
                          <a:srgbClr val="FFFF00"/>
                        </a:solidFill>
                        <a:latin typeface="Arial Black" pitchFamily="34" charset="0"/>
                      </a:endParaRPr>
                    </a:p>
                  </a:txBody>
                  <a:tcPr marT="45708" marB="45708"/>
                </a:tc>
                <a:tc>
                  <a:txBody>
                    <a:bodyPr/>
                    <a:lstStyle/>
                    <a:p>
                      <a:pPr algn="ctr"/>
                      <a:r>
                        <a:rPr lang="en-US" sz="3600" dirty="0" smtClean="0">
                          <a:solidFill>
                            <a:srgbClr val="FFFF00"/>
                          </a:solidFill>
                          <a:latin typeface="Arial Black" pitchFamily="34" charset="0"/>
                        </a:rPr>
                        <a:t>X</a:t>
                      </a:r>
                      <a:endParaRPr lang="en-US" sz="3600" dirty="0">
                        <a:solidFill>
                          <a:srgbClr val="FFFF00"/>
                        </a:solidFill>
                        <a:latin typeface="Arial Black" pitchFamily="34" charset="0"/>
                      </a:endParaRPr>
                    </a:p>
                  </a:txBody>
                  <a:tcPr marT="45708" marB="45708"/>
                </a:tc>
              </a:tr>
              <a:tr h="639989">
                <a:tc>
                  <a:txBody>
                    <a:bodyPr/>
                    <a:lstStyle/>
                    <a:p>
                      <a:pPr algn="ctr"/>
                      <a:r>
                        <a:rPr lang="en-US" sz="3600" dirty="0" smtClean="0">
                          <a:latin typeface="Arial Black" pitchFamily="34" charset="0"/>
                        </a:rPr>
                        <a:t>50</a:t>
                      </a:r>
                      <a:endParaRPr lang="en-US" sz="3600" dirty="0">
                        <a:latin typeface="Arial Black" pitchFamily="34" charset="0"/>
                      </a:endParaRPr>
                    </a:p>
                  </a:txBody>
                  <a:tcPr marT="45708" marB="45708"/>
                </a:tc>
                <a:tc>
                  <a:txBody>
                    <a:bodyPr/>
                    <a:lstStyle/>
                    <a:p>
                      <a:pPr algn="ctr"/>
                      <a:r>
                        <a:rPr lang="en-US" sz="3600" dirty="0" smtClean="0">
                          <a:latin typeface="Arial Black" pitchFamily="34" charset="0"/>
                        </a:rPr>
                        <a:t>L</a:t>
                      </a:r>
                      <a:endParaRPr lang="en-US" sz="3600" dirty="0">
                        <a:latin typeface="Arial Black" pitchFamily="34" charset="0"/>
                      </a:endParaRPr>
                    </a:p>
                  </a:txBody>
                  <a:tcPr marT="45708" marB="45708"/>
                </a:tc>
              </a:tr>
              <a:tr h="639989">
                <a:tc>
                  <a:txBody>
                    <a:bodyPr/>
                    <a:lstStyle/>
                    <a:p>
                      <a:pPr algn="ctr"/>
                      <a:r>
                        <a:rPr lang="en-US" sz="3600" dirty="0" smtClean="0">
                          <a:solidFill>
                            <a:srgbClr val="FFFF00"/>
                          </a:solidFill>
                          <a:latin typeface="Arial Black" pitchFamily="34" charset="0"/>
                        </a:rPr>
                        <a:t>100</a:t>
                      </a:r>
                      <a:endParaRPr lang="en-US" sz="3600" dirty="0">
                        <a:solidFill>
                          <a:srgbClr val="FFFF00"/>
                        </a:solidFill>
                        <a:latin typeface="Arial Black" pitchFamily="34" charset="0"/>
                      </a:endParaRPr>
                    </a:p>
                  </a:txBody>
                  <a:tcPr marT="45708" marB="45708"/>
                </a:tc>
                <a:tc>
                  <a:txBody>
                    <a:bodyPr/>
                    <a:lstStyle/>
                    <a:p>
                      <a:pPr algn="ctr"/>
                      <a:r>
                        <a:rPr lang="en-US" sz="3600" dirty="0" smtClean="0">
                          <a:solidFill>
                            <a:srgbClr val="FFFF00"/>
                          </a:solidFill>
                          <a:latin typeface="Arial Black" pitchFamily="34" charset="0"/>
                        </a:rPr>
                        <a:t>C</a:t>
                      </a:r>
                      <a:endParaRPr lang="en-US" sz="3600" dirty="0">
                        <a:solidFill>
                          <a:srgbClr val="FFFF00"/>
                        </a:solidFill>
                        <a:latin typeface="Arial Black" pitchFamily="34" charset="0"/>
                      </a:endParaRPr>
                    </a:p>
                  </a:txBody>
                  <a:tcPr marT="45708" marB="45708"/>
                </a:tc>
              </a:tr>
              <a:tr h="639989">
                <a:tc>
                  <a:txBody>
                    <a:bodyPr/>
                    <a:lstStyle/>
                    <a:p>
                      <a:pPr algn="ctr"/>
                      <a:r>
                        <a:rPr lang="en-US" sz="3600" dirty="0" smtClean="0">
                          <a:latin typeface="Arial Black" pitchFamily="34" charset="0"/>
                        </a:rPr>
                        <a:t>500</a:t>
                      </a:r>
                      <a:endParaRPr lang="en-US" sz="3600" dirty="0">
                        <a:latin typeface="Arial Black" pitchFamily="34" charset="0"/>
                      </a:endParaRPr>
                    </a:p>
                  </a:txBody>
                  <a:tcPr marT="45708" marB="45708"/>
                </a:tc>
                <a:tc>
                  <a:txBody>
                    <a:bodyPr/>
                    <a:lstStyle/>
                    <a:p>
                      <a:pPr algn="ctr"/>
                      <a:r>
                        <a:rPr lang="en-US" sz="3600" dirty="0" smtClean="0">
                          <a:latin typeface="Arial Black" pitchFamily="34" charset="0"/>
                        </a:rPr>
                        <a:t>D</a:t>
                      </a:r>
                      <a:endParaRPr lang="en-US" sz="3600" dirty="0">
                        <a:latin typeface="Arial Black" pitchFamily="34" charset="0"/>
                      </a:endParaRPr>
                    </a:p>
                  </a:txBody>
                  <a:tcPr marT="45708" marB="45708"/>
                </a:tc>
              </a:tr>
              <a:tr h="639989">
                <a:tc>
                  <a:txBody>
                    <a:bodyPr/>
                    <a:lstStyle/>
                    <a:p>
                      <a:pPr algn="ctr"/>
                      <a:r>
                        <a:rPr lang="en-US" sz="3600" dirty="0" smtClean="0">
                          <a:solidFill>
                            <a:srgbClr val="FFFF00"/>
                          </a:solidFill>
                          <a:latin typeface="Arial Black" pitchFamily="34" charset="0"/>
                        </a:rPr>
                        <a:t>1000</a:t>
                      </a:r>
                      <a:endParaRPr lang="en-US" sz="3600" dirty="0">
                        <a:solidFill>
                          <a:srgbClr val="FFFF00"/>
                        </a:solidFill>
                        <a:latin typeface="Arial Black" pitchFamily="34" charset="0"/>
                      </a:endParaRPr>
                    </a:p>
                  </a:txBody>
                  <a:tcPr marT="45708" marB="45708"/>
                </a:tc>
                <a:tc>
                  <a:txBody>
                    <a:bodyPr/>
                    <a:lstStyle/>
                    <a:p>
                      <a:pPr algn="ctr"/>
                      <a:r>
                        <a:rPr lang="en-US" sz="3600" dirty="0" smtClean="0">
                          <a:solidFill>
                            <a:srgbClr val="FFFF00"/>
                          </a:solidFill>
                          <a:latin typeface="Arial Black" pitchFamily="34" charset="0"/>
                        </a:rPr>
                        <a:t>M</a:t>
                      </a:r>
                      <a:endParaRPr lang="en-US" sz="3600" dirty="0">
                        <a:solidFill>
                          <a:srgbClr val="FFFF00"/>
                        </a:solidFill>
                        <a:latin typeface="Arial Black" pitchFamily="34" charset="0"/>
                      </a:endParaRPr>
                    </a:p>
                  </a:txBody>
                  <a:tcPr marT="45708" marB="45708"/>
                </a:tc>
              </a:tr>
            </a:tbl>
          </a:graphicData>
        </a:graphic>
      </p:graphicFrame>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spcBef>
                <a:spcPts val="0"/>
              </a:spcBef>
              <a:spcAft>
                <a:spcPts val="0"/>
              </a:spcAft>
              <a:defRPr/>
            </a:pPr>
            <a:r>
              <a:rPr lang="en-US" sz="4000" b="1" dirty="0" smtClean="0">
                <a:latin typeface="Arial Black"/>
                <a:ea typeface="Times New Roman"/>
              </a:rPr>
              <a:t>1.5 Language and Writing </a:t>
            </a:r>
            <a:endParaRPr lang="en-US" sz="2400" dirty="0" smtClean="0">
              <a:ea typeface="Times New Roman"/>
            </a:endParaRPr>
          </a:p>
        </p:txBody>
      </p:sp>
      <p:sp>
        <p:nvSpPr>
          <p:cNvPr id="3" name="Content Placeholder 2"/>
          <p:cNvSpPr>
            <a:spLocks noGrp="1"/>
          </p:cNvSpPr>
          <p:nvPr>
            <p:ph idx="1"/>
          </p:nvPr>
        </p:nvSpPr>
        <p:spPr>
          <a:xfrm>
            <a:off x="0" y="685800"/>
            <a:ext cx="9144000" cy="6172200"/>
          </a:xfrm>
        </p:spPr>
        <p:txBody>
          <a:bodyPr>
            <a:normAutofit/>
          </a:bodyPr>
          <a:lstStyle/>
          <a:p>
            <a:pPr marL="0" indent="457200">
              <a:spcBef>
                <a:spcPts val="0"/>
              </a:spcBef>
              <a:spcAft>
                <a:spcPts val="0"/>
              </a:spcAft>
              <a:defRPr/>
            </a:pPr>
            <a:endParaRPr lang="en-US" sz="2400" dirty="0" smtClean="0">
              <a:solidFill>
                <a:schemeClr val="tx2"/>
              </a:solidFill>
              <a:ea typeface="Times New Roman"/>
            </a:endParaRPr>
          </a:p>
          <a:p>
            <a:pPr marL="0">
              <a:spcBef>
                <a:spcPts val="0"/>
              </a:spcBef>
              <a:spcAft>
                <a:spcPts val="0"/>
              </a:spcAft>
              <a:buFont typeface="Wingdings" pitchFamily="2" charset="2"/>
              <a:buNone/>
              <a:defRPr/>
            </a:pPr>
            <a:r>
              <a:rPr lang="en-US" sz="3900" b="1" dirty="0" smtClean="0">
                <a:solidFill>
                  <a:schemeClr val="tx2"/>
                </a:solidFill>
                <a:latin typeface="+mj-lt"/>
                <a:ea typeface="Times New Roman"/>
              </a:rPr>
              <a:t>What are some examples of Roman language that influence modern life? </a:t>
            </a:r>
          </a:p>
          <a:p>
            <a:pPr marL="0">
              <a:spcBef>
                <a:spcPts val="0"/>
              </a:spcBef>
              <a:spcAft>
                <a:spcPts val="0"/>
              </a:spcAft>
              <a:buFont typeface="Wingdings" pitchFamily="2" charset="2"/>
              <a:buNone/>
              <a:defRPr/>
            </a:pPr>
            <a:endParaRPr lang="en-US" sz="2200" dirty="0" smtClean="0">
              <a:solidFill>
                <a:schemeClr val="tx2"/>
              </a:solidFill>
              <a:ea typeface="Times New Roman"/>
            </a:endParaRPr>
          </a:p>
          <a:p>
            <a:pPr marL="457200">
              <a:spcBef>
                <a:spcPts val="0"/>
              </a:spcBef>
              <a:spcAft>
                <a:spcPts val="0"/>
              </a:spcAft>
              <a:defRPr/>
            </a:pPr>
            <a:r>
              <a:rPr lang="en-US" sz="4000" b="1" dirty="0" smtClean="0">
                <a:solidFill>
                  <a:schemeClr val="tx2"/>
                </a:solidFill>
                <a:latin typeface="Arial Black" pitchFamily="34" charset="0"/>
                <a:ea typeface="Times New Roman"/>
              </a:rPr>
              <a:t>Some examples of Roman language that influence modern life are the use of:</a:t>
            </a:r>
          </a:p>
          <a:p>
            <a:pPr marL="857250" lvl="1">
              <a:spcBef>
                <a:spcPts val="0"/>
              </a:spcBef>
              <a:spcAft>
                <a:spcPts val="0"/>
              </a:spcAft>
              <a:defRPr/>
            </a:pPr>
            <a:r>
              <a:rPr lang="en-US" sz="3600" b="1" dirty="0" smtClean="0">
                <a:solidFill>
                  <a:schemeClr val="tx2"/>
                </a:solidFill>
                <a:latin typeface="Arial Black" pitchFamily="34" charset="0"/>
                <a:ea typeface="Times New Roman"/>
              </a:rPr>
              <a:t>Roman proverbs, </a:t>
            </a:r>
          </a:p>
          <a:p>
            <a:pPr marL="857250" lvl="1">
              <a:spcBef>
                <a:spcPts val="0"/>
              </a:spcBef>
              <a:spcAft>
                <a:spcPts val="0"/>
              </a:spcAft>
              <a:defRPr/>
            </a:pPr>
            <a:r>
              <a:rPr lang="en-US" sz="3600" b="1" dirty="0" smtClean="0">
                <a:solidFill>
                  <a:schemeClr val="tx2"/>
                </a:solidFill>
                <a:latin typeface="Arial Black" pitchFamily="34" charset="0"/>
                <a:ea typeface="Times New Roman"/>
              </a:rPr>
              <a:t>Roman words such as civis, </a:t>
            </a:r>
          </a:p>
          <a:p>
            <a:pPr marL="857250" lvl="1">
              <a:spcBef>
                <a:spcPts val="0"/>
              </a:spcBef>
              <a:spcAft>
                <a:spcPts val="0"/>
              </a:spcAft>
              <a:defRPr/>
            </a:pPr>
            <a:r>
              <a:rPr lang="en-US" sz="3600" b="1" dirty="0" smtClean="0">
                <a:solidFill>
                  <a:schemeClr val="tx2"/>
                </a:solidFill>
                <a:latin typeface="Arial Black" pitchFamily="34" charset="0"/>
                <a:ea typeface="Times New Roman"/>
              </a:rPr>
              <a:t>and Roman prefixes. </a:t>
            </a:r>
            <a:endParaRPr lang="en-US" sz="2000" dirty="0" smtClean="0">
              <a:solidFill>
                <a:schemeClr val="tx2"/>
              </a:solidFill>
              <a:latin typeface="Arial Black" pitchFamily="34" charset="0"/>
              <a:ea typeface="Times New Roman"/>
            </a:endParaRPr>
          </a:p>
          <a:p>
            <a:pPr>
              <a:defRPr/>
            </a:pPr>
            <a:endParaRPr lang="en-US" dirty="0"/>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pPr>
              <a:defRPr/>
            </a:pPr>
            <a:r>
              <a:rPr lang="en-US" sz="4000" b="1" dirty="0" smtClean="0"/>
              <a:t>1.6 Philosophy, Law, and Citizenship </a:t>
            </a:r>
            <a:endParaRPr lang="en-US" sz="4000" dirty="0" smtClean="0"/>
          </a:p>
        </p:txBody>
      </p:sp>
      <p:sp>
        <p:nvSpPr>
          <p:cNvPr id="3" name="Content Placeholder 2"/>
          <p:cNvSpPr>
            <a:spLocks noGrp="1"/>
          </p:cNvSpPr>
          <p:nvPr>
            <p:ph idx="1"/>
          </p:nvPr>
        </p:nvSpPr>
        <p:spPr>
          <a:xfrm>
            <a:off x="0" y="762000"/>
            <a:ext cx="9144000" cy="6096000"/>
          </a:xfrm>
        </p:spPr>
        <p:txBody>
          <a:bodyPr>
            <a:normAutofit fontScale="62500" lnSpcReduction="20000"/>
          </a:bodyPr>
          <a:lstStyle/>
          <a:p>
            <a:pPr>
              <a:defRPr/>
            </a:pPr>
            <a:r>
              <a:rPr lang="en-US" sz="4700" b="1" dirty="0" smtClean="0">
                <a:solidFill>
                  <a:schemeClr val="tx2"/>
                </a:solidFill>
                <a:latin typeface="+mj-lt"/>
              </a:rPr>
              <a:t>What were the most important ideas in Roman philosophy, law, and citizenship? </a:t>
            </a:r>
            <a:endParaRPr lang="en-US" sz="4700" dirty="0" smtClean="0">
              <a:solidFill>
                <a:schemeClr val="tx2"/>
              </a:solidFill>
              <a:latin typeface="+mj-lt"/>
            </a:endParaRPr>
          </a:p>
          <a:p>
            <a:pPr lvl="1">
              <a:defRPr/>
            </a:pPr>
            <a:r>
              <a:rPr lang="en-US" sz="5100" b="1" dirty="0" smtClean="0">
                <a:solidFill>
                  <a:schemeClr val="tx2"/>
                </a:solidFill>
                <a:latin typeface="Arial Black" pitchFamily="34" charset="0"/>
              </a:rPr>
              <a:t>The most important ideas in Roman philosophy were </a:t>
            </a:r>
          </a:p>
          <a:p>
            <a:pPr lvl="2">
              <a:defRPr/>
            </a:pPr>
            <a:r>
              <a:rPr lang="en-US" sz="4700" b="1" dirty="0" smtClean="0">
                <a:solidFill>
                  <a:schemeClr val="tx2"/>
                </a:solidFill>
                <a:latin typeface="Arial Black" pitchFamily="34" charset="0"/>
              </a:rPr>
              <a:t>(1) live in a way that agrees with nature and </a:t>
            </a:r>
          </a:p>
          <a:p>
            <a:pPr lvl="2">
              <a:defRPr/>
            </a:pPr>
            <a:r>
              <a:rPr lang="en-US" sz="4700" b="1" dirty="0" smtClean="0">
                <a:solidFill>
                  <a:schemeClr val="tx2"/>
                </a:solidFill>
                <a:latin typeface="Arial Black" pitchFamily="34" charset="0"/>
              </a:rPr>
              <a:t>(2) the one truly good thing in life is to have good character. </a:t>
            </a:r>
          </a:p>
          <a:p>
            <a:pPr lvl="1">
              <a:defRPr/>
            </a:pPr>
            <a:r>
              <a:rPr lang="en-US" sz="5100" b="1" dirty="0" smtClean="0">
                <a:solidFill>
                  <a:schemeClr val="tx2"/>
                </a:solidFill>
                <a:latin typeface="Arial Black" pitchFamily="34" charset="0"/>
              </a:rPr>
              <a:t>The most important idea in Roman law is natural law, which says that everyone has certain rights. </a:t>
            </a:r>
          </a:p>
          <a:p>
            <a:pPr lvl="1">
              <a:defRPr/>
            </a:pPr>
            <a:r>
              <a:rPr lang="en-US" sz="5100" b="1" dirty="0" smtClean="0">
                <a:solidFill>
                  <a:schemeClr val="tx2"/>
                </a:solidFill>
                <a:latin typeface="Arial Black" pitchFamily="34" charset="0"/>
              </a:rPr>
              <a:t>Roman citizens had full rights and responsibilities in government and society. </a:t>
            </a:r>
            <a:endParaRPr lang="en-US" sz="5100" dirty="0" smtClean="0">
              <a:solidFill>
                <a:schemeClr val="tx2"/>
              </a:solidFill>
              <a:latin typeface="Arial Black" pitchFamily="34" charset="0"/>
            </a:endParaRPr>
          </a:p>
          <a:p>
            <a:pPr>
              <a:defRPr/>
            </a:pPr>
            <a:endParaRPr lang="en-US" dirty="0"/>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pPr>
              <a:defRPr/>
            </a:pPr>
            <a:r>
              <a:rPr lang="en-US" sz="4000" b="1" dirty="0" smtClean="0"/>
              <a:t>1.6 Philosophy, Law, and Citizenship </a:t>
            </a:r>
            <a:endParaRPr lang="en-US" sz="4000" dirty="0" smtClean="0"/>
          </a:p>
        </p:txBody>
      </p:sp>
      <p:sp>
        <p:nvSpPr>
          <p:cNvPr id="3" name="Content Placeholder 2"/>
          <p:cNvSpPr>
            <a:spLocks noGrp="1"/>
          </p:cNvSpPr>
          <p:nvPr>
            <p:ph idx="1"/>
          </p:nvPr>
        </p:nvSpPr>
        <p:spPr>
          <a:xfrm>
            <a:off x="0" y="838200"/>
            <a:ext cx="9144000" cy="6019800"/>
          </a:xfrm>
        </p:spPr>
        <p:txBody>
          <a:bodyPr>
            <a:normAutofit fontScale="85000" lnSpcReduction="20000"/>
          </a:bodyPr>
          <a:lstStyle/>
          <a:p>
            <a:pPr>
              <a:defRPr/>
            </a:pPr>
            <a:r>
              <a:rPr lang="en-US" sz="3500" b="1" dirty="0" smtClean="0">
                <a:solidFill>
                  <a:schemeClr val="tx2"/>
                </a:solidFill>
                <a:latin typeface="+mj-lt"/>
              </a:rPr>
              <a:t>What are some examples of ways Roman philosophy, law, and citizenship have affected modern life? </a:t>
            </a:r>
            <a:endParaRPr lang="en-US" sz="3500" dirty="0" smtClean="0">
              <a:solidFill>
                <a:schemeClr val="tx2"/>
              </a:solidFill>
              <a:latin typeface="+mj-lt"/>
            </a:endParaRPr>
          </a:p>
          <a:p>
            <a:pPr lvl="1">
              <a:defRPr/>
            </a:pPr>
            <a:r>
              <a:rPr lang="en-US" sz="3900" b="1" dirty="0" smtClean="0">
                <a:solidFill>
                  <a:schemeClr val="tx2"/>
                </a:solidFill>
                <a:latin typeface="Arial Black" pitchFamily="34" charset="0"/>
              </a:rPr>
              <a:t>Today we call someone who bears pain and suffering bravely “stoic.” </a:t>
            </a:r>
          </a:p>
          <a:p>
            <a:pPr lvl="1">
              <a:defRPr/>
            </a:pPr>
            <a:r>
              <a:rPr lang="en-US" sz="3900" b="1" dirty="0" smtClean="0">
                <a:solidFill>
                  <a:schemeClr val="tx2"/>
                </a:solidFill>
                <a:latin typeface="Arial Black" pitchFamily="34" charset="0"/>
              </a:rPr>
              <a:t>Some modern legal codes in Europe are based on Roman laws. </a:t>
            </a:r>
          </a:p>
          <a:p>
            <a:pPr lvl="1">
              <a:defRPr/>
            </a:pPr>
            <a:r>
              <a:rPr lang="en-US" sz="3900" b="1" dirty="0" smtClean="0">
                <a:solidFill>
                  <a:schemeClr val="tx2"/>
                </a:solidFill>
                <a:latin typeface="Arial Black" pitchFamily="34" charset="0"/>
              </a:rPr>
              <a:t>And many people today believe that all humans have basic rights that no law can take away. </a:t>
            </a:r>
          </a:p>
          <a:p>
            <a:pPr lvl="1">
              <a:defRPr/>
            </a:pPr>
            <a:r>
              <a:rPr lang="en-US" sz="3900" b="1" dirty="0" smtClean="0">
                <a:solidFill>
                  <a:schemeClr val="tx2"/>
                </a:solidFill>
                <a:latin typeface="Arial Black" pitchFamily="34" charset="0"/>
              </a:rPr>
              <a:t>In the United States, all citizens have the same rights, which are protected by the Constitution. </a:t>
            </a:r>
            <a:endParaRPr lang="en-US" sz="3900" dirty="0" smtClean="0">
              <a:solidFill>
                <a:schemeClr val="tx2"/>
              </a:solidFill>
              <a:latin typeface="Arial Black" pitchFamily="34" charset="0"/>
            </a:endParaRPr>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117762" name="Rectangle 2"/>
          <p:cNvSpPr>
            <a:spLocks noGrp="1" noChangeArrowheads="1"/>
          </p:cNvSpPr>
          <p:nvPr>
            <p:ph type="title"/>
          </p:nvPr>
        </p:nvSpPr>
        <p:spPr/>
        <p:txBody>
          <a:bodyPr/>
          <a:lstStyle/>
          <a:p>
            <a:pPr eaLnBrk="1" hangingPunct="1">
              <a:defRPr/>
            </a:pPr>
            <a:r>
              <a:rPr lang="en-US" smtClean="0"/>
              <a:t>What Happened to Rome?</a:t>
            </a:r>
          </a:p>
        </p:txBody>
      </p:sp>
      <p:sp>
        <p:nvSpPr>
          <p:cNvPr id="117763" name="Rectangle 3"/>
          <p:cNvSpPr>
            <a:spLocks noGrp="1" noChangeArrowheads="1"/>
          </p:cNvSpPr>
          <p:nvPr>
            <p:ph type="body" idx="1"/>
          </p:nvPr>
        </p:nvSpPr>
        <p:spPr/>
        <p:txBody>
          <a:bodyPr/>
          <a:lstStyle/>
          <a:p>
            <a:pPr eaLnBrk="1" hangingPunct="1">
              <a:defRPr/>
            </a:pPr>
            <a:r>
              <a:rPr lang="en-US" b="1" smtClean="0"/>
              <a:t>Emperor Theodosius I wrote in his will that upon his death, Rome would be split into two Eastern Rome and Western Rome</a:t>
            </a:r>
          </a:p>
          <a:p>
            <a:pPr eaLnBrk="1" hangingPunct="1">
              <a:defRPr/>
            </a:pPr>
            <a:r>
              <a:rPr lang="en-US" b="1" smtClean="0"/>
              <a:t>The Roman Empire, or Western Rome falls to Barbarians in 476 AD</a:t>
            </a:r>
          </a:p>
          <a:p>
            <a:pPr eaLnBrk="1" hangingPunct="1">
              <a:defRPr/>
            </a:pPr>
            <a:r>
              <a:rPr lang="en-US" b="1" smtClean="0"/>
              <a:t>The fall of The Western Roman empire begins the period referred to as the Dark Ages.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7762"/>
                                        </p:tgtEl>
                                        <p:attrNameLst>
                                          <p:attrName>style.visibility</p:attrName>
                                        </p:attrNameLst>
                                      </p:cBhvr>
                                      <p:to>
                                        <p:strVal val="visible"/>
                                      </p:to>
                                    </p:set>
                                  </p:childTnLst>
                                </p:cTn>
                              </p:par>
                            </p:childTnLst>
                          </p:cTn>
                        </p:par>
                        <p:par>
                          <p:cTn id="7" fill="hold" nodeType="afterGroup">
                            <p:stCondLst>
                              <p:cond delay="500"/>
                            </p:stCondLst>
                            <p:childTnLst>
                              <p:par>
                                <p:cTn id="8" presetID="7" presetClass="entr" presetSubtype="4" fill="hold" grpId="0" nodeType="afterEffect">
                                  <p:stCondLst>
                                    <p:cond delay="10000"/>
                                  </p:stCondLst>
                                  <p:childTnLst>
                                    <p:set>
                                      <p:cBhvr>
                                        <p:cTn id="9" dur="1" fill="hold">
                                          <p:stCondLst>
                                            <p:cond delay="0"/>
                                          </p:stCondLst>
                                        </p:cTn>
                                        <p:tgtEl>
                                          <p:spTgt spid="117763">
                                            <p:txEl>
                                              <p:pRg st="0" end="0"/>
                                            </p:txEl>
                                          </p:spTgt>
                                        </p:tgtEl>
                                        <p:attrNameLst>
                                          <p:attrName>style.visibility</p:attrName>
                                        </p:attrNameLst>
                                      </p:cBhvr>
                                      <p:to>
                                        <p:strVal val="visible"/>
                                      </p:to>
                                    </p:set>
                                    <p:anim calcmode="lin" valueType="num">
                                      <p:cBhvr additive="base">
                                        <p:cTn id="10" dur="50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additive="base">
                                        <p:cTn id="11" dur="5000" fill="hold"/>
                                        <p:tgtEl>
                                          <p:spTgt spid="117763">
                                            <p:txEl>
                                              <p:pRg st="0" end="0"/>
                                            </p:txEl>
                                          </p:spTgt>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5500"/>
                            </p:stCondLst>
                            <p:childTnLst>
                              <p:par>
                                <p:cTn id="13" presetID="7" presetClass="entr" presetSubtype="4" fill="hold" grpId="0" nodeType="afterEffect">
                                  <p:stCondLst>
                                    <p:cond delay="10000"/>
                                  </p:stCondLst>
                                  <p:childTnLst>
                                    <p:set>
                                      <p:cBhvr>
                                        <p:cTn id="14" dur="1" fill="hold">
                                          <p:stCondLst>
                                            <p:cond delay="0"/>
                                          </p:stCondLst>
                                        </p:cTn>
                                        <p:tgtEl>
                                          <p:spTgt spid="117763">
                                            <p:txEl>
                                              <p:pRg st="1" end="1"/>
                                            </p:txEl>
                                          </p:spTgt>
                                        </p:tgtEl>
                                        <p:attrNameLst>
                                          <p:attrName>style.visibility</p:attrName>
                                        </p:attrNameLst>
                                      </p:cBhvr>
                                      <p:to>
                                        <p:strVal val="visible"/>
                                      </p:to>
                                    </p:set>
                                    <p:anim calcmode="lin" valueType="num">
                                      <p:cBhvr additive="base">
                                        <p:cTn id="15" dur="50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117763">
                                            <p:txEl>
                                              <p:pRg st="1" end="1"/>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500"/>
                            </p:stCondLst>
                            <p:childTnLst>
                              <p:par>
                                <p:cTn id="18" presetID="7" presetClass="entr" presetSubtype="4" fill="hold" grpId="0" nodeType="afterEffect">
                                  <p:stCondLst>
                                    <p:cond delay="10000"/>
                                  </p:stCondLst>
                                  <p:childTnLst>
                                    <p:set>
                                      <p:cBhvr>
                                        <p:cTn id="19" dur="1" fill="hold">
                                          <p:stCondLst>
                                            <p:cond delay="0"/>
                                          </p:stCondLst>
                                        </p:cTn>
                                        <p:tgtEl>
                                          <p:spTgt spid="117763">
                                            <p:txEl>
                                              <p:pRg st="2" end="2"/>
                                            </p:txEl>
                                          </p:spTgt>
                                        </p:tgtEl>
                                        <p:attrNameLst>
                                          <p:attrName>style.visibility</p:attrName>
                                        </p:attrNameLst>
                                      </p:cBhvr>
                                      <p:to>
                                        <p:strVal val="visible"/>
                                      </p:to>
                                    </p:set>
                                    <p:anim calcmode="lin" valueType="num">
                                      <p:cBhvr additive="base">
                                        <p:cTn id="20" dur="50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1177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utoUpdateAnimBg="0"/>
      <p:bldP spid="117763" grpId="0" build="p" autoUpdateAnimBg="0" advAuto="1000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0" y="838200"/>
            <a:ext cx="9144000" cy="4495800"/>
          </a:xfrm>
        </p:spPr>
        <p:txBody>
          <a:bodyPr anchor="t"/>
          <a:lstStyle/>
          <a:p>
            <a:pPr>
              <a:defRPr/>
            </a:pPr>
            <a:r>
              <a:rPr lang="en-US" sz="4000" dirty="0">
                <a:solidFill>
                  <a:srgbClr val="FFCC00"/>
                </a:solidFill>
              </a:rPr>
              <a:t>HISTORY ALIVE!</a:t>
            </a:r>
            <a:br>
              <a:rPr lang="en-US" sz="4000" dirty="0">
                <a:solidFill>
                  <a:srgbClr val="FFCC00"/>
                </a:solidFill>
              </a:rPr>
            </a:br>
            <a:r>
              <a:rPr lang="en-US" sz="3600" dirty="0">
                <a:solidFill>
                  <a:srgbClr val="FFCC00"/>
                </a:solidFill>
              </a:rPr>
              <a:t>THE MEDIEVAL WORLD AND BEYOND</a:t>
            </a:r>
            <a:r>
              <a:rPr lang="en-US" sz="4000" dirty="0">
                <a:solidFill>
                  <a:srgbClr val="FFCC00"/>
                </a:solidFill>
              </a:rPr>
              <a:t> </a:t>
            </a:r>
            <a:r>
              <a:rPr lang="en-US" sz="4800" dirty="0">
                <a:solidFill>
                  <a:srgbClr val="FFCC00"/>
                </a:solidFill>
              </a:rPr>
              <a:t/>
            </a:r>
            <a:br>
              <a:rPr lang="en-US" sz="4800" dirty="0">
                <a:solidFill>
                  <a:srgbClr val="FFCC00"/>
                </a:solidFill>
              </a:rPr>
            </a:br>
            <a:r>
              <a:rPr lang="en-US" sz="6000" dirty="0" smtClean="0"/>
              <a:t>CH 6 </a:t>
            </a:r>
            <a:br>
              <a:rPr lang="en-US" sz="6000" dirty="0" smtClean="0"/>
            </a:br>
            <a:r>
              <a:rPr lang="en-US" sz="6000" dirty="0" smtClean="0"/>
              <a:t>The Byzantine Empire </a:t>
            </a:r>
            <a:r>
              <a:rPr lang="en-US" dirty="0" smtClean="0"/>
              <a:t/>
            </a:r>
            <a:br>
              <a:rPr lang="en-US" dirty="0" smtClean="0"/>
            </a:br>
            <a:r>
              <a:rPr lang="en-US" dirty="0" smtClean="0"/>
              <a:t/>
            </a:r>
            <a:br>
              <a:rPr lang="en-US" dirty="0" smtClean="0"/>
            </a:br>
            <a:r>
              <a:rPr lang="en-US" sz="4000" dirty="0" smtClean="0"/>
              <a:t/>
            </a:r>
            <a:br>
              <a:rPr lang="en-US" sz="4000" dirty="0" smtClean="0"/>
            </a:br>
            <a:r>
              <a:rPr lang="en-US" sz="4000" dirty="0"/>
              <a:t/>
            </a:r>
            <a:br>
              <a:rPr lang="en-US" sz="4000" dirty="0"/>
            </a:br>
            <a:r>
              <a:rPr lang="en-US" sz="4000" dirty="0"/>
              <a:t/>
            </a:r>
            <a:br>
              <a:rPr lang="en-US" sz="4000" dirty="0"/>
            </a:br>
            <a:endParaRPr lang="en-US" sz="4000" dirty="0"/>
          </a:p>
        </p:txBody>
      </p:sp>
    </p:spTree>
  </p:cSld>
  <p:clrMapOvr>
    <a:masterClrMapping/>
  </p:clrMapOvr>
  <p:transition advTm="2542">
    <p:cut/>
  </p:transition>
  <p:timing>
    <p:tnLst>
      <p:par>
        <p:cTn id="1" dur="indefinite" restart="never" nodeType="tmRoot">
          <p:childTnLst>
            <p:seq concurrent="1" nextAc="seek">
              <p:cTn id="2" dur="indefinite" nodeType="mainSeq">
                <p:childTnLst>
                  <p:par>
                    <p:cTn id="3" fill="hold" nodeType="clickPar">
                      <p:stCondLst>
                        <p:cond evt="onBegin" delay="0">
                          <p:tn val="2"/>
                        </p:cond>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additive="base">
                                        <p:cTn id="7" dur="500" fill="hold">
                                          <p:stCondLst>
                                            <p:cond delay="0"/>
                                          </p:stCondLst>
                                        </p:cTn>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40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allAtOnce"/>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334962"/>
          </a:xfrm>
        </p:spPr>
        <p:txBody>
          <a:bodyPr/>
          <a:lstStyle/>
          <a:p>
            <a:r>
              <a:rPr lang="en-US" dirty="0" smtClean="0"/>
              <a:t>Byzantium</a:t>
            </a:r>
            <a:endParaRPr lang="en-US" dirty="0"/>
          </a:p>
        </p:txBody>
      </p:sp>
      <p:sp>
        <p:nvSpPr>
          <p:cNvPr id="4" name="Footer Placeholder 3"/>
          <p:cNvSpPr>
            <a:spLocks noGrp="1"/>
          </p:cNvSpPr>
          <p:nvPr>
            <p:ph type="ftr" sz="quarter" idx="11"/>
          </p:nvPr>
        </p:nvSpPr>
        <p:spPr/>
        <p:txBody>
          <a:bodyPr/>
          <a:lstStyle/>
          <a:p>
            <a:pPr>
              <a:defRPr/>
            </a:pPr>
            <a:r>
              <a:rPr lang="en-US" smtClean="0"/>
              <a:t>Copyright 2004 L. Renee Terry</a:t>
            </a:r>
            <a:endParaRPr lang="en-US"/>
          </a:p>
        </p:txBody>
      </p:sp>
      <p:sp>
        <p:nvSpPr>
          <p:cNvPr id="3" name="Content Placeholder 2"/>
          <p:cNvSpPr>
            <a:spLocks noGrp="1"/>
          </p:cNvSpPr>
          <p:nvPr>
            <p:ph idx="1"/>
          </p:nvPr>
        </p:nvSpPr>
        <p:spPr/>
        <p:txBody>
          <a:bodyPr/>
          <a:lstStyle/>
          <a:p>
            <a:r>
              <a:rPr lang="en-US" dirty="0"/>
              <a:t>Video on </a:t>
            </a:r>
            <a:r>
              <a:rPr lang="en-US" dirty="0" smtClean="0"/>
              <a:t>Byzantium shown </a:t>
            </a:r>
            <a:r>
              <a:rPr lang="en-US" dirty="0"/>
              <a:t>here go to Ed1Stop.org for video get password from Mr. Dunn</a:t>
            </a:r>
          </a:p>
          <a:p>
            <a:endParaRPr lang="en-US" dirty="0"/>
          </a:p>
        </p:txBody>
      </p:sp>
    </p:spTree>
    <p:extLst>
      <p:ext uri="{BB962C8B-B14F-4D97-AF65-F5344CB8AC3E}">
        <p14:creationId xmlns:p14="http://schemas.microsoft.com/office/powerpoint/2010/main" val="2485485328"/>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880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457200"/>
            <a:ext cx="889635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5791200" cy="533400"/>
          </a:xfrm>
        </p:spPr>
        <p:txBody>
          <a:bodyPr/>
          <a:lstStyle/>
          <a:p>
            <a:pPr>
              <a:defRPr/>
            </a:pPr>
            <a:r>
              <a:rPr lang="en-US"/>
              <a:t>Standards Used</a:t>
            </a:r>
          </a:p>
        </p:txBody>
      </p:sp>
      <p:sp>
        <p:nvSpPr>
          <p:cNvPr id="46083" name="Rectangle 3"/>
          <p:cNvSpPr>
            <a:spLocks noGrp="1" noChangeArrowheads="1"/>
          </p:cNvSpPr>
          <p:nvPr>
            <p:ph type="body" idx="1"/>
          </p:nvPr>
        </p:nvSpPr>
        <p:spPr>
          <a:xfrm>
            <a:off x="0" y="762000"/>
            <a:ext cx="9144000" cy="6096000"/>
          </a:xfrm>
        </p:spPr>
        <p:txBody>
          <a:bodyPr>
            <a:normAutofit fontScale="62500" lnSpcReduction="20000"/>
          </a:bodyPr>
          <a:lstStyle/>
          <a:p>
            <a:pPr marL="457200" indent="-457200">
              <a:lnSpc>
                <a:spcPct val="115000"/>
              </a:lnSpc>
              <a:spcBef>
                <a:spcPts val="0"/>
              </a:spcBef>
              <a:spcAft>
                <a:spcPts val="1000"/>
              </a:spcAft>
              <a:defRPr/>
            </a:pPr>
            <a:r>
              <a:rPr lang="en-US" sz="5400" dirty="0" smtClean="0">
                <a:solidFill>
                  <a:schemeClr val="tx2"/>
                </a:solidFill>
                <a:latin typeface="Arial Black"/>
                <a:ea typeface="Times New Roman"/>
              </a:rPr>
              <a:t>7.1 	Students analyze the causes and effects of the vast expansion and ultimate disintegration of the Roman Empire.</a:t>
            </a:r>
            <a:endParaRPr lang="en-US" sz="4400" dirty="0" smtClean="0">
              <a:solidFill>
                <a:schemeClr val="tx2"/>
              </a:solidFill>
              <a:latin typeface="Calibri"/>
              <a:ea typeface="Calibri"/>
              <a:cs typeface="Times New Roman"/>
            </a:endParaRPr>
          </a:p>
          <a:p>
            <a:pPr marL="400050" lvl="1">
              <a:lnSpc>
                <a:spcPct val="115000"/>
              </a:lnSpc>
              <a:spcBef>
                <a:spcPts val="0"/>
              </a:spcBef>
              <a:spcAft>
                <a:spcPts val="1000"/>
              </a:spcAft>
              <a:defRPr/>
            </a:pPr>
            <a:r>
              <a:rPr lang="en-US" sz="5000" b="1" i="1" dirty="0" smtClean="0">
                <a:solidFill>
                  <a:schemeClr val="tx2"/>
                </a:solidFill>
                <a:latin typeface="Arial"/>
                <a:ea typeface="Times New Roman"/>
                <a:cs typeface="Times New Roman"/>
              </a:rPr>
              <a:t>7.1.3 </a:t>
            </a:r>
            <a:r>
              <a:rPr lang="en-US" sz="5000" i="1" dirty="0" smtClean="0">
                <a:solidFill>
                  <a:schemeClr val="tx2"/>
                </a:solidFill>
                <a:latin typeface="Arial"/>
                <a:ea typeface="Times New Roman"/>
                <a:cs typeface="Times New Roman"/>
              </a:rPr>
              <a:t>Describe the establishment by Constantine of the new capital in Constantinople and the development of the Byzantine Empire, with an emphasis on the consequences of the development of two distinct European civilizations, Eastern Orthodox and Roman Catholic, and their two distinct views on church-state relations.</a:t>
            </a:r>
            <a:endParaRPr lang="en-US" sz="4000" dirty="0">
              <a:solidFill>
                <a:schemeClr val="tx2"/>
              </a:solidFill>
              <a:latin typeface="Calibri"/>
              <a:ea typeface="Calibri"/>
              <a:cs typeface="Times New Roman"/>
            </a:endParaRPr>
          </a:p>
        </p:txBody>
      </p:sp>
    </p:spTree>
  </p:cSld>
  <p:clrMapOvr>
    <a:masterClrMapping/>
  </p:clrMapOvr>
  <p:transition advTm="15616">
    <p:checke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0" y="762000"/>
            <a:ext cx="9144000" cy="5867400"/>
          </a:xfrm>
        </p:spPr>
        <p:txBody>
          <a:bodyPr>
            <a:normAutofit fontScale="92500" lnSpcReduction="20000"/>
          </a:bodyPr>
          <a:lstStyle/>
          <a:p>
            <a:pPr marL="0">
              <a:lnSpc>
                <a:spcPct val="115000"/>
              </a:lnSpc>
              <a:spcBef>
                <a:spcPts val="0"/>
              </a:spcBef>
              <a:spcAft>
                <a:spcPts val="0"/>
              </a:spcAft>
              <a:defRPr/>
            </a:pPr>
            <a:r>
              <a:rPr lang="en-US" sz="3600" i="1" dirty="0" smtClean="0">
                <a:solidFill>
                  <a:schemeClr val="tx2"/>
                </a:solidFill>
                <a:latin typeface="Arial Black"/>
                <a:ea typeface="Times New Roman"/>
                <a:cs typeface="Arial Black"/>
              </a:rPr>
              <a:t>explain the importance of the city of Constantinople as a trading hub and how it emerged as the capital of the Byzantine Empire. </a:t>
            </a:r>
          </a:p>
          <a:p>
            <a:pPr marL="0">
              <a:lnSpc>
                <a:spcPct val="115000"/>
              </a:lnSpc>
              <a:spcBef>
                <a:spcPts val="0"/>
              </a:spcBef>
              <a:spcAft>
                <a:spcPts val="0"/>
              </a:spcAft>
              <a:defRPr/>
            </a:pPr>
            <a:r>
              <a:rPr lang="en-US" sz="3600" i="1" dirty="0" smtClean="0">
                <a:solidFill>
                  <a:schemeClr val="tx2"/>
                </a:solidFill>
                <a:latin typeface="Arial Black"/>
                <a:ea typeface="Times New Roman"/>
                <a:cs typeface="Arial Black"/>
              </a:rPr>
              <a:t>describe the importance of the reign of Justinian I and the lasting impact of the new code of laws organized during his reign. </a:t>
            </a:r>
          </a:p>
          <a:p>
            <a:pPr marL="0">
              <a:lnSpc>
                <a:spcPct val="115000"/>
              </a:lnSpc>
              <a:spcBef>
                <a:spcPts val="0"/>
              </a:spcBef>
              <a:spcAft>
                <a:spcPts val="0"/>
              </a:spcAft>
              <a:defRPr/>
            </a:pPr>
            <a:r>
              <a:rPr lang="en-US" sz="3600" i="1" dirty="0" smtClean="0">
                <a:solidFill>
                  <a:schemeClr val="tx2"/>
                </a:solidFill>
                <a:latin typeface="Arial Black"/>
                <a:ea typeface="Times New Roman"/>
                <a:cs typeface="Arial Black"/>
              </a:rPr>
              <a:t>trace the development of the Eastern Orthodox Church and its relations with the west.</a:t>
            </a:r>
          </a:p>
        </p:txBody>
      </p:sp>
      <p:sp>
        <p:nvSpPr>
          <p:cNvPr id="50179" name="Rectangle 3"/>
          <p:cNvSpPr>
            <a:spLocks noGrp="1" noChangeArrowheads="1"/>
          </p:cNvSpPr>
          <p:nvPr>
            <p:ph type="title"/>
          </p:nvPr>
        </p:nvSpPr>
        <p:spPr>
          <a:xfrm>
            <a:off x="381000" y="0"/>
            <a:ext cx="8080375" cy="685800"/>
          </a:xfrm>
        </p:spPr>
        <p:txBody>
          <a:bodyPr/>
          <a:lstStyle/>
          <a:p>
            <a:pPr>
              <a:defRPr/>
            </a:pPr>
            <a:r>
              <a:rPr lang="en-US" dirty="0">
                <a:latin typeface="Arial Black" pitchFamily="34" charset="0"/>
              </a:rPr>
              <a:t>OBJECTIVES OF CH </a:t>
            </a:r>
            <a:r>
              <a:rPr lang="en-US" dirty="0" smtClean="0">
                <a:latin typeface="Arial Black" pitchFamily="34" charset="0"/>
              </a:rPr>
              <a:t>6</a:t>
            </a:r>
            <a:endParaRPr lang="en-US" dirty="0">
              <a:latin typeface="Arial Black" pitchFamily="34" charset="0"/>
            </a:endParaRPr>
          </a:p>
        </p:txBody>
      </p:sp>
    </p:spTree>
    <p:custDataLst>
      <p:tags r:id="rId1"/>
    </p:custDataLst>
  </p:cSld>
  <p:clrMapOvr>
    <a:masterClrMapping/>
  </p:clrMapOvr>
  <p:transition spd="slow" advTm="26989">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fade">
                                      <p:cBhvr>
                                        <p:cTn id="7" dur="5000"/>
                                        <p:tgtEl>
                                          <p:spTgt spid="501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Effect transition="in" filter="fade">
                                      <p:cBhvr>
                                        <p:cTn id="12" dur="5000"/>
                                        <p:tgtEl>
                                          <p:spTgt spid="501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78">
                                            <p:txEl>
                                              <p:pRg st="2" end="2"/>
                                            </p:txEl>
                                          </p:spTgt>
                                        </p:tgtEl>
                                        <p:attrNameLst>
                                          <p:attrName>style.visibility</p:attrName>
                                        </p:attrNameLst>
                                      </p:cBhvr>
                                      <p:to>
                                        <p:strVal val="visible"/>
                                      </p:to>
                                    </p:set>
                                    <p:animEffect transition="in" filter="fade">
                                      <p:cBhvr>
                                        <p:cTn id="17" dur="5000"/>
                                        <p:tgtEl>
                                          <p:spTgt spid="501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2004 L. Renee Terry</a:t>
            </a:r>
          </a:p>
        </p:txBody>
      </p:sp>
      <p:sp>
        <p:nvSpPr>
          <p:cNvPr id="8194" name="Rectangle 2"/>
          <p:cNvSpPr>
            <a:spLocks noGrp="1" noChangeArrowheads="1"/>
          </p:cNvSpPr>
          <p:nvPr>
            <p:ph type="title"/>
          </p:nvPr>
        </p:nvSpPr>
        <p:spPr/>
        <p:txBody>
          <a:bodyPr/>
          <a:lstStyle/>
          <a:p>
            <a:pPr eaLnBrk="1" hangingPunct="1">
              <a:defRPr/>
            </a:pPr>
            <a:r>
              <a:rPr lang="en-US" smtClean="0"/>
              <a:t>6.2 – Key words or Concepts</a:t>
            </a:r>
          </a:p>
        </p:txBody>
      </p:sp>
      <p:sp>
        <p:nvSpPr>
          <p:cNvPr id="8195" name="Rectangle 3"/>
          <p:cNvSpPr>
            <a:spLocks noGrp="1" noChangeArrowheads="1"/>
          </p:cNvSpPr>
          <p:nvPr>
            <p:ph type="body" idx="1"/>
          </p:nvPr>
        </p:nvSpPr>
        <p:spPr/>
        <p:txBody>
          <a:bodyPr/>
          <a:lstStyle/>
          <a:p>
            <a:pPr eaLnBrk="1" hangingPunct="1">
              <a:defRPr/>
            </a:pPr>
            <a:r>
              <a:rPr lang="en-US" smtClean="0"/>
              <a:t>River systems</a:t>
            </a:r>
          </a:p>
          <a:p>
            <a:pPr eaLnBrk="1" hangingPunct="1">
              <a:defRPr/>
            </a:pPr>
            <a:r>
              <a:rPr lang="en-US" smtClean="0"/>
              <a:t>Surplus</a:t>
            </a:r>
          </a:p>
          <a:p>
            <a:pPr eaLnBrk="1" hangingPunct="1">
              <a:defRPr/>
            </a:pPr>
            <a:r>
              <a:rPr lang="en-US" smtClean="0"/>
              <a:t>Social Structure</a:t>
            </a:r>
          </a:p>
          <a:p>
            <a:pPr eaLnBrk="1" hangingPunct="1">
              <a:defRPr/>
            </a:pPr>
            <a:r>
              <a:rPr lang="en-US" smtClean="0"/>
              <a:t>Hammurabi’s Code</a:t>
            </a:r>
          </a:p>
          <a:p>
            <a:pPr eaLnBrk="1" hangingPunct="1">
              <a:defRPr/>
            </a:pPr>
            <a:r>
              <a:rPr lang="en-US" smtClean="0"/>
              <a:t>Egyptian Art</a:t>
            </a:r>
          </a:p>
          <a:p>
            <a:pPr eaLnBrk="1" hangingPunct="1">
              <a:defRPr/>
            </a:pPr>
            <a:r>
              <a:rPr lang="en-US" smtClean="0"/>
              <a:t>Hieroglyphics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lide(fromBottom)">
                                      <p:cBhvr>
                                        <p:cTn id="7" dur="2000"/>
                                        <p:tgtEl>
                                          <p:spTgt spid="8195">
                                            <p:txEl>
                                              <p:pRg st="0" end="0"/>
                                            </p:txEl>
                                          </p:spTgt>
                                        </p:tgtEl>
                                      </p:cBhvr>
                                    </p:animEffect>
                                  </p:childTnLst>
                                </p:cTn>
                              </p:par>
                            </p:childTnLst>
                          </p:cTn>
                        </p:par>
                        <p:par>
                          <p:cTn id="8" fill="hold" nodeType="afterGroup">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slide(fromBottom)">
                                      <p:cBhvr>
                                        <p:cTn id="11" dur="2000"/>
                                        <p:tgtEl>
                                          <p:spTgt spid="8195">
                                            <p:txEl>
                                              <p:pRg st="1" end="1"/>
                                            </p:txEl>
                                          </p:spTgt>
                                        </p:tgtEl>
                                      </p:cBhvr>
                                    </p:animEffect>
                                  </p:childTnLst>
                                </p:cTn>
                              </p:par>
                            </p:childTnLst>
                          </p:cTn>
                        </p:par>
                        <p:par>
                          <p:cTn id="12" fill="hold" nodeType="afterGroup">
                            <p:stCondLst>
                              <p:cond delay="4000"/>
                            </p:stCondLst>
                            <p:childTnLst>
                              <p:par>
                                <p:cTn id="13" presetID="12" presetClass="entr" presetSubtype="4" fill="hold" grpId="0"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slide(fromBottom)">
                                      <p:cBhvr>
                                        <p:cTn id="15" dur="2000"/>
                                        <p:tgtEl>
                                          <p:spTgt spid="8195">
                                            <p:txEl>
                                              <p:pRg st="2" end="2"/>
                                            </p:txEl>
                                          </p:spTgt>
                                        </p:tgtEl>
                                      </p:cBhvr>
                                    </p:animEffect>
                                  </p:childTnLst>
                                </p:cTn>
                              </p:par>
                            </p:childTnLst>
                          </p:cTn>
                        </p:par>
                        <p:par>
                          <p:cTn id="16" fill="hold" nodeType="afterGroup">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Effect transition="in" filter="slide(fromBottom)">
                                      <p:cBhvr>
                                        <p:cTn id="19" dur="2000"/>
                                        <p:tgtEl>
                                          <p:spTgt spid="8195">
                                            <p:txEl>
                                              <p:pRg st="3" end="3"/>
                                            </p:txEl>
                                          </p:spTgt>
                                        </p:tgtEl>
                                      </p:cBhvr>
                                    </p:animEffect>
                                  </p:childTnLst>
                                </p:cTn>
                              </p:par>
                            </p:childTnLst>
                          </p:cTn>
                        </p:par>
                        <p:par>
                          <p:cTn id="20" fill="hold" nodeType="afterGroup">
                            <p:stCondLst>
                              <p:cond delay="8000"/>
                            </p:stCondLst>
                            <p:childTnLst>
                              <p:par>
                                <p:cTn id="21" presetID="12" presetClass="entr" presetSubtype="4" fill="hold" grpId="0" nodeType="after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Effect transition="in" filter="slide(fromBottom)">
                                      <p:cBhvr>
                                        <p:cTn id="23" dur="2000"/>
                                        <p:tgtEl>
                                          <p:spTgt spid="8195">
                                            <p:txEl>
                                              <p:pRg st="4" end="4"/>
                                            </p:txEl>
                                          </p:spTgt>
                                        </p:tgtEl>
                                      </p:cBhvr>
                                    </p:animEffect>
                                  </p:childTnLst>
                                </p:cTn>
                              </p:par>
                            </p:childTnLst>
                          </p:cTn>
                        </p:par>
                        <p:par>
                          <p:cTn id="24" fill="hold" nodeType="afterGroup">
                            <p:stCondLst>
                              <p:cond delay="10000"/>
                            </p:stCondLst>
                            <p:childTnLst>
                              <p:par>
                                <p:cTn id="25" presetID="12" presetClass="entr" presetSubtype="4" fill="hold" grpId="0" nodeType="after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Effect transition="in" filter="slide(fromBottom)">
                                      <p:cBhvr>
                                        <p:cTn id="27"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9216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125" y="36513"/>
            <a:ext cx="9032875" cy="6821487"/>
          </a:xfrm>
        </p:spPr>
      </p:pic>
    </p:spTree>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defRPr/>
            </a:pPr>
            <a:r>
              <a:rPr lang="en-US" sz="3600" b="1" u="sng" dirty="0" smtClean="0"/>
              <a:t>NOTES CH6 SEC 6.2 page 62</a:t>
            </a:r>
            <a:r>
              <a:rPr lang="en-US" sz="1600" dirty="0" smtClean="0"/>
              <a:t/>
            </a:r>
            <a:br>
              <a:rPr lang="en-US" sz="1600" dirty="0" smtClean="0"/>
            </a:br>
            <a:r>
              <a:rPr lang="en-US" sz="3600" b="1" dirty="0" smtClean="0"/>
              <a:t> CONSTANTINOPLE </a:t>
            </a:r>
            <a:endParaRPr lang="en-US" sz="1800" dirty="0" smtClean="0"/>
          </a:p>
        </p:txBody>
      </p:sp>
      <p:sp>
        <p:nvSpPr>
          <p:cNvPr id="6" name="Content Placeholder 5"/>
          <p:cNvSpPr>
            <a:spLocks noGrp="1"/>
          </p:cNvSpPr>
          <p:nvPr>
            <p:ph idx="1"/>
          </p:nvPr>
        </p:nvSpPr>
        <p:spPr>
          <a:xfrm>
            <a:off x="0" y="1371600"/>
            <a:ext cx="9144000" cy="5486400"/>
          </a:xfrm>
        </p:spPr>
        <p:txBody>
          <a:bodyPr>
            <a:normAutofit fontScale="85000" lnSpcReduction="10000"/>
          </a:bodyPr>
          <a:lstStyle/>
          <a:p>
            <a:pPr>
              <a:defRPr/>
            </a:pPr>
            <a:r>
              <a:rPr lang="en-US" b="1" dirty="0" smtClean="0">
                <a:solidFill>
                  <a:schemeClr val="tx2"/>
                </a:solidFill>
                <a:latin typeface="Arial Black" pitchFamily="34" charset="0"/>
              </a:rPr>
              <a:t>It was located more than 800 mi east of Rome</a:t>
            </a:r>
            <a:endParaRPr lang="en-US" sz="1800" dirty="0" smtClean="0">
              <a:solidFill>
                <a:schemeClr val="tx2"/>
              </a:solidFill>
              <a:latin typeface="Arial Black" pitchFamily="34" charset="0"/>
            </a:endParaRPr>
          </a:p>
          <a:p>
            <a:pPr>
              <a:defRPr/>
            </a:pPr>
            <a:r>
              <a:rPr lang="en-US" b="1" dirty="0" smtClean="0">
                <a:solidFill>
                  <a:schemeClr val="tx2"/>
                </a:solidFill>
                <a:latin typeface="Arial Black" pitchFamily="34" charset="0"/>
              </a:rPr>
              <a:t>The site was easy to defend</a:t>
            </a:r>
            <a:endParaRPr lang="en-US" sz="1800" dirty="0" smtClean="0">
              <a:solidFill>
                <a:schemeClr val="tx2"/>
              </a:solidFill>
              <a:latin typeface="Arial Black" pitchFamily="34" charset="0"/>
            </a:endParaRPr>
          </a:p>
          <a:p>
            <a:pPr lvl="1">
              <a:defRPr/>
            </a:pPr>
            <a:r>
              <a:rPr lang="en-US" b="1" dirty="0" smtClean="0">
                <a:solidFill>
                  <a:schemeClr val="tx2"/>
                </a:solidFill>
                <a:latin typeface="Arial Black" pitchFamily="34" charset="0"/>
              </a:rPr>
              <a:t>It was a peninsula – surrounded on 3 sides by water</a:t>
            </a:r>
            <a:endParaRPr lang="en-US" sz="1600" dirty="0" smtClean="0">
              <a:solidFill>
                <a:schemeClr val="tx2"/>
              </a:solidFill>
              <a:latin typeface="Arial Black" pitchFamily="34" charset="0"/>
            </a:endParaRPr>
          </a:p>
          <a:p>
            <a:pPr lvl="1">
              <a:defRPr/>
            </a:pPr>
            <a:r>
              <a:rPr lang="en-US" b="1" dirty="0" smtClean="0">
                <a:solidFill>
                  <a:schemeClr val="tx2"/>
                </a:solidFill>
                <a:latin typeface="Arial Black" pitchFamily="34" charset="0"/>
              </a:rPr>
              <a:t>It had miles of walls + watchtowers</a:t>
            </a:r>
            <a:endParaRPr lang="en-US" sz="1600" dirty="0" smtClean="0">
              <a:solidFill>
                <a:schemeClr val="tx2"/>
              </a:solidFill>
              <a:latin typeface="Arial Black" pitchFamily="34" charset="0"/>
            </a:endParaRPr>
          </a:p>
          <a:p>
            <a:pPr lvl="1">
              <a:defRPr/>
            </a:pPr>
            <a:r>
              <a:rPr lang="en-US" b="1" dirty="0" smtClean="0">
                <a:solidFill>
                  <a:schemeClr val="tx2"/>
                </a:solidFill>
                <a:latin typeface="Arial Black" pitchFamily="34" charset="0"/>
              </a:rPr>
              <a:t>It had a chain across the harbor for protection</a:t>
            </a:r>
            <a:endParaRPr lang="en-US" sz="1600" dirty="0" smtClean="0">
              <a:solidFill>
                <a:schemeClr val="tx2"/>
              </a:solidFill>
              <a:latin typeface="Arial Black" pitchFamily="34" charset="0"/>
            </a:endParaRPr>
          </a:p>
          <a:p>
            <a:pPr>
              <a:defRPr/>
            </a:pPr>
            <a:r>
              <a:rPr lang="en-US" b="1" dirty="0" smtClean="0">
                <a:solidFill>
                  <a:schemeClr val="tx2"/>
                </a:solidFill>
                <a:latin typeface="Arial Black" pitchFamily="34" charset="0"/>
              </a:rPr>
              <a:t>Stood at the crossroads bet Europe + Asia</a:t>
            </a:r>
            <a:endParaRPr lang="en-US" sz="1800" dirty="0" smtClean="0">
              <a:solidFill>
                <a:schemeClr val="tx2"/>
              </a:solidFill>
              <a:latin typeface="Arial Black" pitchFamily="34" charset="0"/>
            </a:endParaRPr>
          </a:p>
          <a:p>
            <a:pPr>
              <a:defRPr/>
            </a:pPr>
            <a:r>
              <a:rPr lang="en-US" b="1" dirty="0" smtClean="0">
                <a:solidFill>
                  <a:schemeClr val="tx2"/>
                </a:solidFill>
                <a:latin typeface="Arial Black" pitchFamily="34" charset="0"/>
              </a:rPr>
              <a:t>It was fabulously wealthy as a city</a:t>
            </a:r>
            <a:endParaRPr lang="en-US" sz="1800" dirty="0" smtClean="0">
              <a:solidFill>
                <a:schemeClr val="tx2"/>
              </a:solidFill>
              <a:latin typeface="Arial Black" pitchFamily="34" charset="0"/>
            </a:endParaRPr>
          </a:p>
          <a:p>
            <a:pPr lvl="1">
              <a:defRPr/>
            </a:pPr>
            <a:r>
              <a:rPr lang="en-US" b="1" dirty="0" smtClean="0">
                <a:solidFill>
                  <a:schemeClr val="tx2"/>
                </a:solidFill>
                <a:latin typeface="Arial Black" pitchFamily="34" charset="0"/>
              </a:rPr>
              <a:t>For +7oo yrs. was richest + elegant city</a:t>
            </a:r>
          </a:p>
          <a:p>
            <a:pPr lvl="1">
              <a:defRPr/>
            </a:pPr>
            <a:r>
              <a:rPr lang="en-US" b="1" dirty="0" smtClean="0">
                <a:solidFill>
                  <a:schemeClr val="tx2"/>
                </a:solidFill>
                <a:latin typeface="Arial Black" pitchFamily="34" charset="0"/>
              </a:rPr>
              <a:t>Traded ivory, silk, furs, perfumes + luxury items through its markets</a:t>
            </a:r>
            <a:endParaRPr lang="en-US" sz="1600" dirty="0" smtClean="0">
              <a:solidFill>
                <a:schemeClr val="tx2"/>
              </a:solidFill>
              <a:latin typeface="Arial Black" pitchFamily="34" charset="0"/>
            </a:endParaRPr>
          </a:p>
          <a:p>
            <a:pPr lvl="1">
              <a:defRPr/>
            </a:pPr>
            <a:endParaRPr lang="en-US" b="1" dirty="0" smtClean="0">
              <a:solidFill>
                <a:schemeClr val="tx2"/>
              </a:solidFill>
              <a:latin typeface="Arial Black" pitchFamily="34" charset="0"/>
            </a:endParaRPr>
          </a:p>
          <a:p>
            <a:pPr lvl="1">
              <a:defRPr/>
            </a:pPr>
            <a:endParaRPr lang="en-US" sz="1600" dirty="0" smtClean="0">
              <a:solidFill>
                <a:schemeClr val="tx2"/>
              </a:solidFill>
              <a:latin typeface="Arial Black" pitchFamily="34" charset="0"/>
            </a:endParaRPr>
          </a:p>
        </p:txBody>
      </p:sp>
    </p:spTree>
    <p:custDataLst>
      <p:tags r:id="rId1"/>
    </p:custDataLst>
  </p:cSld>
  <p:clrMapOvr>
    <a:masterClrMapping/>
  </p:clrMapOvr>
  <p:transition spd="slow" advTm="14102">
    <p:sndAc>
      <p:stSnd>
        <p:snd r:embed="rId4" name="chimes.wav"/>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defRPr/>
            </a:pPr>
            <a:r>
              <a:rPr lang="en-US" sz="1600" dirty="0" smtClean="0"/>
              <a:t/>
            </a:r>
            <a:br>
              <a:rPr lang="en-US" sz="1600" dirty="0" smtClean="0"/>
            </a:br>
            <a:r>
              <a:rPr lang="en-US" sz="3600" b="1" dirty="0" smtClean="0"/>
              <a:t> CONSTANTINOPLE   continued</a:t>
            </a:r>
            <a:endParaRPr lang="en-US" sz="2400" dirty="0" smtClean="0"/>
          </a:p>
        </p:txBody>
      </p:sp>
      <p:sp>
        <p:nvSpPr>
          <p:cNvPr id="6" name="Content Placeholder 5"/>
          <p:cNvSpPr>
            <a:spLocks noGrp="1"/>
          </p:cNvSpPr>
          <p:nvPr>
            <p:ph idx="1"/>
          </p:nvPr>
        </p:nvSpPr>
        <p:spPr>
          <a:xfrm>
            <a:off x="0" y="1219200"/>
            <a:ext cx="9144000" cy="5638800"/>
          </a:xfrm>
        </p:spPr>
        <p:txBody>
          <a:bodyPr>
            <a:normAutofit/>
          </a:bodyPr>
          <a:lstStyle/>
          <a:p>
            <a:pPr>
              <a:defRPr/>
            </a:pPr>
            <a:r>
              <a:rPr lang="en-US" sz="2800" b="1" dirty="0" smtClean="0">
                <a:solidFill>
                  <a:schemeClr val="tx2"/>
                </a:solidFill>
                <a:latin typeface="Arial Black" pitchFamily="34" charset="0"/>
              </a:rPr>
              <a:t>At its height, was home to @1 million people</a:t>
            </a:r>
            <a:endParaRPr lang="en-US" sz="1600" dirty="0" smtClean="0">
              <a:solidFill>
                <a:schemeClr val="tx2"/>
              </a:solidFill>
              <a:latin typeface="Arial Black" pitchFamily="34" charset="0"/>
            </a:endParaRPr>
          </a:p>
          <a:p>
            <a:pPr>
              <a:defRPr/>
            </a:pPr>
            <a:r>
              <a:rPr lang="en-US" sz="2800" b="1" dirty="0" smtClean="0">
                <a:solidFill>
                  <a:schemeClr val="tx2"/>
                </a:solidFill>
                <a:latin typeface="Arial Black" pitchFamily="34" charset="0"/>
              </a:rPr>
              <a:t>The  official language was Greek</a:t>
            </a:r>
            <a:endParaRPr lang="en-US" sz="1600" dirty="0" smtClean="0">
              <a:solidFill>
                <a:schemeClr val="tx2"/>
              </a:solidFill>
              <a:latin typeface="Arial Black" pitchFamily="34" charset="0"/>
            </a:endParaRPr>
          </a:p>
          <a:p>
            <a:pPr>
              <a:defRPr/>
            </a:pPr>
            <a:r>
              <a:rPr lang="en-US" sz="2800" b="1" dirty="0" smtClean="0">
                <a:solidFill>
                  <a:schemeClr val="tx2"/>
                </a:solidFill>
                <a:latin typeface="Arial Black" pitchFamily="34" charset="0"/>
              </a:rPr>
              <a:t>It was the most advanced city in Europe</a:t>
            </a:r>
            <a:endParaRPr lang="en-US" sz="1600" dirty="0" smtClean="0">
              <a:solidFill>
                <a:schemeClr val="tx2"/>
              </a:solidFill>
              <a:latin typeface="Arial Black" pitchFamily="34" charset="0"/>
            </a:endParaRPr>
          </a:p>
          <a:p>
            <a:pPr lvl="1">
              <a:defRPr/>
            </a:pPr>
            <a:r>
              <a:rPr lang="en-US" sz="2600" b="1" dirty="0" smtClean="0">
                <a:solidFill>
                  <a:schemeClr val="tx2"/>
                </a:solidFill>
                <a:latin typeface="Arial Black" pitchFamily="34" charset="0"/>
              </a:rPr>
              <a:t>It had a  sewer system</a:t>
            </a:r>
            <a:endParaRPr lang="en-US" sz="1500" dirty="0" smtClean="0">
              <a:solidFill>
                <a:schemeClr val="tx2"/>
              </a:solidFill>
              <a:latin typeface="Arial Black" pitchFamily="34" charset="0"/>
            </a:endParaRPr>
          </a:p>
          <a:p>
            <a:pPr lvl="1">
              <a:defRPr/>
            </a:pPr>
            <a:r>
              <a:rPr lang="en-US" sz="2600" b="1" dirty="0" smtClean="0">
                <a:solidFill>
                  <a:schemeClr val="tx2"/>
                </a:solidFill>
                <a:latin typeface="Arial Black" pitchFamily="34" charset="0"/>
              </a:rPr>
              <a:t>Hospitals, homes for elderly, + orphanages</a:t>
            </a:r>
            <a:endParaRPr lang="en-US" sz="1500" dirty="0" smtClean="0">
              <a:solidFill>
                <a:schemeClr val="tx2"/>
              </a:solidFill>
              <a:latin typeface="Arial Black" pitchFamily="34" charset="0"/>
            </a:endParaRPr>
          </a:p>
          <a:p>
            <a:pPr>
              <a:defRPr/>
            </a:pPr>
            <a:r>
              <a:rPr lang="en-US" sz="2800" b="1" dirty="0" smtClean="0">
                <a:solidFill>
                  <a:schemeClr val="tx2"/>
                </a:solidFill>
                <a:latin typeface="Arial Black" pitchFamily="34" charset="0"/>
              </a:rPr>
              <a:t>But most people still lived in poverty</a:t>
            </a:r>
            <a:endParaRPr lang="en-US" sz="1600" dirty="0" smtClean="0">
              <a:solidFill>
                <a:schemeClr val="tx2"/>
              </a:solidFill>
              <a:latin typeface="Arial Black" pitchFamily="34" charset="0"/>
            </a:endParaRPr>
          </a:p>
          <a:p>
            <a:pPr lvl="1">
              <a:defRPr/>
            </a:pPr>
            <a:r>
              <a:rPr lang="en-US" sz="2600" b="1" dirty="0" smtClean="0">
                <a:solidFill>
                  <a:schemeClr val="tx2"/>
                </a:solidFill>
                <a:latin typeface="Arial Black" pitchFamily="34" charset="0"/>
              </a:rPr>
              <a:t>Unemployed were fed by the government</a:t>
            </a:r>
            <a:endParaRPr lang="en-US" sz="1500" dirty="0" smtClean="0">
              <a:solidFill>
                <a:schemeClr val="tx2"/>
              </a:solidFill>
              <a:latin typeface="Arial Black" pitchFamily="34" charset="0"/>
            </a:endParaRPr>
          </a:p>
          <a:p>
            <a:pPr lvl="1">
              <a:defRPr/>
            </a:pPr>
            <a:r>
              <a:rPr lang="en-US" sz="2600" b="1" dirty="0" smtClean="0">
                <a:solidFill>
                  <a:schemeClr val="tx2"/>
                </a:solidFill>
                <a:latin typeface="Arial Black" pitchFamily="34" charset="0"/>
              </a:rPr>
              <a:t>They swept streets + weeded public parks</a:t>
            </a:r>
            <a:endParaRPr lang="en-US" sz="1500" dirty="0" smtClean="0">
              <a:solidFill>
                <a:schemeClr val="tx2"/>
              </a:solidFill>
              <a:latin typeface="Arial Black" pitchFamily="34" charset="0"/>
            </a:endParaRPr>
          </a:p>
          <a:p>
            <a:pPr>
              <a:defRPr/>
            </a:pPr>
            <a:r>
              <a:rPr lang="en-US" sz="2800" b="1" dirty="0" smtClean="0">
                <a:solidFill>
                  <a:schemeClr val="tx2"/>
                </a:solidFill>
                <a:latin typeface="Arial Black" pitchFamily="34" charset="0"/>
              </a:rPr>
              <a:t>Chariot races were held in a stadium       called the hippodrome </a:t>
            </a:r>
            <a:endParaRPr lang="en-US" sz="2400" dirty="0" smtClean="0">
              <a:solidFill>
                <a:schemeClr val="tx2"/>
              </a:solidFill>
              <a:latin typeface="Arial Black" pitchFamily="34" charset="0"/>
            </a:endParaRPr>
          </a:p>
        </p:txBody>
      </p:sp>
    </p:spTree>
    <p:custDataLst>
      <p:tags r:id="rId1"/>
    </p:custDataLst>
  </p:cSld>
  <p:clrMapOvr>
    <a:masterClrMapping/>
  </p:clrMapOvr>
  <p:transition spd="slow" advTm="14102">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up)">
                                      <p:cBhvr>
                                        <p:cTn id="20" dur="500"/>
                                        <p:tgtEl>
                                          <p:spTgt spid="6">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500"/>
                                        <p:tgtEl>
                                          <p:spTgt spid="6">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wipe(up)">
                                      <p:cBhvr>
                                        <p:cTn id="28" dur="500"/>
                                        <p:tgtEl>
                                          <p:spTgt spid="6">
                                            <p:txEl>
                                              <p:pRg st="5" end="5"/>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500"/>
                                        <p:tgtEl>
                                          <p:spTgt spid="6">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wipe(up)">
                                      <p:cBhvr>
                                        <p:cTn id="34" dur="500"/>
                                        <p:tgtEl>
                                          <p:spTgt spid="6">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up)">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9"/>
          <p:cNvGrpSpPr>
            <a:grpSpLocks/>
          </p:cNvGrpSpPr>
          <p:nvPr/>
        </p:nvGrpSpPr>
        <p:grpSpPr bwMode="auto">
          <a:xfrm>
            <a:off x="0" y="762000"/>
            <a:ext cx="8686800" cy="4876800"/>
            <a:chOff x="0" y="0"/>
            <a:chExt cx="5472" cy="3072"/>
          </a:xfrm>
        </p:grpSpPr>
        <p:sp>
          <p:nvSpPr>
            <p:cNvPr id="96263" name="Rectangle 13"/>
            <p:cNvSpPr>
              <a:spLocks noChangeArrowheads="1"/>
            </p:cNvSpPr>
            <p:nvPr/>
          </p:nvSpPr>
          <p:spPr bwMode="auto">
            <a:xfrm>
              <a:off x="0" y="0"/>
              <a:ext cx="384" cy="3072"/>
            </a:xfrm>
            <a:prstGeom prst="rect">
              <a:avLst/>
            </a:prstGeom>
            <a:solidFill>
              <a:srgbClr val="CC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96264" name="Group 10"/>
            <p:cNvGrpSpPr>
              <a:grpSpLocks/>
            </p:cNvGrpSpPr>
            <p:nvPr/>
          </p:nvGrpSpPr>
          <p:grpSpPr bwMode="auto">
            <a:xfrm>
              <a:off x="240" y="893"/>
              <a:ext cx="5232" cy="115"/>
              <a:chOff x="240" y="893"/>
              <a:chExt cx="5232" cy="115"/>
            </a:xfrm>
          </p:grpSpPr>
          <p:sp>
            <p:nvSpPr>
              <p:cNvPr id="96265" name="Rectangle 12"/>
              <p:cNvSpPr>
                <a:spLocks noChangeArrowheads="1"/>
              </p:cNvSpPr>
              <p:nvPr/>
            </p:nvSpPr>
            <p:spPr bwMode="auto">
              <a:xfrm>
                <a:off x="4320" y="893"/>
                <a:ext cx="1152" cy="11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6266" name="Line 11"/>
              <p:cNvSpPr>
                <a:spLocks noChangeShapeType="1"/>
              </p:cNvSpPr>
              <p:nvPr/>
            </p:nvSpPr>
            <p:spPr bwMode="auto">
              <a:xfrm>
                <a:off x="240" y="941"/>
                <a:ext cx="5232" cy="0"/>
              </a:xfrm>
              <a:prstGeom prst="line">
                <a:avLst/>
              </a:prstGeom>
              <a:noFill/>
              <a:ln w="19050">
                <a:solidFill>
                  <a:srgbClr val="330033"/>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96259" name="Line 6"/>
          <p:cNvSpPr>
            <a:spLocks noChangeShapeType="1"/>
          </p:cNvSpPr>
          <p:nvPr/>
        </p:nvSpPr>
        <p:spPr bwMode="auto">
          <a:xfrm>
            <a:off x="0" y="4876800"/>
            <a:ext cx="609600" cy="0"/>
          </a:xfrm>
          <a:prstGeom prst="line">
            <a:avLst/>
          </a:prstGeom>
          <a:noFill/>
          <a:ln w="44450">
            <a:solidFill>
              <a:srgbClr val="33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60" name="Rectangle 4"/>
          <p:cNvSpPr>
            <a:spLocks noChangeArrowheads="1"/>
          </p:cNvSpPr>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charset="0"/>
            </a:endParaRPr>
          </a:p>
        </p:txBody>
      </p:sp>
      <p:sp>
        <p:nvSpPr>
          <p:cNvPr id="96261" name="Rectangle 2"/>
          <p:cNvSpPr>
            <a:spLocks noChangeArrowheads="1"/>
          </p:cNvSpPr>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6262" name="Picture 1" descr="800px-Meister_von_San_Vitale_in_Ravenna_00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5413"/>
            <a:ext cx="9144000" cy="673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defRPr/>
            </a:pPr>
            <a:r>
              <a:rPr lang="en-US" sz="3600" u="sng" dirty="0" smtClean="0"/>
              <a:t>6.3 JUSTINIAN I – 527 TO 565</a:t>
            </a:r>
          </a:p>
        </p:txBody>
      </p:sp>
      <p:sp>
        <p:nvSpPr>
          <p:cNvPr id="6" name="Content Placeholder 5"/>
          <p:cNvSpPr>
            <a:spLocks noGrp="1"/>
          </p:cNvSpPr>
          <p:nvPr>
            <p:ph idx="1"/>
          </p:nvPr>
        </p:nvSpPr>
        <p:spPr>
          <a:xfrm>
            <a:off x="0" y="1066800"/>
            <a:ext cx="9144000" cy="5791200"/>
          </a:xfrm>
        </p:spPr>
        <p:txBody>
          <a:bodyPr>
            <a:normAutofit/>
          </a:bodyPr>
          <a:lstStyle/>
          <a:p>
            <a:pPr>
              <a:buFont typeface="Wingdings" pitchFamily="2" charset="2"/>
              <a:buNone/>
              <a:defRPr/>
            </a:pPr>
            <a:endParaRPr lang="en-US" sz="1800" dirty="0" smtClean="0">
              <a:solidFill>
                <a:schemeClr val="tx2"/>
              </a:solidFill>
              <a:latin typeface="Calibri"/>
              <a:ea typeface="Calibri"/>
              <a:cs typeface="Times New Roman"/>
            </a:endParaRPr>
          </a:p>
          <a:p>
            <a:pPr>
              <a:lnSpc>
                <a:spcPct val="115000"/>
              </a:lnSpc>
              <a:spcBef>
                <a:spcPts val="0"/>
              </a:spcBef>
              <a:spcAft>
                <a:spcPts val="0"/>
              </a:spcAft>
              <a:buFont typeface="+mj-lt"/>
              <a:buAutoNum type="arabicPeriod"/>
              <a:defRPr/>
            </a:pPr>
            <a:r>
              <a:rPr lang="en-US" sz="4000" dirty="0" smtClean="0">
                <a:solidFill>
                  <a:schemeClr val="tx2"/>
                </a:solidFill>
                <a:latin typeface="Arial Black"/>
                <a:ea typeface="Calibri"/>
                <a:cs typeface="Times New Roman"/>
              </a:rPr>
              <a:t>One of greatest emperors of Byzantium</a:t>
            </a:r>
            <a:endParaRPr lang="en-US" sz="2400" dirty="0" smtClean="0">
              <a:solidFill>
                <a:schemeClr val="tx2"/>
              </a:solidFill>
              <a:latin typeface="Calibri"/>
              <a:ea typeface="Calibri"/>
              <a:cs typeface="Times New Roman"/>
            </a:endParaRPr>
          </a:p>
          <a:p>
            <a:pPr>
              <a:lnSpc>
                <a:spcPct val="115000"/>
              </a:lnSpc>
              <a:spcBef>
                <a:spcPts val="0"/>
              </a:spcBef>
              <a:spcAft>
                <a:spcPts val="0"/>
              </a:spcAft>
              <a:buFont typeface="+mj-lt"/>
              <a:buAutoNum type="arabicPeriod"/>
              <a:defRPr/>
            </a:pPr>
            <a:r>
              <a:rPr lang="en-US" sz="4000" dirty="0" smtClean="0">
                <a:solidFill>
                  <a:schemeClr val="tx2"/>
                </a:solidFill>
                <a:latin typeface="Arial Black"/>
                <a:ea typeface="Calibri"/>
                <a:cs typeface="Times New Roman"/>
              </a:rPr>
              <a:t>Almost lost his life in 532 – hippodrome</a:t>
            </a:r>
            <a:endParaRPr lang="en-US" sz="2400" dirty="0" smtClean="0">
              <a:solidFill>
                <a:schemeClr val="tx2"/>
              </a:solidFill>
              <a:latin typeface="Calibri"/>
              <a:ea typeface="Calibri"/>
              <a:cs typeface="Times New Roman"/>
            </a:endParaRPr>
          </a:p>
          <a:p>
            <a:pPr lvl="1">
              <a:lnSpc>
                <a:spcPct val="115000"/>
              </a:lnSpc>
              <a:spcBef>
                <a:spcPts val="0"/>
              </a:spcBef>
              <a:spcAft>
                <a:spcPts val="0"/>
              </a:spcAft>
              <a:buFont typeface="Symbol"/>
              <a:buChar char=""/>
              <a:defRPr/>
            </a:pPr>
            <a:r>
              <a:rPr lang="en-US" sz="3600" dirty="0" smtClean="0">
                <a:solidFill>
                  <a:schemeClr val="tx2"/>
                </a:solidFill>
                <a:latin typeface="Arial Black"/>
                <a:ea typeface="Calibri"/>
                <a:cs typeface="Times New Roman"/>
              </a:rPr>
              <a:t>Blues + greens rebelled into the streets</a:t>
            </a:r>
            <a:endParaRPr lang="en-US" sz="1800" dirty="0" smtClean="0">
              <a:solidFill>
                <a:schemeClr val="tx2"/>
              </a:solidFill>
              <a:latin typeface="Calibri"/>
              <a:ea typeface="Calibri"/>
              <a:cs typeface="Times New Roman"/>
            </a:endParaRPr>
          </a:p>
          <a:p>
            <a:pPr lvl="1">
              <a:lnSpc>
                <a:spcPct val="115000"/>
              </a:lnSpc>
              <a:spcBef>
                <a:spcPts val="0"/>
              </a:spcBef>
              <a:spcAft>
                <a:spcPts val="0"/>
              </a:spcAft>
              <a:buFont typeface="Symbol"/>
              <a:buChar char=""/>
              <a:defRPr/>
            </a:pPr>
            <a:r>
              <a:rPr lang="en-US" sz="3600" dirty="0" smtClean="0">
                <a:solidFill>
                  <a:schemeClr val="tx2"/>
                </a:solidFill>
                <a:latin typeface="Arial Black"/>
                <a:ea typeface="Calibri"/>
                <a:cs typeface="Times New Roman"/>
              </a:rPr>
              <a:t>30,000 killed + Constantinople = in ruins </a:t>
            </a:r>
            <a:endParaRPr lang="en-US" sz="1800" dirty="0" smtClean="0">
              <a:solidFill>
                <a:schemeClr val="tx2"/>
              </a:solidFill>
              <a:latin typeface="Calibri"/>
              <a:ea typeface="Calibri"/>
              <a:cs typeface="Times New Roman"/>
            </a:endParaRPr>
          </a:p>
        </p:txBody>
      </p:sp>
    </p:spTree>
    <p:custDataLst>
      <p:tags r:id="rId1"/>
    </p:custDataLst>
  </p:cSld>
  <p:clrMapOvr>
    <a:masterClrMapping/>
  </p:clrMapOvr>
  <p:transition advTm="40061">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pPr>
              <a:defRPr/>
            </a:pPr>
            <a:r>
              <a:rPr lang="en-US" sz="3600" u="sng" dirty="0" smtClean="0"/>
              <a:t>6.3 JUSTINIAN I – 527 TO 565</a:t>
            </a:r>
          </a:p>
        </p:txBody>
      </p:sp>
      <p:sp>
        <p:nvSpPr>
          <p:cNvPr id="6" name="Content Placeholder 5"/>
          <p:cNvSpPr>
            <a:spLocks noGrp="1"/>
          </p:cNvSpPr>
          <p:nvPr>
            <p:ph idx="1"/>
          </p:nvPr>
        </p:nvSpPr>
        <p:spPr>
          <a:xfrm>
            <a:off x="0" y="533400"/>
            <a:ext cx="9144000" cy="6324600"/>
          </a:xfrm>
        </p:spPr>
        <p:txBody>
          <a:bodyPr>
            <a:normAutofit lnSpcReduction="10000"/>
          </a:bodyPr>
          <a:lstStyle/>
          <a:p>
            <a:pPr>
              <a:lnSpc>
                <a:spcPct val="115000"/>
              </a:lnSpc>
              <a:spcBef>
                <a:spcPts val="0"/>
              </a:spcBef>
              <a:spcAft>
                <a:spcPts val="0"/>
              </a:spcAft>
              <a:buFont typeface="+mj-lt"/>
              <a:buAutoNum type="arabicPeriod"/>
              <a:defRPr/>
            </a:pPr>
            <a:r>
              <a:rPr lang="en-US" sz="3600" dirty="0" smtClean="0">
                <a:solidFill>
                  <a:schemeClr val="tx2"/>
                </a:solidFill>
                <a:latin typeface="Arial Black"/>
                <a:ea typeface="Calibri"/>
                <a:cs typeface="Times New Roman"/>
              </a:rPr>
              <a:t>He rebuilt the city on an even grander scale than before</a:t>
            </a:r>
            <a:endParaRPr lang="en-US" sz="2000" dirty="0" smtClean="0">
              <a:solidFill>
                <a:schemeClr val="tx2"/>
              </a:solidFill>
              <a:latin typeface="Calibri"/>
              <a:ea typeface="Calibri"/>
              <a:cs typeface="Times New Roman"/>
            </a:endParaRPr>
          </a:p>
          <a:p>
            <a:pPr>
              <a:lnSpc>
                <a:spcPct val="115000"/>
              </a:lnSpc>
              <a:spcBef>
                <a:spcPts val="0"/>
              </a:spcBef>
              <a:spcAft>
                <a:spcPts val="0"/>
              </a:spcAft>
              <a:buFont typeface="Symbol"/>
              <a:buChar char=""/>
              <a:defRPr/>
            </a:pPr>
            <a:r>
              <a:rPr lang="en-US" sz="3600" dirty="0" smtClean="0">
                <a:solidFill>
                  <a:schemeClr val="tx2"/>
                </a:solidFill>
                <a:latin typeface="Arial Black"/>
                <a:ea typeface="Calibri"/>
                <a:cs typeface="Times New Roman"/>
              </a:rPr>
              <a:t>Put huge sums of money into public works</a:t>
            </a:r>
            <a:endParaRPr lang="en-US" sz="2000" dirty="0" smtClean="0">
              <a:solidFill>
                <a:schemeClr val="tx2"/>
              </a:solidFill>
              <a:latin typeface="Calibri"/>
              <a:ea typeface="Calibri"/>
              <a:cs typeface="Times New Roman"/>
            </a:endParaRPr>
          </a:p>
          <a:p>
            <a:pPr>
              <a:lnSpc>
                <a:spcPct val="115000"/>
              </a:lnSpc>
              <a:spcBef>
                <a:spcPts val="0"/>
              </a:spcBef>
              <a:spcAft>
                <a:spcPts val="0"/>
              </a:spcAft>
              <a:buFont typeface="Symbol"/>
              <a:buChar char=""/>
              <a:defRPr/>
            </a:pPr>
            <a:r>
              <a:rPr lang="en-US" sz="3600" dirty="0" smtClean="0">
                <a:solidFill>
                  <a:schemeClr val="tx2"/>
                </a:solidFill>
                <a:latin typeface="Arial Black"/>
                <a:ea typeface="Calibri"/>
                <a:cs typeface="Times New Roman"/>
              </a:rPr>
              <a:t>New bridges, public bathe, parks, roads, and hospitals</a:t>
            </a:r>
          </a:p>
          <a:p>
            <a:pPr>
              <a:lnSpc>
                <a:spcPct val="115000"/>
              </a:lnSpc>
              <a:spcBef>
                <a:spcPts val="0"/>
              </a:spcBef>
              <a:spcAft>
                <a:spcPts val="1000"/>
              </a:spcAft>
              <a:buClr>
                <a:srgbClr val="FFCC66"/>
              </a:buClr>
              <a:buFont typeface="Symbol"/>
              <a:buChar char=""/>
              <a:defRPr/>
            </a:pPr>
            <a:r>
              <a:rPr lang="en-US" sz="3600" dirty="0" smtClean="0">
                <a:solidFill>
                  <a:schemeClr val="tx2"/>
                </a:solidFill>
                <a:latin typeface="Arial Black"/>
                <a:ea typeface="Calibri"/>
                <a:cs typeface="Times New Roman"/>
              </a:rPr>
              <a:t>He also built the magnificent Hagia Sophia (holy wisdom) one of the most famous buildings in the world</a:t>
            </a:r>
            <a:endParaRPr lang="en-US" sz="2000" dirty="0" smtClean="0">
              <a:solidFill>
                <a:schemeClr val="tx2"/>
              </a:solidFill>
              <a:latin typeface="Calibri"/>
              <a:ea typeface="Calibri"/>
              <a:cs typeface="Times New Roman"/>
            </a:endParaRPr>
          </a:p>
        </p:txBody>
      </p:sp>
    </p:spTree>
    <p:custDataLst>
      <p:tags r:id="rId1"/>
    </p:custDataLst>
  </p:cSld>
  <p:clrMapOvr>
    <a:masterClrMapping/>
  </p:clrMapOvr>
  <p:transition advTm="40061">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838200"/>
          </a:xfrm>
        </p:spPr>
        <p:txBody>
          <a:bodyPr anchor="t"/>
          <a:lstStyle/>
          <a:p>
            <a:pPr>
              <a:defRPr/>
            </a:pPr>
            <a:r>
              <a:rPr lang="en-US" b="1" dirty="0" smtClean="0"/>
              <a:t>Hagia Sophia</a:t>
            </a:r>
            <a:r>
              <a:rPr lang="en-US" dirty="0" smtClean="0"/>
              <a:t/>
            </a:r>
            <a:br>
              <a:rPr lang="en-US" dirty="0" smtClean="0"/>
            </a:br>
            <a:endParaRPr lang="en-US" dirty="0"/>
          </a:p>
        </p:txBody>
      </p:sp>
      <p:pic>
        <p:nvPicPr>
          <p:cNvPr id="99331" name="Content Placeholder 3" descr="Aya_sofya"/>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92075" y="838200"/>
            <a:ext cx="8959850" cy="6019800"/>
          </a:xfrm>
        </p:spPr>
      </p:pic>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503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0137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
            <a:ext cx="4264025" cy="6394450"/>
          </a:xfrm>
        </p:spPr>
      </p:pic>
      <p:pic>
        <p:nvPicPr>
          <p:cNvPr id="101380" name="Picture 3" descr="Al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400"/>
            <a:ext cx="427355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8.3|6.6|4.9"/>
</p:tagLst>
</file>

<file path=ppt/tags/tag2.xml><?xml version="1.0" encoding="utf-8"?>
<p:tagLst xmlns:a="http://schemas.openxmlformats.org/drawingml/2006/main" xmlns:r="http://schemas.openxmlformats.org/officeDocument/2006/relationships" xmlns:p="http://schemas.openxmlformats.org/presentationml/2006/main">
  <p:tag name="TIMING" val="|2.8|1.5|1|2.2|3.6"/>
</p:tagLst>
</file>

<file path=ppt/tags/tag3.xml><?xml version="1.0" encoding="utf-8"?>
<p:tagLst xmlns:a="http://schemas.openxmlformats.org/drawingml/2006/main" xmlns:r="http://schemas.openxmlformats.org/officeDocument/2006/relationships" xmlns:p="http://schemas.openxmlformats.org/presentationml/2006/main">
  <p:tag name="TIMING" val="|2.8|1.5|1|2.2|3.6"/>
</p:tagLst>
</file>

<file path=ppt/tags/tag4.xml><?xml version="1.0" encoding="utf-8"?>
<p:tagLst xmlns:a="http://schemas.openxmlformats.org/drawingml/2006/main" xmlns:r="http://schemas.openxmlformats.org/officeDocument/2006/relationships" xmlns:p="http://schemas.openxmlformats.org/presentationml/2006/main">
  <p:tag name="TIMING" val="|1.2|5.5|5.4|5.3|5.4|5.4|5.3"/>
</p:tagLst>
</file>

<file path=ppt/tags/tag5.xml><?xml version="1.0" encoding="utf-8"?>
<p:tagLst xmlns:a="http://schemas.openxmlformats.org/drawingml/2006/main" xmlns:r="http://schemas.openxmlformats.org/officeDocument/2006/relationships" xmlns:p="http://schemas.openxmlformats.org/presentationml/2006/main">
  <p:tag name="TIMING" val="|1.2|5.5|5.4|5.3|5.4|5.4|5.3"/>
</p:tagLst>
</file>

<file path=ppt/tags/tag6.xml><?xml version="1.0" encoding="utf-8"?>
<p:tagLst xmlns:a="http://schemas.openxmlformats.org/drawingml/2006/main" xmlns:r="http://schemas.openxmlformats.org/officeDocument/2006/relationships" xmlns:p="http://schemas.openxmlformats.org/presentationml/2006/main">
  <p:tag name="TIMING" val="|1.2|5.5|5.4|5.3|5.4|5.4|5.3"/>
</p:tagLst>
</file>

<file path=ppt/tags/tag7.xml><?xml version="1.0" encoding="utf-8"?>
<p:tagLst xmlns:a="http://schemas.openxmlformats.org/drawingml/2006/main" xmlns:r="http://schemas.openxmlformats.org/officeDocument/2006/relationships" xmlns:p="http://schemas.openxmlformats.org/presentationml/2006/main">
  <p:tag name="TIMING" val="|1.2|5.5|5.4|5.3|5.4|5.4|5.3"/>
</p:tagLst>
</file>

<file path=ppt/theme/theme1.xml><?xml version="1.0" encoding="utf-8"?>
<a:theme xmlns:a="http://schemas.openxmlformats.org/drawingml/2006/main" name="Slit">
  <a:themeElements>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9969</TotalTime>
  <Words>4519</Words>
  <Application>Microsoft Office PowerPoint</Application>
  <PresentationFormat>On-screen Show (4:3)</PresentationFormat>
  <Paragraphs>652</Paragraphs>
  <Slides>116</Slides>
  <Notes>102</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Slit</vt:lpstr>
      <vt:lpstr>Social Science Review for 6th Grade Standards  and Rome as covered in the 7th Grade</vt:lpstr>
      <vt:lpstr>6th Grade Social Science Review</vt:lpstr>
      <vt:lpstr>World History and Geography:  Ancient Civilizations (as found in the TCI text)</vt:lpstr>
      <vt:lpstr>Early Man and Settlement</vt:lpstr>
      <vt:lpstr>6.1 – Key words or concepts</vt:lpstr>
      <vt:lpstr>The Development of Man</vt:lpstr>
      <vt:lpstr>This leads to the development of Ancient civilizations </vt:lpstr>
      <vt:lpstr>Ancient Egypt, Kush, and Mesopotamia</vt:lpstr>
      <vt:lpstr>6.2 – Key words or Concepts</vt:lpstr>
      <vt:lpstr>Geography</vt:lpstr>
      <vt:lpstr>Egypt / Kush – The Nile River </vt:lpstr>
      <vt:lpstr>Mesopotamia –Tigris and Euphrates Rivers </vt:lpstr>
      <vt:lpstr>Religion</vt:lpstr>
      <vt:lpstr>Rulers were worshiped as semi-divine</vt:lpstr>
      <vt:lpstr>Queen Hatshepsut</vt:lpstr>
      <vt:lpstr>Rameses II</vt:lpstr>
      <vt:lpstr>Hammurabi – Father of Laws </vt:lpstr>
      <vt:lpstr>Ancient Hebrews*</vt:lpstr>
      <vt:lpstr>6.3 – Key words or Concepts</vt:lpstr>
      <vt:lpstr>The Significance of The Ancient Hebrews</vt:lpstr>
      <vt:lpstr>Geography</vt:lpstr>
      <vt:lpstr>Moses</vt:lpstr>
      <vt:lpstr>Politics</vt:lpstr>
      <vt:lpstr>The Diaspora</vt:lpstr>
      <vt:lpstr>Ancient India</vt:lpstr>
      <vt:lpstr>6.5 – Key words or Concepts</vt:lpstr>
      <vt:lpstr>Geography</vt:lpstr>
      <vt:lpstr>Social Structure</vt:lpstr>
      <vt:lpstr>Religion</vt:lpstr>
      <vt:lpstr>Ancient China</vt:lpstr>
      <vt:lpstr>6.5 – Key words or Concepts</vt:lpstr>
      <vt:lpstr>Geography</vt:lpstr>
      <vt:lpstr>China is isolated in it location by:</vt:lpstr>
      <vt:lpstr>PowerPoint Presentation</vt:lpstr>
      <vt:lpstr>Politics</vt:lpstr>
      <vt:lpstr>Qin Shihuangdi</vt:lpstr>
      <vt:lpstr>Economics</vt:lpstr>
      <vt:lpstr>Religion</vt:lpstr>
      <vt:lpstr>Confucius</vt:lpstr>
      <vt:lpstr>Economics</vt:lpstr>
      <vt:lpstr>Ancient Greece</vt:lpstr>
      <vt:lpstr>Discovering Ancient Greece</vt:lpstr>
      <vt:lpstr>6.4 – Key words or Concepts</vt:lpstr>
      <vt:lpstr>Geography</vt:lpstr>
      <vt:lpstr>Religion</vt:lpstr>
      <vt:lpstr>Politics</vt:lpstr>
      <vt:lpstr> Athenian / Direct Democracy</vt:lpstr>
      <vt:lpstr>Alexander the Great</vt:lpstr>
      <vt:lpstr>Alexander the Great</vt:lpstr>
      <vt:lpstr>Ancient Rome</vt:lpstr>
      <vt:lpstr>Rome’s Beginnings</vt:lpstr>
      <vt:lpstr>6.7 – Key words or Concepts</vt:lpstr>
      <vt:lpstr>Geographical Borders of Rome at its height</vt:lpstr>
      <vt:lpstr>Politics</vt:lpstr>
      <vt:lpstr>Early Strengths of the Roman Empire </vt:lpstr>
      <vt:lpstr>Lasting Contributions</vt:lpstr>
      <vt:lpstr>Architecture</vt:lpstr>
      <vt:lpstr>Engineering</vt:lpstr>
      <vt:lpstr>The Roman Catholic Church</vt:lpstr>
      <vt:lpstr>The Spread of Christianity</vt:lpstr>
      <vt:lpstr>PowerPoint Presentation</vt:lpstr>
      <vt:lpstr>PowerPoint Presentation</vt:lpstr>
      <vt:lpstr>7.1  - The Fall of Rome</vt:lpstr>
      <vt:lpstr>HISTORY ALIVE! THE MEDIEVAL WORLD AND BEYOND  CH 1   The Legacy of the Roman Empire      </vt:lpstr>
      <vt:lpstr>Legendary Rome</vt:lpstr>
      <vt:lpstr>Standards Used</vt:lpstr>
      <vt:lpstr>OBJECTIVES OF CH 1</vt:lpstr>
      <vt:lpstr>OVERVIEW OF CH 1</vt:lpstr>
      <vt:lpstr>CHAPTER 1  The Legacy of the Roman Empire </vt:lpstr>
      <vt:lpstr>READING NOTES CH 1</vt:lpstr>
      <vt:lpstr>PowerPoint Presentation</vt:lpstr>
      <vt:lpstr>1.2.1 Problems in the Late Empire</vt:lpstr>
      <vt:lpstr>1.2.1 Problems in the Late Empire</vt:lpstr>
      <vt:lpstr>1.2.2 The Fall of Rome</vt:lpstr>
      <vt:lpstr>1.3 ART    </vt:lpstr>
      <vt:lpstr>1.3 ART    </vt:lpstr>
      <vt:lpstr>1.4 ARCHITECTURE + ENGINEERING</vt:lpstr>
      <vt:lpstr>1.4 ARCHITECTURE + ENGINEERING</vt:lpstr>
      <vt:lpstr>1.5 Language and Writing - A</vt:lpstr>
      <vt:lpstr>1.5 Language and Writing - B </vt:lpstr>
      <vt:lpstr>1.5 Language and Writing </vt:lpstr>
      <vt:lpstr>1.6 Philosophy, Law, and Citizenship </vt:lpstr>
      <vt:lpstr>1.6 Philosophy, Law, and Citizenship </vt:lpstr>
      <vt:lpstr>What Happened to Rome?</vt:lpstr>
      <vt:lpstr>HISTORY ALIVE! THE MEDIEVAL WORLD AND BEYOND  CH 6  The Byzantine Empire      </vt:lpstr>
      <vt:lpstr>Byzantium</vt:lpstr>
      <vt:lpstr>PowerPoint Presentation</vt:lpstr>
      <vt:lpstr>Standards Used</vt:lpstr>
      <vt:lpstr>OBJECTIVES OF CH 6</vt:lpstr>
      <vt:lpstr>PowerPoint Presentation</vt:lpstr>
      <vt:lpstr>PowerPoint Presentation</vt:lpstr>
      <vt:lpstr>NOTES CH6 SEC 6.2 page 62  CONSTANTINOPLE </vt:lpstr>
      <vt:lpstr>  CONSTANTINOPLE   continued</vt:lpstr>
      <vt:lpstr>PowerPoint Presentation</vt:lpstr>
      <vt:lpstr>6.3 JUSTINIAN I – 527 TO 565</vt:lpstr>
      <vt:lpstr>6.3 JUSTINIAN I – 527 TO 565</vt:lpstr>
      <vt:lpstr>Hagia Sophia </vt:lpstr>
      <vt:lpstr>PowerPoint Presentation</vt:lpstr>
      <vt:lpstr>PowerPoint Presentation</vt:lpstr>
      <vt:lpstr>6.3 JUSTINIAN I – 527 TO 565</vt:lpstr>
      <vt:lpstr>The Byzantine Empire Under Justinian</vt:lpstr>
      <vt:lpstr>Justinian’s Code of Laws</vt:lpstr>
      <vt:lpstr>6.3 JUSTINIAN I – 527 TO 565</vt:lpstr>
      <vt:lpstr>PowerPoint Presentation</vt:lpstr>
      <vt:lpstr>PowerPoint Presentation</vt:lpstr>
      <vt:lpstr>PowerPoint Presentation</vt:lpstr>
      <vt:lpstr>SEC 6.5 CONFLICTS BETWEEN EAST AND WEST   SEC 6.5.1 INTRO </vt:lpstr>
      <vt:lpstr>SEC 6.5.2 ICONOCLASM </vt:lpstr>
      <vt:lpstr>SEC 6.5.3 THE CROWNING OF A HOLY ROMAN EMPEROR </vt:lpstr>
      <vt:lpstr>PowerPoint Presentation</vt:lpstr>
      <vt:lpstr>The End of the Byzantine Empire</vt:lpstr>
      <vt:lpstr>FALL OF Constantinople</vt:lpstr>
      <vt:lpstr>PowerPoint Presentation</vt:lpstr>
      <vt:lpstr>Rise of Byzantium</vt:lpstr>
      <vt:lpstr>The Fall of Rome begins a new era in History</vt:lpstr>
      <vt:lpstr>This PowerPoint has been brought to you by the Adams Middle School Social Science Department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is…</dc:title>
  <dc:creator>Adams Middle School WCCUSD</dc:creator>
  <cp:lastModifiedBy>Edward Dunn</cp:lastModifiedBy>
  <cp:revision>29</cp:revision>
  <dcterms:created xsi:type="dcterms:W3CDTF">2006-04-04T17:42:30Z</dcterms:created>
  <dcterms:modified xsi:type="dcterms:W3CDTF">2011-08-31T14:34:33Z</dcterms:modified>
</cp:coreProperties>
</file>