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12.xml" ContentType="application/vnd.openxmlformats-officedocument.presentationml.notesSlide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4" r:id="rId1"/>
  </p:sldMasterIdLst>
  <p:notesMasterIdLst>
    <p:notesMasterId r:id="rId25"/>
  </p:notesMasterIdLst>
  <p:handoutMasterIdLst>
    <p:handoutMasterId r:id="rId26"/>
  </p:handoutMasterIdLst>
  <p:sldIdLst>
    <p:sldId id="260" r:id="rId2"/>
    <p:sldId id="257" r:id="rId3"/>
    <p:sldId id="261" r:id="rId4"/>
    <p:sldId id="259" r:id="rId5"/>
    <p:sldId id="268" r:id="rId6"/>
    <p:sldId id="262" r:id="rId7"/>
    <p:sldId id="263" r:id="rId8"/>
    <p:sldId id="266" r:id="rId9"/>
    <p:sldId id="267" r:id="rId10"/>
    <p:sldId id="265" r:id="rId11"/>
    <p:sldId id="258" r:id="rId12"/>
    <p:sldId id="264" r:id="rId13"/>
    <p:sldId id="269" r:id="rId14"/>
    <p:sldId id="270" r:id="rId15"/>
    <p:sldId id="272" r:id="rId16"/>
    <p:sldId id="273" r:id="rId17"/>
    <p:sldId id="274" r:id="rId18"/>
    <p:sldId id="275" r:id="rId19"/>
    <p:sldId id="276" r:id="rId20"/>
    <p:sldId id="271" r:id="rId21"/>
    <p:sldId id="277" r:id="rId22"/>
    <p:sldId id="278" r:id="rId23"/>
    <p:sldId id="279" r:id="rId24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omic Sans MS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omic Sans MS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omic Sans MS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omic Sans M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598" autoAdjust="0"/>
    <p:restoredTop sz="88842" autoAdjust="0"/>
  </p:normalViewPr>
  <p:slideViewPr>
    <p:cSldViewPr>
      <p:cViewPr varScale="1">
        <p:scale>
          <a:sx n="83" d="100"/>
          <a:sy n="83" d="100"/>
        </p:scale>
        <p:origin x="-10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8813E6-56AB-9342-A9C0-BE91E6E3A44E}" type="datetimeFigureOut">
              <a:rPr lang="en-US" smtClean="0"/>
              <a:pPr/>
              <a:t>6/23/12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BD88C8-CFC1-4A49-A448-6D39730A86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F715AEBE-37CD-A343-98CF-8656DDE4310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7D90FC-247E-F94C-A6E8-A72F64BA03EA}" type="slidenum">
              <a:rPr lang="en-US"/>
              <a:pPr/>
              <a:t>1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DE15B-7224-C443-BDD3-6C912FBF393D}" type="slidenum">
              <a:rPr lang="en-US"/>
              <a:pPr/>
              <a:t>10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Examine the packet</a:t>
            </a:r>
          </a:p>
          <a:p>
            <a:r>
              <a:rPr lang="en-US" b="1"/>
              <a:t>Examine the packet- leave this slide up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8734B7-17D4-FA40-ADE1-DD6CC956DF40}" type="slidenum">
              <a:rPr lang="en-US"/>
              <a:pPr/>
              <a:t>11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few more pieces of inspiration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FA5910-68AD-304B-982E-D5ACAEA8643D}" type="slidenum">
              <a:rPr lang="en-US"/>
              <a:pPr/>
              <a:t>12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No, it’s not a panacea- consider it another tool in your belt that may work for some kids. Give it a try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2C67D6-9F38-5740-84EA-30D9293AA9B5}" type="slidenum">
              <a:rPr lang="en-US"/>
              <a:pPr/>
              <a:t>2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we’re really asking is---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96324A-5D7B-FF4D-A89F-0C189FD97059}" type="slidenum">
              <a:rPr lang="en-US"/>
              <a:pPr/>
              <a:t>3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instance---Thereby raising achievement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2D54E8-B1BC-4E45-B0D0-325C4191E8A5}" type="slidenum">
              <a:rPr lang="en-US"/>
              <a:pPr/>
              <a:t>4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Reward</a:t>
            </a:r>
            <a:r>
              <a:rPr lang="en-US" baseline="0" dirty="0" smtClean="0"/>
              <a:t> yourself.   Does a runner run because he like to…or does he have goals?</a:t>
            </a:r>
          </a:p>
          <a:p>
            <a:r>
              <a:rPr lang="en-US" baseline="0" dirty="0" smtClean="0"/>
              <a:t>Think of yourself as a runner and trying to reach a goal. </a:t>
            </a:r>
            <a:endParaRPr lang="en-US" dirty="0" smtClean="0"/>
          </a:p>
          <a:p>
            <a:r>
              <a:rPr lang="en-US" dirty="0"/>
              <a:t>So it’s all about </a:t>
            </a:r>
            <a:r>
              <a:rPr lang="en-US" dirty="0" smtClean="0"/>
              <a:t>motivation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47DD71-7D4F-1447-8D90-D12330747C63}" type="slidenum">
              <a:rPr lang="en-US"/>
              <a:pPr/>
              <a:t>5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key is the value to </a:t>
            </a:r>
            <a:r>
              <a:rPr lang="en-US" b="1" dirty="0"/>
              <a:t>that</a:t>
            </a:r>
            <a:r>
              <a:rPr lang="en-US" dirty="0"/>
              <a:t> </a:t>
            </a:r>
            <a:r>
              <a:rPr lang="en-US" dirty="0" smtClean="0"/>
              <a:t>individual    I want to improve my report card</a:t>
            </a:r>
            <a:r>
              <a:rPr lang="en-US" baseline="0" dirty="0" smtClean="0"/>
              <a:t> grades….Set a plan and make a difference this summer. </a:t>
            </a:r>
          </a:p>
          <a:p>
            <a:r>
              <a:rPr lang="en-US" baseline="0" dirty="0" smtClean="0"/>
              <a:t>If you do not have a teacher and assignments….lets use digital aids help you reach this goal.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235E55-54AF-C345-B26F-17B6218DF518}" type="slidenum">
              <a:rPr lang="en-US"/>
              <a:pPr/>
              <a:t>6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all has to line up: the goal, </a:t>
            </a:r>
            <a:r>
              <a:rPr lang="en-US" b="1" dirty="0"/>
              <a:t>and</a:t>
            </a:r>
            <a:r>
              <a:rPr lang="en-US" dirty="0"/>
              <a:t> the student’s attitude regarding his ability to achieve the goal</a:t>
            </a:r>
          </a:p>
          <a:p>
            <a:r>
              <a:rPr lang="en-US" b="1" dirty="0"/>
              <a:t>So we do not want to encourage students to set unreasonable </a:t>
            </a:r>
            <a:r>
              <a:rPr lang="en-US" b="1" dirty="0" smtClean="0"/>
              <a:t>goals</a:t>
            </a:r>
          </a:p>
          <a:p>
            <a:endParaRPr lang="en-US" b="1" dirty="0" smtClean="0"/>
          </a:p>
          <a:p>
            <a:r>
              <a:rPr lang="en-US" b="1" dirty="0" smtClean="0"/>
              <a:t>This summer it is all about you!</a:t>
            </a:r>
          </a:p>
          <a:p>
            <a:endParaRPr lang="en-US" b="1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38796A-8AD3-8C44-A4AE-AC149B13EE60}" type="slidenum">
              <a:rPr lang="en-US"/>
              <a:pPr/>
              <a:t>7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Hart says there needs to be a balance between student’s goals and teacher </a:t>
            </a:r>
            <a:r>
              <a:rPr lang="en-US" dirty="0" smtClean="0"/>
              <a:t>expectations.  </a:t>
            </a:r>
          </a:p>
          <a:p>
            <a:r>
              <a:rPr lang="en-US" dirty="0"/>
              <a:t>There’s a tension between student perceived teacher attitudes and student’s sense of personal achievement expectations </a:t>
            </a:r>
          </a:p>
          <a:p>
            <a:r>
              <a:rPr lang="en-US" dirty="0"/>
              <a:t>Hands off- let the student lead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2D0BBB-1295-294D-9B63-8F6C68F9E59D}" type="slidenum">
              <a:rPr lang="en-US"/>
              <a:pPr/>
              <a:t>8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THE BIG AHHA</a:t>
            </a:r>
            <a:r>
              <a:rPr lang="en-US"/>
              <a:t> Although there is good research out there for teacher expectations raising achievement</a:t>
            </a:r>
          </a:p>
          <a:p>
            <a:r>
              <a:rPr lang="en-US"/>
              <a:t>When you involve students in Goal setting- You help kids identify the learning problem- that is the obstacles to learning</a:t>
            </a:r>
          </a:p>
          <a:p>
            <a:r>
              <a:rPr lang="en-US"/>
              <a:t>When you guide them to overcome the obstacles- now you’re generating this new sense of personal excitement- each aspect is an individual fit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A4655F-C7AD-EF46-9CE9-08A650048130}" type="slidenum">
              <a:rPr lang="en-US"/>
              <a:pPr/>
              <a:t>9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Everyone needs a plan </a:t>
            </a:r>
          </a:p>
          <a:p>
            <a:r>
              <a:rPr lang="en-US" b="1" dirty="0" smtClean="0"/>
              <a:t>Your parents</a:t>
            </a:r>
          </a:p>
          <a:p>
            <a:r>
              <a:rPr lang="en-US" b="1" dirty="0" smtClean="0"/>
              <a:t>Teacher</a:t>
            </a:r>
          </a:p>
          <a:p>
            <a:r>
              <a:rPr lang="en-US" b="1" dirty="0" smtClean="0"/>
              <a:t>Anyone</a:t>
            </a:r>
            <a:endParaRPr lang="en-US" b="1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blurRad="63500" dist="46662" dir="2115817" algn="ctr" rotWithShape="0">
              <a:schemeClr val="bg2">
                <a:alpha val="74998"/>
              </a:schemeClr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DDDDDD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2BE59B4-C686-9840-A1AE-607591CAAB4F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67592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7593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594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595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7596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67597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598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599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600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601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7602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67603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604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605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7606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67607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608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609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610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611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67612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13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8B10600-EC29-7041-A818-E53EF1E94D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251D5E6-C0B5-5F47-B019-989670DD6E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30038F2-8A20-5C45-A8C8-94ECBF9396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3498817-C401-824F-BB15-4A88673BEC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2E1D394-E0E8-CF4B-9D34-2685A84DF4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A31E252-E32E-7444-A907-4C6EBD2287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EE74894-BC25-3B46-B75B-6A8EB4E0DD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BCFE86F-3F6D-084B-9D94-6C9E17D07B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7857B4-7275-5244-992A-B5585F8683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F43EC8B-728B-ED4B-9B2E-F2B28B1EC3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3C1E432E-2973-5042-8729-3CCBA9521DD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6568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69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6570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6657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658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6658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66582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583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584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66585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586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587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66588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66589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590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591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592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593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594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595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596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66597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66598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99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6600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66601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66602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66603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66604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605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606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607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608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609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610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611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66612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200400" y="1066800"/>
            <a:ext cx="5105400" cy="3124200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Study aids </a:t>
            </a:r>
            <a:br>
              <a:rPr lang="en-US" sz="4800" dirty="0" smtClean="0"/>
            </a:br>
            <a:r>
              <a:rPr lang="en-US" sz="4800" dirty="0" smtClean="0"/>
              <a:t>in the </a:t>
            </a:r>
            <a:br>
              <a:rPr lang="en-US" sz="4800" dirty="0" smtClean="0"/>
            </a:br>
            <a:r>
              <a:rPr lang="en-US" sz="4800" dirty="0" smtClean="0"/>
              <a:t>Digital </a:t>
            </a:r>
            <a:br>
              <a:rPr lang="en-US" sz="4800" dirty="0" smtClean="0"/>
            </a:br>
            <a:r>
              <a:rPr lang="en-US" sz="4800" dirty="0" smtClean="0"/>
              <a:t>Age </a:t>
            </a:r>
            <a:br>
              <a:rPr lang="en-US" sz="4800" dirty="0" smtClean="0"/>
            </a:br>
            <a:endParaRPr lang="en-US" sz="4800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419600"/>
            <a:ext cx="6032500" cy="10033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Ted and Lynne Dunn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1143000"/>
          </a:xfrm>
        </p:spPr>
        <p:txBody>
          <a:bodyPr anchor="t"/>
          <a:lstStyle/>
          <a:p>
            <a:r>
              <a:rPr lang="en-US" sz="4000" dirty="0"/>
              <a:t>Goal Setting</a:t>
            </a:r>
            <a:r>
              <a:rPr lang="en-US" sz="4000" dirty="0" smtClean="0"/>
              <a:t> Plan</a:t>
            </a:r>
            <a:endParaRPr lang="en-US" sz="40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6477000" cy="3306762"/>
          </a:xfrm>
        </p:spPr>
        <p:txBody>
          <a:bodyPr/>
          <a:lstStyle/>
          <a:p>
            <a:r>
              <a:rPr lang="en-US" sz="4400" dirty="0" smtClean="0"/>
              <a:t>Break it down</a:t>
            </a:r>
          </a:p>
          <a:p>
            <a:r>
              <a:rPr lang="en-US" sz="4400" dirty="0" smtClean="0"/>
              <a:t>Time Management</a:t>
            </a:r>
          </a:p>
          <a:p>
            <a:r>
              <a:rPr lang="en-US" sz="4400" dirty="0" smtClean="0"/>
              <a:t>Tools</a:t>
            </a:r>
          </a:p>
          <a:p>
            <a:r>
              <a:rPr lang="en-US" sz="4400" dirty="0" smtClean="0"/>
              <a:t>Resources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en-US"/>
              <a:t>One last reminder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13038"/>
            <a:ext cx="8229600" cy="4525962"/>
          </a:xfrm>
        </p:spPr>
        <p:txBody>
          <a:bodyPr/>
          <a:lstStyle/>
          <a:p>
            <a:pPr>
              <a:buFontTx/>
              <a:buNone/>
            </a:pPr>
            <a:r>
              <a:rPr lang="en-US" sz="4400" dirty="0" smtClean="0"/>
              <a:t>Always reward yourself …..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153400" cy="2209800"/>
          </a:xfrm>
        </p:spPr>
        <p:txBody>
          <a:bodyPr/>
          <a:lstStyle/>
          <a:p>
            <a:r>
              <a:rPr lang="en-US" dirty="0" smtClean="0"/>
              <a:t>”Change”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667000"/>
            <a:ext cx="7848600" cy="3581400"/>
          </a:xfrm>
        </p:spPr>
        <p:txBody>
          <a:bodyPr/>
          <a:lstStyle/>
          <a:p>
            <a:pPr>
              <a:buFontTx/>
              <a:buNone/>
            </a:pPr>
            <a:r>
              <a:rPr lang="en-US" sz="4000" dirty="0" smtClean="0"/>
              <a:t>To make a change you need a plan. </a:t>
            </a:r>
          </a:p>
          <a:p>
            <a:pPr>
              <a:buFontTx/>
              <a:buNone/>
            </a:pPr>
            <a:endParaRPr lang="en-US" sz="4000" dirty="0" smtClean="0"/>
          </a:p>
          <a:p>
            <a:pPr>
              <a:buFontTx/>
              <a:buNone/>
            </a:pPr>
            <a:r>
              <a:rPr lang="en-US" sz="4000" dirty="0" smtClean="0"/>
              <a:t>Work now …..Play Later!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533400" y="1990725"/>
            <a:ext cx="8001000" cy="328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/>
              <a:t>Goal Setting</a:t>
            </a:r>
            <a:endParaRPr lang="en-US" sz="1400"/>
          </a:p>
          <a:p>
            <a:pPr algn="ctr"/>
            <a:r>
              <a:rPr lang="en-US" sz="1400" b="1"/>
              <a:t>Write your goal.</a:t>
            </a:r>
            <a:endParaRPr lang="en-US" sz="1400"/>
          </a:p>
          <a:p>
            <a:pPr algn="ctr"/>
            <a:r>
              <a:rPr lang="en-US" sz="1400" b="1"/>
              <a:t>_________________________________________________________</a:t>
            </a:r>
            <a:endParaRPr lang="en-US" sz="1400"/>
          </a:p>
          <a:p>
            <a:pPr algn="ctr"/>
            <a:r>
              <a:rPr lang="en-US" sz="1400" b="1"/>
              <a:t>List the Activities					List your Strengths</a:t>
            </a:r>
            <a:endParaRPr lang="en-US" sz="1400"/>
          </a:p>
          <a:p>
            <a:pPr algn="ctr"/>
            <a:r>
              <a:rPr lang="en-US" sz="1400" b="1"/>
              <a:t>________________________		_______________________</a:t>
            </a:r>
            <a:endParaRPr lang="en-US" sz="1400"/>
          </a:p>
          <a:p>
            <a:pPr algn="ctr"/>
            <a:r>
              <a:rPr lang="en-US" sz="1400" b="1"/>
              <a:t>________________________		_______________________</a:t>
            </a:r>
            <a:endParaRPr lang="en-US" sz="1400"/>
          </a:p>
          <a:p>
            <a:pPr algn="ctr"/>
            <a:r>
              <a:rPr lang="en-US" sz="1400" b="1"/>
              <a:t>________________________		_______________________</a:t>
            </a:r>
            <a:endParaRPr lang="en-US" sz="1400"/>
          </a:p>
          <a:p>
            <a:pPr algn="ctr"/>
            <a:r>
              <a:rPr lang="en-US" sz="1400" b="1"/>
              <a:t>________________________		_______________________</a:t>
            </a:r>
            <a:endParaRPr lang="en-US" sz="1400"/>
          </a:p>
          <a:p>
            <a:pPr algn="ctr"/>
            <a:r>
              <a:rPr lang="en-US" sz="1400" b="1"/>
              <a:t>What obstacles might you face?	How will you overcome your obstacles?</a:t>
            </a:r>
            <a:endParaRPr lang="en-US" sz="1400"/>
          </a:p>
          <a:p>
            <a:pPr algn="ctr"/>
            <a:r>
              <a:rPr lang="en-US" sz="1400" b="1"/>
              <a:t>________________________		_______________________</a:t>
            </a:r>
            <a:endParaRPr lang="en-US" sz="1400"/>
          </a:p>
          <a:p>
            <a:pPr algn="ctr"/>
            <a:r>
              <a:rPr lang="en-US" sz="1400" b="1"/>
              <a:t>________________________		_______________________</a:t>
            </a:r>
            <a:endParaRPr lang="en-US" sz="1400"/>
          </a:p>
          <a:p>
            <a:pPr algn="ctr"/>
            <a:r>
              <a:rPr lang="en-US" sz="1400" b="1"/>
              <a:t>________________________		_______________________</a:t>
            </a:r>
            <a:endParaRPr lang="en-US" sz="1400"/>
          </a:p>
          <a:p>
            <a:pPr algn="ctr"/>
            <a:r>
              <a:rPr lang="en-US" sz="1400" b="1"/>
              <a:t>________________________		_______________________</a:t>
            </a:r>
            <a:endParaRPr lang="en-US" sz="1400"/>
          </a:p>
          <a:p>
            <a:pPr algn="ctr"/>
            <a:r>
              <a:rPr lang="en-US" sz="1400" b="1"/>
              <a:t/>
            </a:r>
            <a:br>
              <a:rPr lang="en-US" sz="1400" b="1"/>
            </a:br>
            <a:endParaRPr lang="en-US" sz="1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143000"/>
          </a:xfrm>
        </p:spPr>
        <p:txBody>
          <a:bodyPr anchor="t"/>
          <a:lstStyle/>
          <a:p>
            <a:r>
              <a:rPr lang="en-US" sz="2800" dirty="0" smtClean="0"/>
              <a:t>Start a </a:t>
            </a:r>
            <a:r>
              <a:rPr lang="en-US" sz="6000" dirty="0" smtClean="0"/>
              <a:t>Journal</a:t>
            </a:r>
            <a:r>
              <a:rPr lang="en-US" sz="2800" dirty="0" smtClean="0"/>
              <a:t> this summer</a:t>
            </a:r>
            <a:endParaRPr lang="en-US" sz="2800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800" dirty="0"/>
              <a:t>I have been studying my notes for 20 minutes everyday.</a:t>
            </a:r>
            <a:r>
              <a:rPr lang="en-US" sz="4800" dirty="0" smtClean="0"/>
              <a:t> 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143000"/>
          </a:xfrm>
        </p:spPr>
        <p:txBody>
          <a:bodyPr anchor="t"/>
          <a:lstStyle/>
          <a:p>
            <a:r>
              <a:rPr lang="en-US" sz="2800" dirty="0" smtClean="0"/>
              <a:t>Start a </a:t>
            </a:r>
            <a:r>
              <a:rPr lang="en-US" sz="6000" dirty="0" smtClean="0"/>
              <a:t>Journal</a:t>
            </a:r>
            <a:r>
              <a:rPr lang="en-US" sz="2800" dirty="0" smtClean="0"/>
              <a:t> this summer</a:t>
            </a:r>
            <a:endParaRPr lang="en-US" sz="2800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800" dirty="0" smtClean="0"/>
              <a:t>I </a:t>
            </a:r>
            <a:r>
              <a:rPr lang="en-US" sz="4800" dirty="0"/>
              <a:t>have turned in all my</a:t>
            </a:r>
            <a:r>
              <a:rPr lang="en-US" sz="4800" dirty="0" smtClean="0"/>
              <a:t> class work.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143000"/>
          </a:xfrm>
        </p:spPr>
        <p:txBody>
          <a:bodyPr anchor="t"/>
          <a:lstStyle/>
          <a:p>
            <a:r>
              <a:rPr lang="en-US" sz="2800" dirty="0" smtClean="0"/>
              <a:t>Start a </a:t>
            </a:r>
            <a:r>
              <a:rPr lang="en-US" sz="6000" dirty="0" smtClean="0"/>
              <a:t>Journal</a:t>
            </a:r>
            <a:r>
              <a:rPr lang="en-US" sz="2800" dirty="0" smtClean="0"/>
              <a:t> this summer</a:t>
            </a:r>
            <a:endParaRPr lang="en-US" sz="2800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800" dirty="0" smtClean="0"/>
              <a:t>I </a:t>
            </a:r>
            <a:r>
              <a:rPr lang="en-US" sz="4800" dirty="0"/>
              <a:t>keep all my homework in one </a:t>
            </a:r>
            <a:r>
              <a:rPr lang="en-US" sz="4800" dirty="0" smtClean="0"/>
              <a:t>place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143000"/>
          </a:xfrm>
        </p:spPr>
        <p:txBody>
          <a:bodyPr anchor="t"/>
          <a:lstStyle/>
          <a:p>
            <a:r>
              <a:rPr lang="en-US" sz="2800" dirty="0" smtClean="0"/>
              <a:t>Start a </a:t>
            </a:r>
            <a:r>
              <a:rPr lang="en-US" sz="6000" dirty="0" smtClean="0"/>
              <a:t>Journal</a:t>
            </a:r>
            <a:r>
              <a:rPr lang="en-US" sz="2800" dirty="0" smtClean="0"/>
              <a:t> this summer</a:t>
            </a:r>
            <a:endParaRPr lang="en-US" sz="2800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000" dirty="0" smtClean="0"/>
              <a:t>I did all of my homework, I listened in class to what my teacher said, and I wrote down all notes required.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143000"/>
          </a:xfrm>
        </p:spPr>
        <p:txBody>
          <a:bodyPr anchor="t"/>
          <a:lstStyle/>
          <a:p>
            <a:r>
              <a:rPr lang="en-US" sz="2800" dirty="0" smtClean="0"/>
              <a:t>Start a </a:t>
            </a:r>
            <a:r>
              <a:rPr lang="en-US" sz="6000" dirty="0" smtClean="0"/>
              <a:t>Journal</a:t>
            </a:r>
            <a:r>
              <a:rPr lang="en-US" sz="2800" dirty="0" smtClean="0"/>
              <a:t> this summer</a:t>
            </a:r>
            <a:endParaRPr lang="en-US" sz="2800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000" dirty="0" smtClean="0"/>
              <a:t>My goal is doing good. When I was leaving to go home, Mrs. Hall said my reading grade has improved.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143000"/>
          </a:xfrm>
        </p:spPr>
        <p:txBody>
          <a:bodyPr anchor="t"/>
          <a:lstStyle/>
          <a:p>
            <a:r>
              <a:rPr lang="en-US" sz="2800" dirty="0" smtClean="0"/>
              <a:t>Start a </a:t>
            </a:r>
            <a:r>
              <a:rPr lang="en-US" sz="6000" dirty="0" smtClean="0"/>
              <a:t>Journal</a:t>
            </a:r>
            <a:r>
              <a:rPr lang="en-US" sz="2800" dirty="0" smtClean="0"/>
              <a:t> this summer</a:t>
            </a:r>
            <a:endParaRPr lang="en-US" sz="2800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anchor="ctr"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000" dirty="0" smtClean="0"/>
              <a:t>I am doing good. I pay more attention. When I make eye contact I know what to do. When I look over my work, I get better grades. Now I’m doing better.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685800"/>
            <a:ext cx="7391400" cy="5638800"/>
          </a:xfrm>
        </p:spPr>
        <p:txBody>
          <a:bodyPr>
            <a:normAutofit fontScale="90000"/>
          </a:bodyPr>
          <a:lstStyle/>
          <a:p>
            <a:pPr marL="742950" indent="-742950" algn="l"/>
            <a:r>
              <a:rPr lang="en-US" sz="4000" dirty="0" smtClean="0"/>
              <a:t>Do we need to set a plan on how to use digital aides?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First we need to understand grades 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This will help us set goals.   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Now lets calculate your GPA – Grade Point Average</a:t>
            </a:r>
            <a:br>
              <a:rPr lang="en-US" sz="4000" dirty="0" smtClean="0"/>
            </a:br>
            <a:endParaRPr lang="en-US" sz="4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1"/>
      <p:bldP spid="5124" grpId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077200" cy="4648200"/>
          </a:xfrm>
          <a:noFill/>
          <a:ln/>
        </p:spPr>
        <p:txBody>
          <a:bodyPr anchor="ctr">
            <a:normAutofit fontScale="92500" lnSpcReduction="10000"/>
          </a:bodyPr>
          <a:lstStyle/>
          <a:p>
            <a:pPr>
              <a:buNone/>
            </a:pPr>
            <a:r>
              <a:rPr lang="en-US" sz="4000" dirty="0"/>
              <a:t>For my</a:t>
            </a:r>
            <a:r>
              <a:rPr lang="en-US" sz="4000" dirty="0" smtClean="0"/>
              <a:t> how’s:</a:t>
            </a:r>
          </a:p>
          <a:p>
            <a:r>
              <a:rPr lang="en-US" sz="4000" dirty="0" smtClean="0"/>
              <a:t>I’m </a:t>
            </a:r>
            <a:r>
              <a:rPr lang="en-US" sz="4000" dirty="0"/>
              <a:t>doing really good by doing all of my homework and if I didn’t get the homework I would take it to the teacher for help.</a:t>
            </a:r>
            <a:r>
              <a:rPr lang="en-US" sz="4000" dirty="0" smtClean="0"/>
              <a:t> </a:t>
            </a:r>
          </a:p>
          <a:p>
            <a:r>
              <a:rPr lang="en-US" sz="4000" dirty="0" smtClean="0"/>
              <a:t>I </a:t>
            </a:r>
            <a:r>
              <a:rPr lang="en-US" sz="4000" dirty="0"/>
              <a:t>don’t really have to do that any more because I pay attention in class</a:t>
            </a:r>
            <a:r>
              <a:rPr lang="en-US" sz="4000" dirty="0" smtClean="0"/>
              <a:t>.</a:t>
            </a:r>
            <a:endParaRPr lang="en-US" sz="4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077200" cy="4724400"/>
          </a:xfrm>
          <a:noFill/>
          <a:ln/>
        </p:spPr>
        <p:txBody>
          <a:bodyPr anchor="ctr">
            <a:normAutofit/>
          </a:bodyPr>
          <a:lstStyle/>
          <a:p>
            <a:r>
              <a:rPr lang="en-US" sz="5400" dirty="0" smtClean="0"/>
              <a:t>I’m </a:t>
            </a:r>
            <a:r>
              <a:rPr lang="en-US" sz="5400" dirty="0"/>
              <a:t>reading harder books</a:t>
            </a:r>
            <a:r>
              <a:rPr lang="en-US" sz="5400" dirty="0" smtClean="0"/>
              <a:t> </a:t>
            </a:r>
          </a:p>
          <a:p>
            <a:r>
              <a:rPr lang="en-US" sz="5400" dirty="0" smtClean="0"/>
              <a:t>I am reading about </a:t>
            </a:r>
            <a:r>
              <a:rPr lang="en-US" sz="5400" dirty="0"/>
              <a:t>30 minutes each </a:t>
            </a:r>
            <a:r>
              <a:rPr lang="en-US" sz="5400" dirty="0" smtClean="0"/>
              <a:t>night</a:t>
            </a:r>
            <a:endParaRPr lang="en-US" sz="5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4572000"/>
          </a:xfrm>
          <a:noFill/>
          <a:ln/>
        </p:spPr>
        <p:txBody>
          <a:bodyPr anchor="ctr">
            <a:normAutofit fontScale="92500" lnSpcReduction="10000"/>
          </a:bodyPr>
          <a:lstStyle/>
          <a:p>
            <a:r>
              <a:rPr lang="en-US" sz="4400" dirty="0" smtClean="0"/>
              <a:t>Last </a:t>
            </a:r>
            <a:r>
              <a:rPr lang="en-US" sz="4400" dirty="0"/>
              <a:t>week I did most of my homework.</a:t>
            </a:r>
            <a:r>
              <a:rPr lang="en-US" sz="4400" dirty="0" smtClean="0"/>
              <a:t> </a:t>
            </a:r>
          </a:p>
          <a:p>
            <a:r>
              <a:rPr lang="en-US" sz="4400" dirty="0" smtClean="0"/>
              <a:t>I </a:t>
            </a:r>
            <a:r>
              <a:rPr lang="en-US" sz="4400" dirty="0"/>
              <a:t>listened to the teacher and she said she was impressed by my grades.</a:t>
            </a:r>
            <a:r>
              <a:rPr lang="en-US" sz="4400" dirty="0" smtClean="0"/>
              <a:t> </a:t>
            </a:r>
          </a:p>
          <a:p>
            <a:r>
              <a:rPr lang="en-US" sz="4400" dirty="0" smtClean="0"/>
              <a:t>Now </a:t>
            </a:r>
            <a:r>
              <a:rPr lang="en-US" sz="4400" dirty="0"/>
              <a:t>I will also stay in my chair.</a:t>
            </a:r>
            <a:r>
              <a:rPr lang="en-US" sz="4400" dirty="0" smtClean="0"/>
              <a:t>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077200" cy="4572000"/>
          </a:xfrm>
          <a:noFill/>
          <a:ln/>
        </p:spPr>
        <p:txBody>
          <a:bodyPr anchor="ctr">
            <a:normAutofit fontScale="92500"/>
          </a:bodyPr>
          <a:lstStyle/>
          <a:p>
            <a:r>
              <a:rPr lang="en-US" sz="3600" dirty="0" smtClean="0"/>
              <a:t>I’m </a:t>
            </a:r>
            <a:r>
              <a:rPr lang="en-US" sz="3600" dirty="0"/>
              <a:t>doing good with my goal of improving grades because if I make honor roll my mom said she would get me a PSP aka play station Portable.</a:t>
            </a:r>
            <a:r>
              <a:rPr lang="en-US" sz="3600" dirty="0" smtClean="0"/>
              <a:t> </a:t>
            </a:r>
          </a:p>
          <a:p>
            <a:r>
              <a:rPr lang="en-US" sz="3600" dirty="0" smtClean="0"/>
              <a:t>Now </a:t>
            </a:r>
            <a:r>
              <a:rPr lang="en-US" sz="3600" dirty="0"/>
              <a:t>I’ve been working even harder to improve my grades.</a:t>
            </a:r>
            <a:r>
              <a:rPr lang="en-US" sz="3600" dirty="0" smtClean="0"/>
              <a:t> </a:t>
            </a:r>
          </a:p>
          <a:p>
            <a:r>
              <a:rPr lang="en-US" sz="3600" dirty="0" smtClean="0"/>
              <a:t>Just </a:t>
            </a:r>
            <a:r>
              <a:rPr lang="en-US" sz="3600" dirty="0"/>
              <a:t>last week, I got 100% on my vocabulary quiz.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600200"/>
            <a:ext cx="8001000" cy="3657600"/>
          </a:xfrm>
        </p:spPr>
        <p:txBody>
          <a:bodyPr anchor="ctr"/>
          <a:lstStyle/>
          <a:p>
            <a:r>
              <a:rPr lang="en-US" dirty="0"/>
              <a:t>Can</a:t>
            </a:r>
            <a:r>
              <a:rPr lang="en-US" dirty="0" smtClean="0"/>
              <a:t> you improve on next year’s grades </a:t>
            </a:r>
            <a:r>
              <a:rPr lang="en-US" dirty="0"/>
              <a:t>through goal </a:t>
            </a:r>
            <a:r>
              <a:rPr lang="en-US" dirty="0" smtClean="0"/>
              <a:t>setting?</a:t>
            </a:r>
            <a:br>
              <a:rPr lang="en-US" dirty="0" smtClean="0"/>
            </a:br>
            <a:r>
              <a:rPr lang="en-US" dirty="0" smtClean="0"/>
              <a:t>What can you do this summer and in the future?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/>
              <a:t>The Literature Says…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038600"/>
          </a:xfrm>
        </p:spPr>
        <p:txBody>
          <a:bodyPr/>
          <a:lstStyle/>
          <a:p>
            <a:r>
              <a:rPr lang="en-US" sz="3600" dirty="0"/>
              <a:t>Goals provide a form of motivation to perform well on given tasks</a:t>
            </a:r>
          </a:p>
          <a:p>
            <a:pPr>
              <a:buFontTx/>
              <a:buNone/>
            </a:pPr>
            <a:endParaRPr lang="en-US" sz="3600" dirty="0"/>
          </a:p>
          <a:p>
            <a:r>
              <a:rPr lang="en-US" sz="3600" dirty="0"/>
              <a:t>Providing rewards for successful completion of goals is also </a:t>
            </a:r>
            <a:r>
              <a:rPr lang="en-US" sz="3600" dirty="0" smtClean="0"/>
              <a:t>an </a:t>
            </a:r>
            <a:r>
              <a:rPr lang="en-US" sz="3600" dirty="0"/>
              <a:t>effective motivational approach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09600" y="1196975"/>
            <a:ext cx="7772400" cy="1470025"/>
          </a:xfrm>
        </p:spPr>
        <p:txBody>
          <a:bodyPr/>
          <a:lstStyle/>
          <a:p>
            <a:r>
              <a:rPr lang="en-US" sz="4800"/>
              <a:t>It’s all about desire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895600"/>
            <a:ext cx="8153400" cy="3352800"/>
          </a:xfrm>
        </p:spPr>
        <p:txBody>
          <a:bodyPr/>
          <a:lstStyle/>
          <a:p>
            <a:r>
              <a:rPr lang="en-US" sz="4000"/>
              <a:t>Linskie (1977) "Motivation is generally described as the desire to achieve a goal that has value for the individual."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One Critical Piece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798638"/>
            <a:ext cx="8229600" cy="4525962"/>
          </a:xfrm>
        </p:spPr>
        <p:txBody>
          <a:bodyPr/>
          <a:lstStyle/>
          <a:p>
            <a:r>
              <a:rPr lang="en-US" sz="3600"/>
              <a:t>The perceived ability of the learner to achieve the goal is necessary for successful goal setting. </a:t>
            </a:r>
          </a:p>
          <a:p>
            <a:r>
              <a:rPr lang="en-US" sz="3600"/>
              <a:t>Consequently, individual goals are more effective than on goal for all students.	Punnett (1986)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990600"/>
          </a:xfrm>
        </p:spPr>
        <p:txBody>
          <a:bodyPr anchor="ctr"/>
          <a:lstStyle/>
          <a:p>
            <a:pPr algn="l"/>
            <a:r>
              <a:rPr lang="en-US" dirty="0"/>
              <a:t>Because Unreasonable Goals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9600" cy="4038600"/>
          </a:xfrm>
        </p:spPr>
        <p:txBody>
          <a:bodyPr/>
          <a:lstStyle/>
          <a:p>
            <a:r>
              <a:rPr lang="en-US" sz="3600" dirty="0"/>
              <a:t>Prevent students from becoming what they can </a:t>
            </a:r>
            <a:r>
              <a:rPr lang="en-US" sz="3600" dirty="0" smtClean="0"/>
              <a:t>be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4400" dirty="0"/>
              <a:t>Establishing reasonable goals provide</a:t>
            </a:r>
            <a:r>
              <a:rPr lang="en-US" sz="4400" dirty="0" smtClean="0"/>
              <a:t> you </a:t>
            </a:r>
            <a:r>
              <a:rPr lang="en-US" sz="4400" dirty="0"/>
              <a:t>with</a:t>
            </a:r>
            <a:r>
              <a:rPr lang="en-US" sz="4400" dirty="0" smtClean="0"/>
              <a:t> success.  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 anchor="t"/>
          <a:lstStyle/>
          <a:p>
            <a:r>
              <a:rPr lang="en-US" dirty="0"/>
              <a:t>Students are interested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buNone/>
            </a:pPr>
            <a:r>
              <a:rPr lang="en-US" sz="2800" dirty="0"/>
              <a:t>In the things they plan themselves. They work much harder on self-made goals than they ever would on the expectations of </a:t>
            </a:r>
            <a:r>
              <a:rPr lang="en-US" sz="2800" dirty="0" smtClean="0"/>
              <a:t>someone else</a:t>
            </a:r>
            <a:r>
              <a:rPr lang="en-US" sz="2800" dirty="0"/>
              <a:t>.</a:t>
            </a:r>
            <a:r>
              <a:rPr lang="en-US" sz="2800" dirty="0" smtClean="0"/>
              <a:t> </a:t>
            </a:r>
          </a:p>
          <a:p>
            <a:pPr>
              <a:buNone/>
            </a:pPr>
            <a:r>
              <a:rPr lang="en-US" sz="2800" dirty="0" smtClean="0"/>
              <a:t>In order to make a change:</a:t>
            </a:r>
          </a:p>
          <a:p>
            <a:r>
              <a:rPr lang="en-US" sz="2800" dirty="0" smtClean="0"/>
              <a:t>Lets evaluate your report card last year</a:t>
            </a:r>
          </a:p>
          <a:p>
            <a:r>
              <a:rPr lang="en-US" sz="2800" dirty="0" smtClean="0"/>
              <a:t>List your class grades and then list what you did well in the class and what you feel you could of improved. </a:t>
            </a:r>
            <a:r>
              <a:rPr lang="en-US" sz="1000" dirty="0" err="1" smtClean="0"/>
              <a:t>linskie</a:t>
            </a:r>
            <a:r>
              <a:rPr lang="en-US" sz="1000" dirty="0" smtClean="0"/>
              <a:t> </a:t>
            </a:r>
            <a:r>
              <a:rPr lang="en-US" sz="1000" dirty="0"/>
              <a:t>97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It’s what </a:t>
            </a:r>
            <a:r>
              <a:rPr lang="en-US" dirty="0" smtClean="0"/>
              <a:t>we want. </a:t>
            </a:r>
            <a:br>
              <a:rPr lang="en-US" dirty="0" smtClean="0"/>
            </a:br>
            <a:r>
              <a:rPr lang="en-US" dirty="0" smtClean="0"/>
              <a:t>A Plan for the FUTURE</a:t>
            </a: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N</a:t>
            </a:r>
            <a:r>
              <a:rPr lang="en-US" sz="2800" dirty="0" smtClean="0"/>
              <a:t>ow Lets look at this fall’s classes: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dirty="0" smtClean="0"/>
              <a:t>Write down the classes you are going to have.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dirty="0" smtClean="0"/>
              <a:t>What grades do you want to get in those classes (GOAL).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dirty="0" smtClean="0"/>
              <a:t>How are your going to achieve that goal. (Set a Plan.) 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dirty="0" smtClean="0"/>
              <a:t>What tools do I need to do so?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280</TotalTime>
  <Words>1034</Words>
  <Application>Microsoft PowerPoint</Application>
  <PresentationFormat>On-screen Show (4:3)</PresentationFormat>
  <Paragraphs>113</Paragraphs>
  <Slides>23</Slides>
  <Notes>12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Crayons</vt:lpstr>
      <vt:lpstr>    Study aids  in the  Digital  Age  </vt:lpstr>
      <vt:lpstr>Do we need to set a plan on how to use digital aides?   First we need to understand grades   This will help us set goals.     Now lets calculate your GPA – Grade Point Average </vt:lpstr>
      <vt:lpstr>Can you improve on next year’s grades through goal setting? What can you do this summer and in the future?</vt:lpstr>
      <vt:lpstr>The Literature Says…</vt:lpstr>
      <vt:lpstr>It’s all about desire</vt:lpstr>
      <vt:lpstr>One Critical Piece</vt:lpstr>
      <vt:lpstr>Because Unreasonable Goals</vt:lpstr>
      <vt:lpstr>Students are interested</vt:lpstr>
      <vt:lpstr>It’s what we want.  A Plan for the FUTURE</vt:lpstr>
      <vt:lpstr>Goal Setting Plan</vt:lpstr>
      <vt:lpstr>One last reminder </vt:lpstr>
      <vt:lpstr>”Change” </vt:lpstr>
      <vt:lpstr>Slide 13</vt:lpstr>
      <vt:lpstr>Start a Journal this summer</vt:lpstr>
      <vt:lpstr>Start a Journal this summer</vt:lpstr>
      <vt:lpstr>Start a Journal this summer</vt:lpstr>
      <vt:lpstr>Start a Journal this summer</vt:lpstr>
      <vt:lpstr>Start a Journal this summer</vt:lpstr>
      <vt:lpstr>Start a Journal this summer</vt:lpstr>
      <vt:lpstr>Slide 20</vt:lpstr>
      <vt:lpstr>Slide 21</vt:lpstr>
      <vt:lpstr>Slide 22</vt:lpstr>
      <vt:lpstr>Slide 23</vt:lpstr>
    </vt:vector>
  </TitlesOfParts>
  <Company>St. Mary's County Public Schools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 an underachieving student raise their report card grade through goal setting and self monitoring?</dc:title>
  <dc:creator>St. Mary's County Public Schools</dc:creator>
  <cp:lastModifiedBy>L D</cp:lastModifiedBy>
  <cp:revision>11</cp:revision>
  <dcterms:created xsi:type="dcterms:W3CDTF">2012-06-23T16:39:20Z</dcterms:created>
  <dcterms:modified xsi:type="dcterms:W3CDTF">2012-06-23T16:39:25Z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-257071288</vt:i4>
  </property>
  <property fmtid="{D5CDD505-2E9C-101B-9397-08002B2CF9AE}" pid="3" name="_EmailSubject">
    <vt:lpwstr>please post this presentation</vt:lpwstr>
  </property>
  <property fmtid="{D5CDD505-2E9C-101B-9397-08002B2CF9AE}" pid="4" name="_AuthorEmail">
    <vt:lpwstr>schelldorfer@smcps.org</vt:lpwstr>
  </property>
  <property fmtid="{D5CDD505-2E9C-101B-9397-08002B2CF9AE}" pid="5" name="_AuthorEmailDisplayName">
    <vt:lpwstr>Susan C. Helldorfer</vt:lpwstr>
  </property>
</Properties>
</file>