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294" r:id="rId3"/>
    <p:sldId id="309" r:id="rId4"/>
    <p:sldId id="311" r:id="rId5"/>
    <p:sldId id="312" r:id="rId6"/>
    <p:sldId id="316" r:id="rId7"/>
    <p:sldId id="313" r:id="rId8"/>
    <p:sldId id="318" r:id="rId9"/>
    <p:sldId id="310" r:id="rId10"/>
    <p:sldId id="314" r:id="rId11"/>
    <p:sldId id="317" r:id="rId12"/>
    <p:sldId id="315" r:id="rId13"/>
    <p:sldId id="321" r:id="rId14"/>
    <p:sldId id="293" r:id="rId15"/>
    <p:sldId id="295" r:id="rId16"/>
    <p:sldId id="319" r:id="rId17"/>
    <p:sldId id="296" r:id="rId18"/>
    <p:sldId id="297" r:id="rId19"/>
    <p:sldId id="307" r:id="rId20"/>
    <p:sldId id="303" r:id="rId21"/>
    <p:sldId id="305" r:id="rId22"/>
    <p:sldId id="322" r:id="rId23"/>
    <p:sldId id="304" r:id="rId24"/>
    <p:sldId id="306" r:id="rId25"/>
    <p:sldId id="301" r:id="rId26"/>
    <p:sldId id="302" r:id="rId27"/>
    <p:sldId id="308" r:id="rId28"/>
    <p:sldId id="323" r:id="rId29"/>
    <p:sldId id="320" r:id="rId3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54B"/>
    <a:srgbClr val="697F97"/>
    <a:srgbClr val="AA8056"/>
    <a:srgbClr val="86834A"/>
    <a:srgbClr val="A55B3D"/>
    <a:srgbClr val="747F31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7" autoAdjust="0"/>
  </p:normalViewPr>
  <p:slideViewPr>
    <p:cSldViewPr>
      <p:cViewPr varScale="1">
        <p:scale>
          <a:sx n="77" d="100"/>
          <a:sy n="77" d="100"/>
        </p:scale>
        <p:origin x="-55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davis\Desktop\ContraCosta_Demograph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davis\Desktop\ContraCosta_Demograph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davis\Desktop\ContraCosta_Demograph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340749557468102E-2"/>
          <c:y val="1.3977436685329907E-2"/>
          <c:w val="0.78061374595617405"/>
          <c:h val="0.756194668912164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Sheet1!$J$2</c:f>
              <c:strCache>
                <c:ptCount val="1"/>
                <c:pt idx="0">
                  <c:v>2010-11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Sheet1!$I$3:$I$15</c:f>
              <c:strCache>
                <c:ptCount val="13"/>
                <c:pt idx="0">
                  <c:v>Antioch</c:v>
                </c:pt>
                <c:pt idx="1">
                  <c:v>Brentwood</c:v>
                </c:pt>
                <c:pt idx="2">
                  <c:v>Concord</c:v>
                </c:pt>
                <c:pt idx="3">
                  <c:v>Danville</c:v>
                </c:pt>
                <c:pt idx="4">
                  <c:v>Lafayette</c:v>
                </c:pt>
                <c:pt idx="5">
                  <c:v>Martiniez</c:v>
                </c:pt>
                <c:pt idx="6">
                  <c:v>Pittsburg</c:v>
                </c:pt>
                <c:pt idx="7">
                  <c:v>Richmond</c:v>
                </c:pt>
                <c:pt idx="8">
                  <c:v>San Ramon</c:v>
                </c:pt>
                <c:pt idx="9">
                  <c:v>San Pablo</c:v>
                </c:pt>
                <c:pt idx="10">
                  <c:v>Walnut Creek</c:v>
                </c:pt>
                <c:pt idx="12">
                  <c:v>Contra Costa County</c:v>
                </c:pt>
              </c:strCache>
            </c:strRef>
          </c:cat>
          <c:val>
            <c:numRef>
              <c:f>Sheet1!$J$3:$J$15</c:f>
              <c:numCache>
                <c:formatCode>0.00%</c:formatCode>
                <c:ptCount val="13"/>
                <c:pt idx="0">
                  <c:v>1.0140497608231294E-2</c:v>
                </c:pt>
                <c:pt idx="1">
                  <c:v>1.0496726659896722E-2</c:v>
                </c:pt>
                <c:pt idx="2">
                  <c:v>1.0054646159932743E-2</c:v>
                </c:pt>
                <c:pt idx="3">
                  <c:v>1.0061334994489435E-2</c:v>
                </c:pt>
                <c:pt idx="4">
                  <c:v>1.0039547309520804E-2</c:v>
                </c:pt>
                <c:pt idx="5">
                  <c:v>1.0052214923361969E-2</c:v>
                </c:pt>
                <c:pt idx="6">
                  <c:v>1.0130421398830258E-2</c:v>
                </c:pt>
                <c:pt idx="7">
                  <c:v>1.0087714151607603E-2</c:v>
                </c:pt>
                <c:pt idx="8">
                  <c:v>1.0362006524797223E-2</c:v>
                </c:pt>
                <c:pt idx="9">
                  <c:v>1.0030203185063152E-2</c:v>
                </c:pt>
                <c:pt idx="10">
                  <c:v>1.0056419257773319E-2</c:v>
                </c:pt>
                <c:pt idx="12">
                  <c:v>1.0126930969575794E-2</c:v>
                </c:pt>
              </c:numCache>
            </c:numRef>
          </c:val>
        </c:ser>
        <c:ser>
          <c:idx val="1"/>
          <c:order val="1"/>
          <c:tx>
            <c:strRef>
              <c:f>Sheet1!$K$2</c:f>
              <c:strCache>
                <c:ptCount val="1"/>
                <c:pt idx="0">
                  <c:v>2011-12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Sheet1!$I$3:$I$15</c:f>
              <c:strCache>
                <c:ptCount val="13"/>
                <c:pt idx="0">
                  <c:v>Antioch</c:v>
                </c:pt>
                <c:pt idx="1">
                  <c:v>Brentwood</c:v>
                </c:pt>
                <c:pt idx="2">
                  <c:v>Concord</c:v>
                </c:pt>
                <c:pt idx="3">
                  <c:v>Danville</c:v>
                </c:pt>
                <c:pt idx="4">
                  <c:v>Lafayette</c:v>
                </c:pt>
                <c:pt idx="5">
                  <c:v>Martiniez</c:v>
                </c:pt>
                <c:pt idx="6">
                  <c:v>Pittsburg</c:v>
                </c:pt>
                <c:pt idx="7">
                  <c:v>Richmond</c:v>
                </c:pt>
                <c:pt idx="8">
                  <c:v>San Ramon</c:v>
                </c:pt>
                <c:pt idx="9">
                  <c:v>San Pablo</c:v>
                </c:pt>
                <c:pt idx="10">
                  <c:v>Walnut Creek</c:v>
                </c:pt>
                <c:pt idx="12">
                  <c:v>Contra Costa County</c:v>
                </c:pt>
              </c:strCache>
            </c:strRef>
          </c:cat>
          <c:val>
            <c:numRef>
              <c:f>Sheet1!$K$3:$K$15</c:f>
              <c:numCache>
                <c:formatCode>0.00%</c:formatCode>
                <c:ptCount val="13"/>
                <c:pt idx="0">
                  <c:v>1.0144089084040429E-2</c:v>
                </c:pt>
                <c:pt idx="1">
                  <c:v>1.0449137540652917E-2</c:v>
                </c:pt>
                <c:pt idx="2">
                  <c:v>1.0056890375361713E-2</c:v>
                </c:pt>
                <c:pt idx="3">
                  <c:v>1.0064533028527884E-2</c:v>
                </c:pt>
                <c:pt idx="4">
                  <c:v>1.0088002346729246E-2</c:v>
                </c:pt>
                <c:pt idx="5">
                  <c:v>1.0068699731903486E-2</c:v>
                </c:pt>
                <c:pt idx="6">
                  <c:v>1.0173362333674513E-2</c:v>
                </c:pt>
                <c:pt idx="7">
                  <c:v>1.010313975242582E-2</c:v>
                </c:pt>
                <c:pt idx="8">
                  <c:v>1.0284802356985024E-2</c:v>
                </c:pt>
                <c:pt idx="9">
                  <c:v>1.0025321653435533E-2</c:v>
                </c:pt>
                <c:pt idx="10">
                  <c:v>1.005407679840419E-2</c:v>
                </c:pt>
                <c:pt idx="12">
                  <c:v>1.0137114732173397E-2</c:v>
                </c:pt>
              </c:numCache>
            </c:numRef>
          </c:val>
        </c:ser>
        <c:ser>
          <c:idx val="2"/>
          <c:order val="2"/>
          <c:tx>
            <c:strRef>
              <c:f>Sheet1!$L$2</c:f>
              <c:strCache>
                <c:ptCount val="1"/>
                <c:pt idx="0">
                  <c:v>2012-13</c:v>
                </c:pt>
              </c:strCache>
            </c:strRef>
          </c:tx>
          <c:spPr>
            <a:solidFill>
              <a:srgbClr val="86834A"/>
            </a:solidFill>
          </c:spPr>
          <c:invertIfNegative val="0"/>
          <c:cat>
            <c:strRef>
              <c:f>Sheet1!$I$3:$I$15</c:f>
              <c:strCache>
                <c:ptCount val="13"/>
                <c:pt idx="0">
                  <c:v>Antioch</c:v>
                </c:pt>
                <c:pt idx="1">
                  <c:v>Brentwood</c:v>
                </c:pt>
                <c:pt idx="2">
                  <c:v>Concord</c:v>
                </c:pt>
                <c:pt idx="3">
                  <c:v>Danville</c:v>
                </c:pt>
                <c:pt idx="4">
                  <c:v>Lafayette</c:v>
                </c:pt>
                <c:pt idx="5">
                  <c:v>Martiniez</c:v>
                </c:pt>
                <c:pt idx="6">
                  <c:v>Pittsburg</c:v>
                </c:pt>
                <c:pt idx="7">
                  <c:v>Richmond</c:v>
                </c:pt>
                <c:pt idx="8">
                  <c:v>San Ramon</c:v>
                </c:pt>
                <c:pt idx="9">
                  <c:v>San Pablo</c:v>
                </c:pt>
                <c:pt idx="10">
                  <c:v>Walnut Creek</c:v>
                </c:pt>
                <c:pt idx="12">
                  <c:v>Contra Costa County</c:v>
                </c:pt>
              </c:strCache>
            </c:strRef>
          </c:cat>
          <c:val>
            <c:numRef>
              <c:f>Sheet1!$L$3:$L$15</c:f>
              <c:numCache>
                <c:formatCode>0.00%</c:formatCode>
                <c:ptCount val="13"/>
                <c:pt idx="0">
                  <c:v>1.0142334876919328E-2</c:v>
                </c:pt>
                <c:pt idx="1">
                  <c:v>1.0340792687731463E-2</c:v>
                </c:pt>
                <c:pt idx="2">
                  <c:v>1.0079473113634324E-2</c:v>
                </c:pt>
                <c:pt idx="3">
                  <c:v>1.0049923104223353E-2</c:v>
                </c:pt>
                <c:pt idx="4">
                  <c:v>1.0113820462759106E-2</c:v>
                </c:pt>
                <c:pt idx="5">
                  <c:v>1.0115659843567982E-2</c:v>
                </c:pt>
                <c:pt idx="6">
                  <c:v>1.0153430170408101E-2</c:v>
                </c:pt>
                <c:pt idx="7">
                  <c:v>1.0101223314943633E-2</c:v>
                </c:pt>
                <c:pt idx="8">
                  <c:v>1.0209793155744036E-2</c:v>
                </c:pt>
                <c:pt idx="9">
                  <c:v>1.0008874325892552E-2</c:v>
                </c:pt>
                <c:pt idx="10">
                  <c:v>1.0094086646516313E-2</c:v>
                </c:pt>
                <c:pt idx="12">
                  <c:v>1.0130669067066396E-2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747584"/>
        <c:axId val="105749120"/>
      </c:barChart>
      <c:catAx>
        <c:axId val="105747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5749120"/>
        <c:crosses val="autoZero"/>
        <c:auto val="1"/>
        <c:lblAlgn val="ctr"/>
        <c:lblOffset val="100"/>
        <c:noMultiLvlLbl val="0"/>
      </c:catAx>
      <c:valAx>
        <c:axId val="105749120"/>
        <c:scaling>
          <c:orientation val="minMax"/>
          <c:max val="1.0600000000000002E-2"/>
          <c:min val="9.9000000000000025E-3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05747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Births</c:v>
          </c:tx>
          <c:invertIfNegative val="0"/>
          <c:cat>
            <c:strRef>
              <c:f>Sheet3!$B$3:$B$26</c:f>
              <c:strCache>
                <c:ptCount val="24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</c:strCache>
            </c:strRef>
          </c:cat>
          <c:val>
            <c:numRef>
              <c:f>Sheet3!$C$3:$C$26</c:f>
              <c:numCache>
                <c:formatCode>#,##0</c:formatCode>
                <c:ptCount val="24"/>
                <c:pt idx="0">
                  <c:v>3780</c:v>
                </c:pt>
                <c:pt idx="1">
                  <c:v>3982</c:v>
                </c:pt>
                <c:pt idx="2">
                  <c:v>3851</c:v>
                </c:pt>
                <c:pt idx="3">
                  <c:v>3617</c:v>
                </c:pt>
                <c:pt idx="4">
                  <c:v>3490</c:v>
                </c:pt>
                <c:pt idx="5">
                  <c:v>3363</c:v>
                </c:pt>
                <c:pt idx="6">
                  <c:v>3133</c:v>
                </c:pt>
                <c:pt idx="7">
                  <c:v>3127</c:v>
                </c:pt>
                <c:pt idx="8">
                  <c:v>3093</c:v>
                </c:pt>
                <c:pt idx="9">
                  <c:v>3231</c:v>
                </c:pt>
                <c:pt idx="10">
                  <c:v>3220</c:v>
                </c:pt>
                <c:pt idx="11">
                  <c:v>3300</c:v>
                </c:pt>
                <c:pt idx="12">
                  <c:v>3434</c:v>
                </c:pt>
                <c:pt idx="13">
                  <c:v>3299</c:v>
                </c:pt>
                <c:pt idx="14">
                  <c:v>3281</c:v>
                </c:pt>
                <c:pt idx="15">
                  <c:v>3331</c:v>
                </c:pt>
                <c:pt idx="16">
                  <c:v>3249</c:v>
                </c:pt>
                <c:pt idx="17">
                  <c:v>3293</c:v>
                </c:pt>
                <c:pt idx="18">
                  <c:v>3388</c:v>
                </c:pt>
                <c:pt idx="19">
                  <c:v>3379</c:v>
                </c:pt>
                <c:pt idx="20">
                  <c:v>3152</c:v>
                </c:pt>
                <c:pt idx="21">
                  <c:v>3033</c:v>
                </c:pt>
                <c:pt idx="22">
                  <c:v>2962</c:v>
                </c:pt>
                <c:pt idx="23">
                  <c:v>2842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721920"/>
        <c:axId val="112723456"/>
      </c:barChart>
      <c:catAx>
        <c:axId val="112721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2723456"/>
        <c:crosses val="autoZero"/>
        <c:auto val="1"/>
        <c:lblAlgn val="ctr"/>
        <c:lblOffset val="100"/>
        <c:noMultiLvlLbl val="0"/>
      </c:catAx>
      <c:valAx>
        <c:axId val="1127234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2721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86834A"/>
            </a:solidFill>
          </c:spPr>
          <c:invertIfNegative val="0"/>
          <c:cat>
            <c:strRef>
              <c:f>Sheet2!$A$4:$A$7</c:f>
              <c:strCache>
                <c:ptCount val="4"/>
                <c:pt idx="0">
                  <c:v>&lt;5 Years</c:v>
                </c:pt>
                <c:pt idx="1">
                  <c:v>5 to 9 </c:v>
                </c:pt>
                <c:pt idx="2">
                  <c:v>10-14</c:v>
                </c:pt>
                <c:pt idx="3">
                  <c:v>15-19</c:v>
                </c:pt>
              </c:strCache>
            </c:strRef>
          </c:cat>
          <c:val>
            <c:numRef>
              <c:f>Sheet2!$B$4:$B$7</c:f>
              <c:numCache>
                <c:formatCode>General</c:formatCode>
                <c:ptCount val="4"/>
                <c:pt idx="0">
                  <c:v>7390</c:v>
                </c:pt>
                <c:pt idx="1">
                  <c:v>7322</c:v>
                </c:pt>
                <c:pt idx="2">
                  <c:v>7058</c:v>
                </c:pt>
                <c:pt idx="3">
                  <c:v>7566</c:v>
                </c:pt>
              </c:numCache>
            </c:numRef>
          </c:val>
        </c:ser>
        <c:ser>
          <c:idx val="1"/>
          <c:order val="1"/>
          <c:tx>
            <c:strRef>
              <c:f>Sheet2!$C$3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78B54B"/>
            </a:solidFill>
          </c:spPr>
          <c:invertIfNegative val="0"/>
          <c:cat>
            <c:strRef>
              <c:f>Sheet2!$A$4:$A$7</c:f>
              <c:strCache>
                <c:ptCount val="4"/>
                <c:pt idx="0">
                  <c:v>&lt;5 Years</c:v>
                </c:pt>
                <c:pt idx="1">
                  <c:v>5 to 9 </c:v>
                </c:pt>
                <c:pt idx="2">
                  <c:v>10-14</c:v>
                </c:pt>
                <c:pt idx="3">
                  <c:v>15-19</c:v>
                </c:pt>
              </c:strCache>
            </c:strRef>
          </c:cat>
          <c:val>
            <c:numRef>
              <c:f>Sheet2!$C$4:$C$7</c:f>
              <c:numCache>
                <c:formatCode>General</c:formatCode>
                <c:ptCount val="4"/>
                <c:pt idx="0">
                  <c:v>7549</c:v>
                </c:pt>
                <c:pt idx="1">
                  <c:v>7436</c:v>
                </c:pt>
                <c:pt idx="2">
                  <c:v>7193</c:v>
                </c:pt>
                <c:pt idx="3">
                  <c:v>7164</c:v>
                </c:pt>
              </c:numCache>
            </c:numRef>
          </c:val>
        </c:ser>
        <c:ser>
          <c:idx val="2"/>
          <c:order val="2"/>
          <c:tx>
            <c:strRef>
              <c:f>Sheet2!$D$3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AA8056"/>
            </a:solidFill>
          </c:spPr>
          <c:invertIfNegative val="0"/>
          <c:cat>
            <c:strRef>
              <c:f>Sheet2!$A$4:$A$7</c:f>
              <c:strCache>
                <c:ptCount val="4"/>
                <c:pt idx="0">
                  <c:v>&lt;5 Years</c:v>
                </c:pt>
                <c:pt idx="1">
                  <c:v>5 to 9 </c:v>
                </c:pt>
                <c:pt idx="2">
                  <c:v>10-14</c:v>
                </c:pt>
                <c:pt idx="3">
                  <c:v>15-19</c:v>
                </c:pt>
              </c:strCache>
            </c:strRef>
          </c:cat>
          <c:val>
            <c:numRef>
              <c:f>Sheet2!$D$4:$D$7</c:f>
              <c:numCache>
                <c:formatCode>General</c:formatCode>
                <c:ptCount val="4"/>
                <c:pt idx="0">
                  <c:v>7839</c:v>
                </c:pt>
                <c:pt idx="1">
                  <c:v>7614</c:v>
                </c:pt>
                <c:pt idx="2">
                  <c:v>6888</c:v>
                </c:pt>
                <c:pt idx="3">
                  <c:v>7109</c:v>
                </c:pt>
              </c:numCache>
            </c:numRef>
          </c:val>
        </c:ser>
        <c:ser>
          <c:idx val="3"/>
          <c:order val="3"/>
          <c:tx>
            <c:strRef>
              <c:f>Sheet2!$E$3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697F97"/>
            </a:solidFill>
          </c:spPr>
          <c:invertIfNegative val="0"/>
          <c:cat>
            <c:strRef>
              <c:f>Sheet2!$A$4:$A$7</c:f>
              <c:strCache>
                <c:ptCount val="4"/>
                <c:pt idx="0">
                  <c:v>&lt;5 Years</c:v>
                </c:pt>
                <c:pt idx="1">
                  <c:v>5 to 9 </c:v>
                </c:pt>
                <c:pt idx="2">
                  <c:v>10-14</c:v>
                </c:pt>
                <c:pt idx="3">
                  <c:v>15-19</c:v>
                </c:pt>
              </c:strCache>
            </c:strRef>
          </c:cat>
          <c:val>
            <c:numRef>
              <c:f>Sheet2!$E$4:$E$7</c:f>
              <c:numCache>
                <c:formatCode>General</c:formatCode>
                <c:ptCount val="4"/>
                <c:pt idx="0">
                  <c:v>7730</c:v>
                </c:pt>
                <c:pt idx="1">
                  <c:v>7137</c:v>
                </c:pt>
                <c:pt idx="2">
                  <c:v>6623</c:v>
                </c:pt>
                <c:pt idx="3">
                  <c:v>6882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775936"/>
        <c:axId val="112777472"/>
      </c:barChart>
      <c:catAx>
        <c:axId val="11277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2777472"/>
        <c:crosses val="autoZero"/>
        <c:auto val="1"/>
        <c:lblAlgn val="ctr"/>
        <c:lblOffset val="100"/>
        <c:noMultiLvlLbl val="0"/>
      </c:catAx>
      <c:valAx>
        <c:axId val="112777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7759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C9B5B-F7ED-48C8-88AE-61433C6104AB}" type="datetimeFigureOut">
              <a:rPr lang="en-US" smtClean="0"/>
              <a:t>6/5/2015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2E66-2C4D-44F8-ABBD-E6A0497B5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077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653" indent="-285636" defTabSz="933077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2543" indent="-228509" defTabSz="933077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599560" indent="-228509" defTabSz="933077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6577" indent="-228509" defTabSz="933077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3594" indent="-228509" defTabSz="9330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0611" indent="-228509" defTabSz="9330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7628" indent="-228509" defTabSz="9330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4646" indent="-228509" defTabSz="9330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9530D69-0BB9-45F3-9659-043B47456CAC}" type="slidenum">
              <a:rPr lang="en-US" altLang="en-US" b="0">
                <a:latin typeface="Arial" charset="0"/>
              </a:rPr>
              <a:pPr eaLnBrk="1" hangingPunct="1"/>
              <a:t>14</a:t>
            </a:fld>
            <a:endParaRPr lang="en-US" altLang="en-US" b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EE934C1-2811-484F-9ED1-F832CC083EDC}" type="datetimeFigureOut">
              <a:rPr lang="en-US" smtClean="0"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ECBC22C-7164-4E98-B56F-A7D70D5B6DE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848600" cy="19272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Verdana" panose="020B0604030504040204" pitchFamily="34" charset="0"/>
              </a:rPr>
              <a:t>2014 demographic study</a:t>
            </a:r>
            <a:endParaRPr lang="en-US" sz="3600" dirty="0">
              <a:latin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6767945" cy="1752600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</a:rPr>
              <a:t>West Contra Costa Unified School District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1645" y="580764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Verdana" panose="020B0604030504040204" pitchFamily="34" charset="0"/>
              </a:rPr>
              <a:t>June 10, 2015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636635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Verdana" panose="020B0604030504040204" pitchFamily="34" charset="0"/>
              </a:rPr>
              <a:t>  Prepared by: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170334"/>
            <a:ext cx="1700645" cy="5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Population Change</a:t>
            </a:r>
            <a:br>
              <a:rPr lang="en-US" dirty="0" smtClean="0"/>
            </a:br>
            <a:r>
              <a:rPr lang="en-US" sz="2700" dirty="0" smtClean="0"/>
              <a:t>Contra Costa Cities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010614"/>
              </p:ext>
            </p:extLst>
          </p:nvPr>
        </p:nvGraphicFramePr>
        <p:xfrm>
          <a:off x="1143000" y="1447800"/>
          <a:ext cx="6705600" cy="5207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000" y="6378605"/>
            <a:ext cx="3033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DDP from  Census ACS 2010-13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19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Contra Costa USD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553750"/>
              </p:ext>
            </p:extLst>
          </p:nvPr>
        </p:nvGraphicFramePr>
        <p:xfrm>
          <a:off x="381000" y="1524000"/>
          <a:ext cx="8315325" cy="471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8200" y="6378604"/>
            <a:ext cx="343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DDP from DOF Birth Data by Zip Code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25146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Lowest # births in last 20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City of Richmond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School Age Population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812475"/>
              </p:ext>
            </p:extLst>
          </p:nvPr>
        </p:nvGraphicFramePr>
        <p:xfrm>
          <a:off x="1283368" y="1676400"/>
          <a:ext cx="6324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83368" y="6378605"/>
            <a:ext cx="3033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 DDP from  Census ACS 2010-13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8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743200"/>
            <a:ext cx="8229600" cy="990600"/>
          </a:xfrm>
        </p:spPr>
        <p:txBody>
          <a:bodyPr/>
          <a:lstStyle/>
          <a:p>
            <a:r>
              <a:rPr lang="en-US" dirty="0" smtClean="0"/>
              <a:t>2014 Student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318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Verdana" panose="020B0604030504040204" pitchFamily="34" charset="0"/>
              </a:rPr>
              <a:t>The DDP Philosophy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69387" y="1096071"/>
            <a:ext cx="81534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b="0" u="sng" dirty="0">
                <a:latin typeface="Verdana" panose="020B0604030504040204" pitchFamily="34" charset="0"/>
              </a:rPr>
              <a:t>Projections: Residence vs. Actual Enrollment</a:t>
            </a:r>
          </a:p>
          <a:p>
            <a:pPr eaLnBrk="1" hangingPunct="1"/>
            <a:endParaRPr lang="en-US" altLang="en-US" sz="1400" u="sng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400" b="0" dirty="0">
                <a:latin typeface="Verdana" panose="020B0604030504040204" pitchFamily="34" charset="0"/>
              </a:rPr>
              <a:t>Facilities should be located where the students live</a:t>
            </a:r>
          </a:p>
          <a:p>
            <a:pPr eaLnBrk="1" hangingPunct="1">
              <a:buFontTx/>
              <a:buChar char="•"/>
            </a:pPr>
            <a:endParaRPr lang="en-US" altLang="en-US" sz="1400" b="0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400" b="0" dirty="0">
                <a:latin typeface="Verdana" panose="020B0604030504040204" pitchFamily="34" charset="0"/>
              </a:rPr>
              <a:t>Justification: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Reduced District transportation cost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Increased  ability to conduct long term facility planning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Increased access for walking students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Accurately determine location of new facilities or consolidation of surplus facilities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Increased ability to identify future population trends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Attendance boundary adjustments are based upon student location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 smtClean="0">
                <a:latin typeface="Verdana" panose="020B0604030504040204" pitchFamily="34" charset="0"/>
              </a:rPr>
              <a:t>Program </a:t>
            </a:r>
            <a:r>
              <a:rPr lang="en-US" altLang="en-US" sz="1200" b="0" dirty="0">
                <a:latin typeface="Verdana" panose="020B0604030504040204" pitchFamily="34" charset="0"/>
              </a:rPr>
              <a:t>locations can be better aligned to </a:t>
            </a:r>
            <a:r>
              <a:rPr lang="en-US" altLang="en-US" sz="1200" b="0" dirty="0" smtClean="0">
                <a:latin typeface="Verdana" panose="020B0604030504040204" pitchFamily="34" charset="0"/>
              </a:rPr>
              <a:t>actual student </a:t>
            </a:r>
            <a:r>
              <a:rPr lang="en-US" altLang="en-US" sz="1200" b="0" dirty="0">
                <a:latin typeface="Verdana" panose="020B0604030504040204" pitchFamily="34" charset="0"/>
              </a:rPr>
              <a:t>population   </a:t>
            </a:r>
          </a:p>
          <a:p>
            <a:pPr lvl="1" eaLnBrk="1" hangingPunct="1">
              <a:buFontTx/>
              <a:buChar char="•"/>
            </a:pPr>
            <a:endParaRPr lang="en-US" altLang="en-US" sz="1200" b="0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400" b="0" dirty="0">
                <a:latin typeface="Verdana" panose="020B0604030504040204" pitchFamily="34" charset="0"/>
              </a:rPr>
              <a:t>Actual school enrollments </a:t>
            </a:r>
            <a:r>
              <a:rPr lang="en-US" altLang="en-US" sz="1400" b="0" dirty="0" smtClean="0">
                <a:latin typeface="Verdana" panose="020B0604030504040204" pitchFamily="34" charset="0"/>
              </a:rPr>
              <a:t>do </a:t>
            </a:r>
            <a:r>
              <a:rPr lang="en-US" altLang="en-US" sz="1400" b="0" dirty="0">
                <a:latin typeface="Verdana" panose="020B0604030504040204" pitchFamily="34" charset="0"/>
              </a:rPr>
              <a:t>not necessary reflect area demographics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There becomes a disconnect of true demographic trends and where students attend school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 smtClean="0">
                <a:latin typeface="Verdana" panose="020B0604030504040204" pitchFamily="34" charset="0"/>
              </a:rPr>
              <a:t>Difficult </a:t>
            </a:r>
            <a:r>
              <a:rPr lang="en-US" altLang="en-US" sz="1100" b="0" dirty="0">
                <a:latin typeface="Verdana" panose="020B0604030504040204" pitchFamily="34" charset="0"/>
              </a:rPr>
              <a:t>to predict future </a:t>
            </a:r>
            <a:r>
              <a:rPr lang="en-US" altLang="en-US" sz="1100" b="0" dirty="0" smtClean="0">
                <a:latin typeface="Verdana" panose="020B0604030504040204" pitchFamily="34" charset="0"/>
              </a:rPr>
              <a:t>students’ </a:t>
            </a:r>
            <a:r>
              <a:rPr lang="en-US" altLang="en-US" sz="1100" b="0" dirty="0">
                <a:latin typeface="Verdana" panose="020B0604030504040204" pitchFamily="34" charset="0"/>
              </a:rPr>
              <a:t>school of choice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School consolidation should be based upon area student population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Programs can be moved to other schools</a:t>
            </a:r>
          </a:p>
          <a:p>
            <a:pPr lvl="1" eaLnBrk="1" hangingPunct="1">
              <a:buFontTx/>
              <a:buChar char="•"/>
            </a:pPr>
            <a:r>
              <a:rPr lang="en-US" altLang="en-US" sz="1200" b="0" dirty="0">
                <a:latin typeface="Verdana" panose="020B0604030504040204" pitchFamily="34" charset="0"/>
              </a:rPr>
              <a:t>School enrollment is influenced by many non geographic variables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Curriculum or special programs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Intra-district transfers/open enrollment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District policy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Capacity relative to other schools (overflow)</a:t>
            </a:r>
          </a:p>
          <a:p>
            <a:pPr lvl="2" eaLnBrk="1" hangingPunct="1">
              <a:buFontTx/>
              <a:buChar char="•"/>
            </a:pPr>
            <a:r>
              <a:rPr lang="en-US" altLang="en-US" sz="1100" b="0" dirty="0">
                <a:latin typeface="Verdana" panose="020B0604030504040204" pitchFamily="34" charset="0"/>
              </a:rPr>
              <a:t>Etc…</a:t>
            </a:r>
          </a:p>
          <a:p>
            <a:pPr lvl="2" eaLnBrk="1" hangingPunct="1">
              <a:buFontTx/>
              <a:buChar char="•"/>
            </a:pPr>
            <a:endParaRPr lang="en-US" altLang="en-US" sz="1100" b="0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400" b="0" dirty="0" smtClean="0">
                <a:latin typeface="Verdana" panose="020B0604030504040204" pitchFamily="34" charset="0"/>
              </a:rPr>
              <a:t>Policies and programs can </a:t>
            </a:r>
            <a:r>
              <a:rPr lang="en-US" altLang="en-US" sz="1400" b="0" dirty="0">
                <a:latin typeface="Verdana" panose="020B0604030504040204" pitchFamily="34" charset="0"/>
              </a:rPr>
              <a:t>mask true </a:t>
            </a:r>
            <a:r>
              <a:rPr lang="en-US" altLang="en-US" sz="1400" b="0" dirty="0" smtClean="0">
                <a:latin typeface="Verdana" panose="020B0604030504040204" pitchFamily="34" charset="0"/>
              </a:rPr>
              <a:t>demographic trends and area facility needs</a:t>
            </a:r>
            <a:endParaRPr lang="en-US" altLang="en-US" sz="1400" b="0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endParaRPr lang="en-US" altLang="en-US" sz="1400" dirty="0">
              <a:latin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6184009"/>
            <a:ext cx="156051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2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391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Verdana" panose="020B0604030504040204" pitchFamily="34" charset="0"/>
              </a:rPr>
              <a:t>Projection Calculations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idx="1"/>
          </p:nvPr>
        </p:nvSpPr>
        <p:spPr>
          <a:xfrm>
            <a:off x="368300" y="947738"/>
            <a:ext cx="8089900" cy="57070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Calculated for each of the district 401 Study Areas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Ability to plan at a neighborhood level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Based upon student data October 2014/15 and historical student data from 2011/12 – 2013/14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Based upon actual student residence rather than current school of enrollment.</a:t>
            </a:r>
            <a:br>
              <a:rPr lang="en-US" altLang="en-US" sz="1600" dirty="0" smtClean="0">
                <a:latin typeface="Verdana" panose="020B0604030504040204" pitchFamily="34" charset="0"/>
              </a:rPr>
            </a:br>
            <a:endParaRPr lang="en-US" altLang="en-US" sz="16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Graduate 12th grade;  Move up other grades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Based upon three (4) factors that effect student population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dirty="0" smtClean="0">
              <a:latin typeface="Verdana" panose="020B060403050404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Incoming kindergarten class (partially determined from recent birth data by zip code)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400" dirty="0" smtClean="0">
              <a:latin typeface="Verdana" panose="020B060403050404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New residential development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600" dirty="0" smtClean="0">
              <a:latin typeface="Verdana" panose="020B060403050404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Mobility - Measures the migration of students in and out of the district. Including move ins, move outs, new students from infill housing, drop outs, private school movement, etc.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400" dirty="0">
              <a:latin typeface="Verdana" panose="020B060403050404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dirty="0" smtClean="0">
                <a:latin typeface="Verdana" panose="020B0604030504040204" pitchFamily="34" charset="0"/>
              </a:rPr>
              <a:t>Additional district-wide adjustments were made to</a:t>
            </a:r>
            <a:br>
              <a:rPr lang="en-US" altLang="en-US" sz="1600" dirty="0" smtClean="0">
                <a:latin typeface="Verdana" panose="020B0604030504040204" pitchFamily="34" charset="0"/>
              </a:rPr>
            </a:br>
            <a:r>
              <a:rPr lang="en-US" altLang="en-US" sz="1600" dirty="0" smtClean="0">
                <a:latin typeface="Verdana" panose="020B0604030504040204" pitchFamily="34" charset="0"/>
              </a:rPr>
              <a:t>account for charter school expansion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600" dirty="0">
              <a:latin typeface="Verdana" panose="020B060403050404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6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SzPct val="95000"/>
            </a:pPr>
            <a:endParaRPr lang="en-US" altLang="en-US" sz="1200" dirty="0" smtClean="0">
              <a:latin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</p:spPr>
        <p:txBody>
          <a:bodyPr/>
          <a:lstStyle/>
          <a:p>
            <a:r>
              <a:rPr lang="en-US" dirty="0" smtClean="0"/>
              <a:t>Multiple Years of Student Data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3" y="1243264"/>
            <a:ext cx="883929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8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57340"/>
            <a:ext cx="5038725" cy="461928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>
                <a:latin typeface="Verdana" panose="020B0604030504040204" pitchFamily="34" charset="0"/>
              </a:rPr>
              <a:t>Projections Calculated for Each Study Area</a:t>
            </a: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273891" y="3657600"/>
            <a:ext cx="1441108" cy="1172996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254000" y="1357313"/>
            <a:ext cx="27241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b="0" dirty="0">
                <a:latin typeface="Verdana" panose="020B0604030504040204" pitchFamily="34" charset="0"/>
              </a:rPr>
              <a:t>Analysis </a:t>
            </a:r>
            <a:r>
              <a:rPr lang="en-US" altLang="en-US" b="0" dirty="0" smtClean="0">
                <a:latin typeface="Verdana" panose="020B0604030504040204" pitchFamily="34" charset="0"/>
              </a:rPr>
              <a:t>is </a:t>
            </a:r>
            <a:r>
              <a:rPr lang="en-US" altLang="en-US" b="0" dirty="0">
                <a:latin typeface="Verdana" panose="020B0604030504040204" pitchFamily="34" charset="0"/>
              </a:rPr>
              <a:t>completed at the </a:t>
            </a:r>
            <a:r>
              <a:rPr lang="en-US" altLang="en-US" b="0" dirty="0" smtClean="0">
                <a:latin typeface="Verdana" panose="020B0604030504040204" pitchFamily="34" charset="0"/>
              </a:rPr>
              <a:t>study area level</a:t>
            </a:r>
            <a:r>
              <a:rPr lang="en-US" altLang="en-US" b="0" dirty="0">
                <a:latin typeface="Verdana" panose="020B0604030504040204" pitchFamily="34" charset="0"/>
              </a:rPr>
              <a:t>, </a:t>
            </a:r>
            <a:r>
              <a:rPr lang="en-US" altLang="en-US" b="0" dirty="0" smtClean="0">
                <a:latin typeface="Verdana" panose="020B0604030504040204" pitchFamily="34" charset="0"/>
              </a:rPr>
              <a:t>and summarized by attendance </a:t>
            </a:r>
            <a:r>
              <a:rPr lang="en-US" altLang="en-US" b="0" dirty="0">
                <a:latin typeface="Verdana" panose="020B0604030504040204" pitchFamily="34" charset="0"/>
              </a:rPr>
              <a:t>area </a:t>
            </a:r>
            <a:r>
              <a:rPr lang="en-US" altLang="en-US" b="0" dirty="0" smtClean="0">
                <a:latin typeface="Verdana" panose="020B0604030504040204" pitchFamily="34" charset="0"/>
              </a:rPr>
              <a:t>and District-wide</a:t>
            </a:r>
            <a:endParaRPr lang="en-US" altLang="en-US" b="0" dirty="0">
              <a:latin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11966"/>
            <a:ext cx="3740493" cy="25431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423" y="6065698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Useful for boundary planning,</a:t>
            </a:r>
          </a:p>
          <a:p>
            <a:r>
              <a:rPr lang="en-US" dirty="0"/>
              <a:t>n</a:t>
            </a:r>
            <a:r>
              <a:rPr lang="en-US" dirty="0" smtClean="0"/>
              <a:t>ew site, and school consolidation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227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Verdana" panose="020B0604030504040204" pitchFamily="34" charset="0"/>
              </a:rPr>
              <a:t>Births by Zip Code</a:t>
            </a:r>
            <a:endParaRPr lang="en-US" altLang="en-US" sz="2000" baseline="30000" dirty="0" smtClean="0"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1905000"/>
            <a:ext cx="4023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</a:rPr>
              <a:t>Birth rates continue to fall from their 2007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</a:rPr>
              <a:t>Lowest # births in the last</a:t>
            </a:r>
            <a:br>
              <a:rPr lang="en-US" dirty="0" smtClean="0">
                <a:latin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</a:rPr>
              <a:t>20+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Anticipated smaller incoming kindergarten classes will contribute to a lower student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forecast for the District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100263" y="5878110"/>
            <a:ext cx="4749872" cy="8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900" b="0" dirty="0" smtClean="0">
                <a:latin typeface="Verdana" panose="020B0604030504040204" pitchFamily="34" charset="0"/>
              </a:rPr>
              <a:t>Sources:</a:t>
            </a:r>
          </a:p>
          <a:p>
            <a:pPr eaLnBrk="1" hangingPunct="1"/>
            <a:r>
              <a:rPr lang="en-US" altLang="en-US" sz="900" b="0" dirty="0" smtClean="0">
                <a:latin typeface="Verdana" panose="020B0604030504040204" pitchFamily="34" charset="0"/>
              </a:rPr>
              <a:t>Births by Zip Code -California Department of Health and Human Services</a:t>
            </a:r>
          </a:p>
          <a:p>
            <a:pPr eaLnBrk="1" hangingPunct="1"/>
            <a:r>
              <a:rPr lang="en-US" altLang="en-US" sz="900" b="0" dirty="0" smtClean="0">
                <a:latin typeface="Verdana" panose="020B0604030504040204" pitchFamily="34" charset="0"/>
              </a:rPr>
              <a:t>2012 Birth data was the most recent data available at the time of the study </a:t>
            </a:r>
          </a:p>
          <a:p>
            <a:pPr eaLnBrk="1" hangingPunct="1"/>
            <a:r>
              <a:rPr lang="en-US" altLang="en-US" sz="900" b="0" dirty="0" smtClean="0">
                <a:latin typeface="Verdana" panose="020B0604030504040204" pitchFamily="34" charset="0"/>
              </a:rPr>
              <a:t>*</a:t>
            </a:r>
            <a:r>
              <a:rPr lang="en-US" altLang="en-US" sz="900" b="0" dirty="0">
                <a:latin typeface="Verdana" panose="020B0604030504040204" pitchFamily="34" charset="0"/>
              </a:rPr>
              <a:t>Zip Coe data does not correspond exactly with the W.C.C.U.S.D. boundary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599"/>
            <a:ext cx="461459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7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</a:rPr>
              <a:t>Residential Development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762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Verdana" panose="020B0604030504040204" pitchFamily="34" charset="0"/>
              </a:rPr>
              <a:t>Much of the development planned within the District will be lower yielding Multifamily units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78355"/>
              </p:ext>
            </p:extLst>
          </p:nvPr>
        </p:nvGraphicFramePr>
        <p:xfrm>
          <a:off x="2286000" y="4800600"/>
          <a:ext cx="4841240" cy="1349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520"/>
                <a:gridCol w="605790"/>
                <a:gridCol w="604520"/>
                <a:gridCol w="605790"/>
                <a:gridCol w="604520"/>
                <a:gridCol w="605790"/>
                <a:gridCol w="604520"/>
                <a:gridCol w="605790"/>
              </a:tblGrid>
              <a:tr h="267335">
                <a:tc gridSpan="8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Student Yield Factors - District Wide*</a:t>
                      </a:r>
                      <a:endParaRPr lang="en-US" sz="10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3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36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K-6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7-8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9-12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3675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Type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Students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Students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Students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105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SFD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0.308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0.075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0.068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85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MFA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0.058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0.004</a:t>
                      </a:r>
                      <a:endParaRPr lang="en-US" sz="10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0.017</a:t>
                      </a:r>
                      <a:endParaRPr lang="en-US" sz="10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200" y="6172200"/>
            <a:ext cx="4648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</a:rPr>
              <a:t>Note: Student Yield Factors were calculated by Jack </a:t>
            </a:r>
            <a:r>
              <a:rPr lang="en-US" sz="800" dirty="0" err="1">
                <a:latin typeface="Verdana" panose="020B0604030504040204" pitchFamily="34" charset="0"/>
              </a:rPr>
              <a:t>Schreder</a:t>
            </a:r>
            <a:r>
              <a:rPr lang="en-US" sz="800" dirty="0">
                <a:latin typeface="Verdana" panose="020B0604030504040204" pitchFamily="34" charset="0"/>
              </a:rPr>
              <a:t> and Associates and provided to DDP by the W.C.C.U.S.D staff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4090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299" y="2286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Verdana" panose="020B0604030504040204" pitchFamily="34" charset="0"/>
              </a:rPr>
              <a:t>Scope of Work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430410" y="1498600"/>
            <a:ext cx="871359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r>
              <a:rPr lang="en-US" altLang="en-US" sz="2000" dirty="0" smtClean="0">
                <a:latin typeface="Verdana" panose="020B0604030504040204" pitchFamily="34" charset="0"/>
              </a:rPr>
              <a:t>Davis Demographics has assisted WCCUSD since 2007</a:t>
            </a:r>
          </a:p>
          <a:p>
            <a:pPr marL="342900" indent="-342900">
              <a:defRPr/>
            </a:pPr>
            <a:endParaRPr lang="en-US" altLang="en-US" sz="2000" u="sng" dirty="0" smtClean="0">
              <a:latin typeface="Verdana" panose="020B0604030504040204" pitchFamily="34" charset="0"/>
            </a:endParaRPr>
          </a:p>
          <a:p>
            <a:pPr marL="342900" indent="-342900">
              <a:defRPr/>
            </a:pPr>
            <a:r>
              <a:rPr lang="en-US" altLang="en-US" sz="2000" u="sng" dirty="0" smtClean="0">
                <a:latin typeface="Verdana" panose="020B0604030504040204" pitchFamily="34" charset="0"/>
              </a:rPr>
              <a:t>Demographic Services</a:t>
            </a:r>
            <a:endParaRPr lang="en-US" altLang="en-US" sz="2000" u="sng" dirty="0">
              <a:latin typeface="Verdana" panose="020B0604030504040204" pitchFamily="34" charset="0"/>
            </a:endParaRPr>
          </a:p>
          <a:p>
            <a:pPr>
              <a:defRPr/>
            </a:pPr>
            <a:endParaRPr lang="en-US" altLang="en-US" dirty="0" smtClean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Researched relevant demographic data</a:t>
            </a:r>
          </a:p>
          <a:p>
            <a:pPr marL="342900" indent="-342900">
              <a:buFontTx/>
              <a:buChar char="•"/>
              <a:defRPr/>
            </a:pP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Map 2014/15 </a:t>
            </a:r>
            <a:r>
              <a:rPr lang="en-US" altLang="en-US" dirty="0">
                <a:latin typeface="Verdana" panose="020B0604030504040204" pitchFamily="34" charset="0"/>
              </a:rPr>
              <a:t>student data by </a:t>
            </a:r>
            <a:r>
              <a:rPr lang="en-US" altLang="en-US" dirty="0" smtClean="0">
                <a:latin typeface="Verdana" panose="020B0604030504040204" pitchFamily="34" charset="0"/>
              </a:rPr>
              <a:t>residence</a:t>
            </a:r>
          </a:p>
          <a:p>
            <a:pPr marL="342900" indent="-342900">
              <a:buFontTx/>
              <a:buChar char="•"/>
              <a:defRPr/>
            </a:pP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Monitored development projects</a:t>
            </a: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>
                <a:latin typeface="Verdana" panose="020B0604030504040204" pitchFamily="34" charset="0"/>
              </a:rPr>
              <a:t>Create student </a:t>
            </a:r>
            <a:r>
              <a:rPr lang="en-US" altLang="en-US" dirty="0" smtClean="0">
                <a:latin typeface="Verdana" panose="020B0604030504040204" pitchFamily="34" charset="0"/>
              </a:rPr>
              <a:t>resident population projections </a:t>
            </a:r>
            <a:r>
              <a:rPr lang="en-US" altLang="en-US" dirty="0">
                <a:latin typeface="Verdana" panose="020B0604030504040204" pitchFamily="34" charset="0"/>
              </a:rPr>
              <a:t>by study area for </a:t>
            </a:r>
            <a:r>
              <a:rPr lang="en-US" altLang="en-US" dirty="0" smtClean="0">
                <a:latin typeface="Verdana" panose="020B0604030504040204" pitchFamily="34" charset="0"/>
              </a:rPr>
              <a:t>2015/16 </a:t>
            </a:r>
            <a:r>
              <a:rPr lang="en-US" altLang="en-US" dirty="0">
                <a:latin typeface="Verdana" panose="020B0604030504040204" pitchFamily="34" charset="0"/>
              </a:rPr>
              <a:t>to </a:t>
            </a:r>
            <a:r>
              <a:rPr lang="en-US" altLang="en-US" dirty="0" smtClean="0">
                <a:latin typeface="Verdana" panose="020B0604030504040204" pitchFamily="34" charset="0"/>
              </a:rPr>
              <a:t>2024/25</a:t>
            </a: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Alternate projection for charter school expansions</a:t>
            </a: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defRPr/>
            </a:pPr>
            <a:endParaRPr lang="en-US" altLang="en-US" dirty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Produced </a:t>
            </a:r>
            <a:r>
              <a:rPr lang="en-US" altLang="en-US" dirty="0">
                <a:latin typeface="Verdana" panose="020B0604030504040204" pitchFamily="34" charset="0"/>
              </a:rPr>
              <a:t>report detailing methodology, maps, charts and </a:t>
            </a:r>
            <a:r>
              <a:rPr lang="en-US" altLang="en-US" dirty="0" smtClean="0">
                <a:latin typeface="Verdana" panose="020B0604030504040204" pitchFamily="34" charset="0"/>
              </a:rPr>
              <a:t>findings</a:t>
            </a:r>
            <a:endParaRPr lang="en-US" altLang="en-US" dirty="0">
              <a:latin typeface="Verdana" panose="020B0604030504040204" pitchFamily="34" charset="0"/>
            </a:endParaRPr>
          </a:p>
          <a:p>
            <a:pPr>
              <a:defRPr/>
            </a:pPr>
            <a:endParaRPr lang="en-US" altLang="en-US" sz="800" dirty="0">
              <a:latin typeface="Verdana" panose="020B0604030504040204" pitchFamily="34" charset="0"/>
            </a:endParaRPr>
          </a:p>
          <a:p>
            <a:pPr>
              <a:defRPr/>
            </a:pPr>
            <a:endParaRPr lang="en-US" altLang="en-US" dirty="0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6364770"/>
            <a:ext cx="1044379" cy="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229600" cy="990600"/>
          </a:xfrm>
        </p:spPr>
        <p:txBody>
          <a:bodyPr/>
          <a:lstStyle/>
          <a:p>
            <a:r>
              <a:rPr lang="en-US" dirty="0" smtClean="0"/>
              <a:t>Mobility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17602"/>
            <a:ext cx="54864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95700" y="6103977"/>
            <a:ext cx="5410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1371600" algn="l"/>
                <a:tab pos="457200" algn="l"/>
                <a:tab pos="5257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371600" algn="l"/>
                <a:tab pos="457200" algn="l"/>
                <a:tab pos="5257800" algn="l"/>
              </a:tabLst>
            </a:pPr>
            <a:r>
              <a:rPr lang="en-US" altLang="en-US" sz="1200" b="1" dirty="0" smtClean="0">
                <a:solidFill>
                  <a:srgbClr val="548DD4"/>
                </a:solidFill>
                <a:latin typeface="Optimum" pitchFamily="2" charset="0"/>
                <a:ea typeface="Times New Roman" pitchFamily="18" charset="0"/>
                <a:cs typeface="Times New Roman" pitchFamily="18" charset="0"/>
              </a:rPr>
              <a:t>&gt; </a:t>
            </a:r>
            <a:r>
              <a:rPr kumimoji="0" lang="en-US" altLang="en-US" sz="1200" b="1" i="0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.000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= positive migration        </a:t>
            </a:r>
            <a:r>
              <a:rPr lang="en-US" altLang="en-US" sz="1200" b="1" dirty="0">
                <a:solidFill>
                  <a:srgbClr val="FF0000"/>
                </a:solidFill>
                <a:latin typeface="Optimum" pitchFamily="2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FF0000"/>
                </a:solidFill>
                <a:latin typeface="Optimum" pitchFamily="2" charset="0"/>
                <a:ea typeface="Times New Roman" pitchFamily="18" charset="0"/>
                <a:cs typeface="Times New Roman" pitchFamily="18" charset="0"/>
              </a:rPr>
              <a:t>1.000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timum" pitchFamily="2" charset="0"/>
                <a:ea typeface="Times New Roman" pitchFamily="18" charset="0"/>
                <a:cs typeface="Times New Roman" pitchFamily="18" charset="0"/>
              </a:rPr>
              <a:t>= negative migration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371600" algn="l"/>
                <a:tab pos="457200" algn="l"/>
                <a:tab pos="5257800" algn="l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200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" y="2209800"/>
            <a:ext cx="35225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</a:rPr>
              <a:t>Captures student migration in and out of the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</a:rPr>
              <a:t>The District as a whole is seeing people leave the District between 1</a:t>
            </a:r>
            <a:r>
              <a:rPr lang="en-US" baseline="30000" dirty="0" smtClean="0">
                <a:latin typeface="Verdana" panose="020B0604030504040204" pitchFamily="34" charset="0"/>
              </a:rPr>
              <a:t>st</a:t>
            </a:r>
            <a:r>
              <a:rPr lang="en-US" dirty="0" smtClean="0">
                <a:latin typeface="Verdana" panose="020B0604030504040204" pitchFamily="34" charset="0"/>
              </a:rPr>
              <a:t> and 9</a:t>
            </a:r>
            <a:r>
              <a:rPr lang="en-US" baseline="30000" dirty="0" smtClean="0">
                <a:latin typeface="Verdana" panose="020B0604030504040204" pitchFamily="34" charset="0"/>
              </a:rPr>
              <a:t>th</a:t>
            </a:r>
            <a:r>
              <a:rPr lang="en-US" dirty="0" smtClean="0">
                <a:latin typeface="Verdana" panose="020B0604030504040204" pitchFamily="34" charset="0"/>
              </a:rPr>
              <a:t> 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1269" y="2971800"/>
            <a:ext cx="200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10 Year Change</a:t>
            </a:r>
            <a:endParaRPr lang="en-US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3344596"/>
            <a:ext cx="289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TK-6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</a:rPr>
              <a:t>	</a:t>
            </a:r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-2,663        (-15.7%)</a:t>
            </a:r>
          </a:p>
          <a:p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7-8	-639           (-15.7%)</a:t>
            </a:r>
          </a:p>
          <a:p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9-12	-251           (-3.1%)</a:t>
            </a:r>
          </a:p>
          <a:p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TK-12	-3,553        (-12.2%)</a:t>
            </a:r>
            <a:endParaRPr lang="en-US" sz="1200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22"/>
            <a:ext cx="6174567" cy="644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990600"/>
            <a:ext cx="255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10 Year Forecast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24119" cy="541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</a:rPr>
              <a:t>Charter School Adjustments</a:t>
            </a: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76800"/>
            <a:ext cx="8686800" cy="1600200"/>
          </a:xfrm>
        </p:spPr>
        <p:txBody>
          <a:bodyPr>
            <a:normAutofit/>
          </a:bodyPr>
          <a:lstStyle/>
          <a:p>
            <a:r>
              <a:rPr lang="en-US" sz="1550" dirty="0" smtClean="0">
                <a:latin typeface="Verdana" panose="020B0604030504040204" pitchFamily="34" charset="0"/>
              </a:rPr>
              <a:t>Area Charter School enrollment is expected to increase by 2,487 or 96% by 2019</a:t>
            </a:r>
          </a:p>
          <a:p>
            <a:endParaRPr lang="en-US" sz="1550" dirty="0">
              <a:latin typeface="Verdana" panose="020B0604030504040204" pitchFamily="34" charset="0"/>
            </a:endParaRPr>
          </a:p>
          <a:p>
            <a:r>
              <a:rPr lang="en-US" sz="1550" dirty="0" smtClean="0">
                <a:latin typeface="Verdana" panose="020B0604030504040204" pitchFamily="34" charset="0"/>
              </a:rPr>
              <a:t>DDP Adjusted the Districtwide projections </a:t>
            </a:r>
            <a:endParaRPr lang="en-US" sz="1550" dirty="0"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675" y="4495800"/>
            <a:ext cx="723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latin typeface="Verdana" panose="020B0604030504040204" pitchFamily="34" charset="0"/>
              </a:rPr>
              <a:t>*Current </a:t>
            </a:r>
            <a:r>
              <a:rPr lang="en-US" sz="1000" b="1" i="1" dirty="0">
                <a:latin typeface="Verdana" panose="020B0604030504040204" pitchFamily="34" charset="0"/>
              </a:rPr>
              <a:t>(2014) Charter School Enrollment and Projections as Provided by WCCUSD Staff</a:t>
            </a:r>
            <a:endParaRPr lang="en-US" sz="1000" dirty="0"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0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7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Verdana" panose="020B0604030504040204" pitchFamily="34" charset="0"/>
              </a:rPr>
              <a:t>Charter School Analysis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2" y="1287378"/>
            <a:ext cx="6814593" cy="52658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80410"/>
            <a:ext cx="2362200" cy="4572000"/>
          </a:xfrm>
        </p:spPr>
        <p:txBody>
          <a:bodyPr>
            <a:normAutofit/>
          </a:bodyPr>
          <a:lstStyle/>
          <a:p>
            <a:endParaRPr lang="en-US" sz="1800" dirty="0" smtClean="0">
              <a:latin typeface="Verdana" panose="020B0604030504040204" pitchFamily="34" charset="0"/>
            </a:endParaRPr>
          </a:p>
          <a:p>
            <a:r>
              <a:rPr lang="en-US" sz="1800" dirty="0" smtClean="0">
                <a:latin typeface="Verdana" panose="020B0604030504040204" pitchFamily="34" charset="0"/>
              </a:rPr>
              <a:t>Of the sampling, 99% of charter students reside within the WCCUSD boundary</a:t>
            </a:r>
          </a:p>
          <a:p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 smtClean="0">
                <a:latin typeface="Verdana" panose="020B0604030504040204" pitchFamily="34" charset="0"/>
              </a:rPr>
              <a:t>Mapping of the sampling reveals that the students are concentrated in the lower income areas of the District</a:t>
            </a:r>
          </a:p>
        </p:txBody>
      </p:sp>
    </p:spTree>
    <p:extLst>
      <p:ext uri="{BB962C8B-B14F-4D97-AF65-F5344CB8AC3E}">
        <p14:creationId xmlns:p14="http://schemas.microsoft.com/office/powerpoint/2010/main" val="412712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3004" y="2971800"/>
            <a:ext cx="200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10 Year Change</a:t>
            </a:r>
            <a:endParaRPr lang="en-US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9516" y="3350246"/>
            <a:ext cx="2412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TK-6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   -2,956    (-17.5%)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7-8      -1,108    (-27.2%)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9-12    -1,538    (-19.1%)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TK-12  -5,602    (-19.3%)</a:t>
            </a:r>
            <a:endParaRPr lang="en-US" sz="1200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1"/>
            <a:ext cx="661798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7453" y="990600"/>
            <a:ext cx="2556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10 Year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Charter Adjusted Projections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3870"/>
            <a:ext cx="7888288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School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6170334"/>
            <a:ext cx="1562100" cy="54169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5105400" cy="38206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94" y="2358100"/>
            <a:ext cx="2928505" cy="1985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9346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</a:rPr>
              <a:t>Private school enrollment has fallen since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7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Verdana" panose="020B0604030504040204" pitchFamily="34" charset="0"/>
              </a:rPr>
              <a:t>Charter School Analysis</a:t>
            </a:r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2" y="1287378"/>
            <a:ext cx="6814593" cy="52658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80410"/>
            <a:ext cx="2362200" cy="4572000"/>
          </a:xfrm>
        </p:spPr>
        <p:txBody>
          <a:bodyPr>
            <a:normAutofit/>
          </a:bodyPr>
          <a:lstStyle/>
          <a:p>
            <a:endParaRPr lang="en-US" sz="1800" dirty="0" smtClean="0">
              <a:latin typeface="Verdana" panose="020B0604030504040204" pitchFamily="34" charset="0"/>
            </a:endParaRPr>
          </a:p>
          <a:p>
            <a:r>
              <a:rPr lang="en-US" sz="1800" dirty="0" smtClean="0">
                <a:latin typeface="Verdana" panose="020B0604030504040204" pitchFamily="34" charset="0"/>
              </a:rPr>
              <a:t>Of the sampling, 99% of charter students reside within the WCCUSD boundary</a:t>
            </a:r>
          </a:p>
          <a:p>
            <a:endParaRPr lang="en-US" sz="1800" dirty="0">
              <a:latin typeface="Verdana" panose="020B0604030504040204" pitchFamily="34" charset="0"/>
            </a:endParaRPr>
          </a:p>
          <a:p>
            <a:r>
              <a:rPr lang="en-US" sz="1800" dirty="0" smtClean="0">
                <a:latin typeface="Verdana" panose="020B0604030504040204" pitchFamily="34" charset="0"/>
              </a:rPr>
              <a:t>Mapping of the sampling reveals that the students are concentrated in the lower income areas of the District</a:t>
            </a:r>
          </a:p>
        </p:txBody>
      </p:sp>
    </p:spTree>
    <p:extLst>
      <p:ext uri="{BB962C8B-B14F-4D97-AF65-F5344CB8AC3E}">
        <p14:creationId xmlns:p14="http://schemas.microsoft.com/office/powerpoint/2010/main" val="16687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Historical slow growth across Bay Area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District area population is aging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Declining births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Local job situation- competition from other areas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Minimal development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Declining student population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Charter school impact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Overall economic climate hard to predict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Software Solutions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66" y="1447800"/>
            <a:ext cx="6581775" cy="348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1205" y="4976369"/>
            <a:ext cx="746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en-US" altLang="en-US" dirty="0" smtClean="0">
                <a:latin typeface="Verdana" panose="020B0604030504040204" pitchFamily="34" charset="0"/>
              </a:rPr>
              <a:t>SchoolSite </a:t>
            </a:r>
            <a:r>
              <a:rPr lang="en-US" altLang="en-US" dirty="0">
                <a:latin typeface="Verdana" panose="020B0604030504040204" pitchFamily="34" charset="0"/>
              </a:rPr>
              <a:t>Locator – Web application that allows the public </a:t>
            </a:r>
            <a:r>
              <a:rPr lang="en-US" altLang="en-US" dirty="0" smtClean="0">
                <a:latin typeface="Verdana" panose="020B0604030504040204" pitchFamily="34" charset="0"/>
              </a:rPr>
              <a:t>to </a:t>
            </a:r>
            <a:r>
              <a:rPr lang="en-US" altLang="en-US" dirty="0">
                <a:latin typeface="Verdana" panose="020B0604030504040204" pitchFamily="34" charset="0"/>
              </a:rPr>
              <a:t>verify their resident school based on </a:t>
            </a:r>
            <a:r>
              <a:rPr lang="en-US" altLang="en-US" dirty="0" smtClean="0">
                <a:latin typeface="Verdana" panose="020B0604030504040204" pitchFamily="34" charset="0"/>
              </a:rPr>
              <a:t>address</a:t>
            </a:r>
            <a:br>
              <a:rPr lang="en-US" altLang="en-US" dirty="0" smtClean="0">
                <a:latin typeface="Verdana" panose="020B0604030504040204" pitchFamily="34" charset="0"/>
              </a:rPr>
            </a:br>
            <a:endParaRPr lang="en-US" altLang="en-US" dirty="0" smtClean="0">
              <a:latin typeface="Verdana" panose="020B0604030504040204" pitchFamily="34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en-US" dirty="0">
                <a:latin typeface="Verdana" panose="020B0604030504040204" pitchFamily="34" charset="0"/>
              </a:rPr>
              <a:t>SchoolSite Desktop – Allows staff ability to analyze student and data for attendance boundary analysis </a:t>
            </a:r>
          </a:p>
          <a:p>
            <a:pPr marL="342900" indent="-342900">
              <a:buFontTx/>
              <a:buChar char="•"/>
              <a:defRPr/>
            </a:pPr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steady growth across region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152943" cy="540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5919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3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685800"/>
            <a:ext cx="740383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011"/>
            <a:ext cx="8229600" cy="990600"/>
          </a:xfrm>
        </p:spPr>
        <p:txBody>
          <a:bodyPr/>
          <a:lstStyle/>
          <a:p>
            <a:r>
              <a:rPr lang="en-US" dirty="0" smtClean="0"/>
              <a:t>Growth in Job Creation Counties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707549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Jobs?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9393"/>
            <a:ext cx="8821934" cy="540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" y="4832186"/>
            <a:ext cx="9810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374" y="457200"/>
            <a:ext cx="486062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City of Richmond unemployment rate has remained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pprox. 12% over the last five years.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46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 Costa County: Some Facts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8458200" cy="482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06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2697</TotalTime>
  <Words>733</Words>
  <Application>Microsoft Office PowerPoint</Application>
  <PresentationFormat>On-screen Show (4:3)</PresentationFormat>
  <Paragraphs>178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Clarity</vt:lpstr>
      <vt:lpstr>2014 demographic study</vt:lpstr>
      <vt:lpstr>Scope of Work</vt:lpstr>
      <vt:lpstr>Software Solutions</vt:lpstr>
      <vt:lpstr>Slow steady growth across region</vt:lpstr>
      <vt:lpstr>PowerPoint Presentation</vt:lpstr>
      <vt:lpstr>PowerPoint Presentation</vt:lpstr>
      <vt:lpstr>Growth in Job Creation Counties</vt:lpstr>
      <vt:lpstr>Jobs?</vt:lpstr>
      <vt:lpstr>Contra Costa County: Some Facts</vt:lpstr>
      <vt:lpstr>Population Change Contra Costa Cities</vt:lpstr>
      <vt:lpstr>West Contra Costa USD</vt:lpstr>
      <vt:lpstr>City of Richmond School Age Population</vt:lpstr>
      <vt:lpstr>2014 Student Forecast</vt:lpstr>
      <vt:lpstr>The DDP Philosophy</vt:lpstr>
      <vt:lpstr>Projection Calculations</vt:lpstr>
      <vt:lpstr>Multiple Years of Student Data</vt:lpstr>
      <vt:lpstr>Projections Calculated for Each Study Area</vt:lpstr>
      <vt:lpstr>Births by Zip Code</vt:lpstr>
      <vt:lpstr>Residential Development</vt:lpstr>
      <vt:lpstr>Mobility</vt:lpstr>
      <vt:lpstr>PowerPoint Presentation</vt:lpstr>
      <vt:lpstr>PowerPoint Presentation</vt:lpstr>
      <vt:lpstr>Charter School Adjustments</vt:lpstr>
      <vt:lpstr>Charter School Analysis</vt:lpstr>
      <vt:lpstr>PowerPoint Presentation</vt:lpstr>
      <vt:lpstr>PowerPoint Presentation</vt:lpstr>
      <vt:lpstr>Private School Analysis</vt:lpstr>
      <vt:lpstr>Charter School Analysis</vt:lpstr>
      <vt:lpstr>Summary</vt:lpstr>
    </vt:vector>
  </TitlesOfParts>
  <Company>DDP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2012-2013 Demographic Report</dc:title>
  <dc:creator>Davis Demographics</dc:creator>
  <cp:lastModifiedBy>Cifelli, Denise</cp:lastModifiedBy>
  <cp:revision>138</cp:revision>
  <cp:lastPrinted>2014-01-28T01:10:58Z</cp:lastPrinted>
  <dcterms:created xsi:type="dcterms:W3CDTF">2013-06-12T23:47:18Z</dcterms:created>
  <dcterms:modified xsi:type="dcterms:W3CDTF">2015-06-05T17:19:52Z</dcterms:modified>
</cp:coreProperties>
</file>