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varScale="1">
        <p:scale>
          <a:sx n="57" d="100"/>
          <a:sy n="57" d="100"/>
        </p:scale>
        <p:origin x="-499"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C52C32-3FB2-46A6-B7A0-C52F802F78E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88A4F4-5EFC-41A4-823D-415887E2EF22}" type="slidenum">
              <a:rPr lang="en-US"/>
              <a:pPr/>
              <a:t>11</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Drawing in can only be fixed by taking the yarn out and redoing it</a:t>
            </a:r>
          </a:p>
          <a:p>
            <a:endParaRPr lang="en-US"/>
          </a:p>
          <a:p>
            <a:r>
              <a:rPr lang="en-US"/>
              <a:t>Selvage loops can be corrected by simply turning the weaving over and pull the uneven edges in line with the other threads.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46D4B4B-7412-4FE8-A544-6C77378B1BA1}" type="slidenum">
              <a:rPr lang="en-US"/>
              <a:pPr/>
              <a:t>12</a:t>
            </a:fld>
            <a:endParaRPr 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More weaving techniques in class packet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653545E-5E1E-4E3D-89D0-8AB099620610}" type="slidenum">
              <a:rPr lang="en-US"/>
              <a:pPr/>
              <a:t>13</a:t>
            </a:fld>
            <a:endParaRPr 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Gilbert "Bobbo" Ahiagble, of the Ewe ethnic group is a Master Kente Cloth Weaver from the VGilbert "Bobbo" Ahiagble, of the Ewe ethnic group is a Master Kente Cloth Weaver from the Volta Region of Ghana.</a:t>
            </a:r>
          </a:p>
          <a:p>
            <a:r>
              <a:rPr lang="en-US"/>
              <a:t>He began assisting his father by winding bobbins at the age of three and moved onto the West African loom as soon as his legs could reach the treadles, at around the age of nine. He obtained a solid formal education also and his academic abilities opened doors for him and he soon received a diploma as a secondary school teacher, which obliged him to make a choice at the age of 21, to become a teacher or to remain a weaver. Influenced by words he heard from his Peace Corps math teacher, he combined the two and became a teacher of Kente cloth weaving.</a:t>
            </a:r>
          </a:p>
          <a:p>
            <a:endParaRPr lang="en-US"/>
          </a:p>
          <a:p>
            <a:r>
              <a:rPr lang="en-US"/>
              <a:t>Bobbo was first invited to the USA in 1975 as an Artist-In-Residence at the Museum of African Art, then a small, private museum which became part of the Smithsonian Institution several years later. His skills as a communicator soon gave him the title of "Cultural Ambassador of Kente Cloth" and continuous invitations to work abroad came from Switzerland, Canada and the USA. Most recently he taught American fiber artists the fine art of Kente weaving in a workshop held in Atlanta at the prestigeous conference of the Handweavers Guild of America, "Convergence".</a:t>
            </a:r>
          </a:p>
          <a:p>
            <a:r>
              <a:rPr lang="en-US"/>
              <a:t>Bobbo's weaving business employs many weavers in the Denu and Agbozume areas. </a:t>
            </a:r>
          </a:p>
          <a:p>
            <a:r>
              <a:rPr lang="en-US"/>
              <a:t> </a:t>
            </a:r>
          </a:p>
          <a:p>
            <a:r>
              <a:rPr lang="en-US"/>
              <a:t>Bobbo has had a major influence on traditional West African strip cloth weavers beyond the borders of Ghana. He serves as a spokesperson for the power in the language of Kente cloth, filled with symbolic proverbs present to enrich the lives of everyone ready to listen and learn.</a:t>
            </a:r>
          </a:p>
          <a:p>
            <a:r>
              <a:rPr lang="en-US"/>
              <a:t>Just recently he has co-authored a children's book, titled Master Weaver from Ghana, with Louise S. Meyer, with outstanding photographs of his home town taken by Nestor Hernandez, a Washington, DC based documentary photographer. And he has built a school and dormitory in Denu, called the Craft Institute of Kente Weaving, where student groups can stay and learn traditional Kente cloth weaving.</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B93D1D9-E126-4655-894F-A42948ECE264}" type="slidenum">
              <a:rPr lang="en-US"/>
              <a:pPr/>
              <a:t>7</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b="1">
                <a:latin typeface="Arial" charset="0"/>
              </a:rPr>
              <a:t>Ator-tor</a:t>
            </a:r>
            <a:r>
              <a:rPr lang="en-US"/>
              <a:t> </a:t>
            </a:r>
          </a:p>
          <a:p>
            <a:r>
              <a:rPr lang="en-US">
                <a:latin typeface="Arial" charset="0"/>
              </a:rPr>
              <a:t>.</a:t>
            </a:r>
            <a:r>
              <a:rPr lang="en-US"/>
              <a:t> </a:t>
            </a:r>
            <a:r>
              <a:rPr lang="en-US">
                <a:latin typeface="Arial" charset="0"/>
              </a:rPr>
              <a:t>Pineapple skin. The pineapple is sometimes given as a gift to a friend. It is not easy to peel -- like a friendship it requires work.</a:t>
            </a:r>
          </a:p>
          <a:p>
            <a:r>
              <a:rPr lang="en-US" b="1">
                <a:latin typeface="Arial" charset="0"/>
              </a:rPr>
              <a:t>Agama</a:t>
            </a:r>
            <a:r>
              <a:rPr lang="en-US">
                <a:latin typeface="Arial" charset="0"/>
              </a:rPr>
              <a:t>  The chameleon signifies patience and trickery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2C32-3FB2-46A6-B7A0-C52F802F78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865A2D9-F684-4B5C-953F-F7E444EB2438}" type="slidenum">
              <a:rPr lang="en-US"/>
              <a:pPr/>
              <a:t>9</a:t>
            </a:fld>
            <a:endParaRPr lang="en-US"/>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Strip loom sometimes called the man’s loom.  These looms are designed to accommodate long narrow strips of cloth.</a:t>
            </a:r>
          </a:p>
          <a:p>
            <a:r>
              <a:rPr lang="en-US"/>
              <a:t>Typically women use an upright loom</a:t>
            </a:r>
          </a:p>
          <a:p>
            <a:r>
              <a:rPr lang="en-US"/>
              <a:t>Standing looms are common </a:t>
            </a:r>
          </a:p>
          <a:p>
            <a:r>
              <a:rPr lang="en-US"/>
              <a:t>Students will be using a Cardboard loom, these are simple, rectangle pieces of heavyweight cardboard used as a weaving structure. They are inexpensive substitutes for a portable strip loom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3175" y="2438400"/>
            <a:ext cx="9147175" cy="1063625"/>
            <a:chOff x="-2" y="1536"/>
            <a:chExt cx="5762" cy="670"/>
          </a:xfrm>
        </p:grpSpPr>
        <p:grpSp>
          <p:nvGrpSpPr>
            <p:cNvPr id="8195" name="Group 3"/>
            <p:cNvGrpSpPr>
              <a:grpSpLocks/>
            </p:cNvGrpSpPr>
            <p:nvPr/>
          </p:nvGrpSpPr>
          <p:grpSpPr bwMode="auto">
            <a:xfrm flipH="1">
              <a:off x="-2" y="1562"/>
              <a:ext cx="5762" cy="638"/>
              <a:chOff x="-2" y="1562"/>
              <a:chExt cx="5762" cy="638"/>
            </a:xfrm>
          </p:grpSpPr>
          <p:sp>
            <p:nvSpPr>
              <p:cNvPr id="8196"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819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8198"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8199"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8200"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8201"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8202"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8203"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8204"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8205"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8206"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8207"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8208"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8209"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8210"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8211"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8212"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8213"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8214"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8215"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8216"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8217"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8218"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8219"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8220"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8221" name="Rectangle 29"/>
          <p:cNvSpPr>
            <a:spLocks noGrp="1" noChangeArrowheads="1"/>
          </p:cNvSpPr>
          <p:nvPr>
            <p:ph type="sldNum" sz="quarter" idx="4"/>
          </p:nvPr>
        </p:nvSpPr>
        <p:spPr/>
        <p:txBody>
          <a:bodyPr/>
          <a:lstStyle>
            <a:lvl1pPr>
              <a:defRPr>
                <a:solidFill>
                  <a:srgbClr val="000000"/>
                </a:solidFill>
              </a:defRPr>
            </a:lvl1pPr>
          </a:lstStyle>
          <a:p>
            <a:fld id="{B5775B1E-BF93-4E1C-A6D2-02E931B49A27}" type="slidenum">
              <a:rPr lang="en-US"/>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F7DD87-8428-43CE-AD15-5C2EFCF2BE74}" type="slidenum">
              <a:rPr lang="en-US"/>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941137-515D-4E03-B7A7-6AB1F8BAD8BB}" type="slidenum">
              <a:rPr lang="en-US"/>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7165A7-724D-4B45-8FF1-82CC7539D745}" type="slidenum">
              <a:rPr lang="en-US"/>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D743C8-3790-4546-A984-A6D27F6ED9A2}" type="slidenum">
              <a:rPr lang="en-US"/>
              <a:pPr/>
              <a:t>‹#›</a:t>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C2158C-604F-446E-AF17-0A1D04E1C8FF}" type="slidenum">
              <a:rPr lang="en-US"/>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CEC7CD-B298-4625-89F6-D649CBBFE768}" type="slidenum">
              <a:rPr lang="en-US"/>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22DF57-6984-46E6-97C4-2F4152CEF038}" type="slidenum">
              <a:rPr lang="en-US"/>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52A7F6-2EBF-41EC-8E18-32DB428C9C3B}" type="slidenum">
              <a:rPr lang="en-US"/>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D7C47-5B9D-410A-BF40-976598960FD5}" type="slidenum">
              <a:rPr lang="en-US"/>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A876DA-8F4A-4F25-996F-1CDDCD14631D}"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4763"/>
            <a:ext cx="1063625" cy="6858001"/>
            <a:chOff x="0" y="-3"/>
            <a:chExt cx="670" cy="4320"/>
          </a:xfrm>
        </p:grpSpPr>
        <p:grpSp>
          <p:nvGrpSpPr>
            <p:cNvPr id="7171" name="Group 3"/>
            <p:cNvGrpSpPr>
              <a:grpSpLocks/>
            </p:cNvGrpSpPr>
            <p:nvPr/>
          </p:nvGrpSpPr>
          <p:grpSpPr bwMode="auto">
            <a:xfrm rot="16200000" flipH="1">
              <a:off x="-1815" y="1838"/>
              <a:ext cx="4320" cy="638"/>
              <a:chOff x="-2" y="1562"/>
              <a:chExt cx="5762" cy="638"/>
            </a:xfrm>
          </p:grpSpPr>
          <p:sp>
            <p:nvSpPr>
              <p:cNvPr id="7172"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717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7174"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7175"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7176"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7177"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7178"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7179"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7180"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7181"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7182"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7183"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7184"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7185"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7186"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7187"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7188"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7189"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7190"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719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7192"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7193"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94"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719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p>
        </p:txBody>
      </p:sp>
      <p:sp>
        <p:nvSpPr>
          <p:cNvPr id="719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B8168EBE-7383-43D5-9B97-E26B628455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randomBar dir="vert"/>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F:\weaving\drums.wav"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file:///E:\powerpoint%20stuff\weaving\weaving.mov"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4.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notesSlide" Target="../notesSlides/notesSlide13.xml"/><Relationship Id="rId21" Type="http://schemas.openxmlformats.org/officeDocument/2006/relationships/image" Target="../media/image9.jpeg"/><Relationship Id="rId7" Type="http://schemas.openxmlformats.org/officeDocument/2006/relationships/image" Target="../media/image33.jpeg"/><Relationship Id="rId12" Type="http://schemas.openxmlformats.org/officeDocument/2006/relationships/image" Target="../media/image15.jpeg"/><Relationship Id="rId17" Type="http://schemas.openxmlformats.org/officeDocument/2006/relationships/image" Target="../media/image41.jpeg"/><Relationship Id="rId2" Type="http://schemas.openxmlformats.org/officeDocument/2006/relationships/slideLayout" Target="../slideLayouts/slideLayout6.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audio" Target="file:///F:\weaving\drums.wav" TargetMode="External"/><Relationship Id="rId6" Type="http://schemas.openxmlformats.org/officeDocument/2006/relationships/image" Target="../media/image32.jpeg"/><Relationship Id="rId11" Type="http://schemas.openxmlformats.org/officeDocument/2006/relationships/image" Target="../media/image36.jpeg"/><Relationship Id="rId24" Type="http://schemas.openxmlformats.org/officeDocument/2006/relationships/image" Target="../media/image4.png"/><Relationship Id="rId5" Type="http://schemas.openxmlformats.org/officeDocument/2006/relationships/image" Target="../media/image31.jpeg"/><Relationship Id="rId15" Type="http://schemas.openxmlformats.org/officeDocument/2006/relationships/image" Target="../media/image39.jpeg"/><Relationship Id="rId23" Type="http://schemas.openxmlformats.org/officeDocument/2006/relationships/image" Target="../media/image45.jpeg"/><Relationship Id="rId10" Type="http://schemas.openxmlformats.org/officeDocument/2006/relationships/image" Target="../media/image35.jpeg"/><Relationship Id="rId19" Type="http://schemas.openxmlformats.org/officeDocument/2006/relationships/image" Target="../media/image43.jpeg"/><Relationship Id="rId4" Type="http://schemas.openxmlformats.org/officeDocument/2006/relationships/image" Target="../media/image30.jpeg"/><Relationship Id="rId9" Type="http://schemas.openxmlformats.org/officeDocument/2006/relationships/image" Target="../media/image10.jpeg"/><Relationship Id="rId14" Type="http://schemas.openxmlformats.org/officeDocument/2006/relationships/image" Target="../media/image38.jpeg"/><Relationship Id="rId22"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audio" Target="file:///F:\weaving\drums.wav" TargetMode="External"/><Relationship Id="rId6" Type="http://schemas.openxmlformats.org/officeDocument/2006/relationships/image" Target="../media/image4.pn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audio" Target="file:///F:\weaving\drums.wav" TargetMode="External"/><Relationship Id="rId6" Type="http://schemas.openxmlformats.org/officeDocument/2006/relationships/image" Target="../media/image4.pn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file:///E:\powerpoint%20stuff\weaving\women%20teach%20daughters%20weaving.mov"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hyperlink" Target="http://kente.midwesttradegroup.com/history.html" TargetMode="External"/><Relationship Id="rId3" Type="http://schemas.openxmlformats.org/officeDocument/2006/relationships/hyperlink" Target="http://members.aol.com/davilojo/p1.htm" TargetMode="External"/><Relationship Id="rId7" Type="http://schemas.openxmlformats.org/officeDocument/2006/relationships/hyperlink" Target="http://www.ghana.com/republic/kente/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mywebpages.comcast.net/kboahene02001480/kente.htm" TargetMode="External"/><Relationship Id="rId5" Type="http://schemas.openxmlformats.org/officeDocument/2006/relationships/hyperlink" Target="http://www.marshall.edu/akanart/cloth_kente.html" TargetMode="External"/><Relationship Id="rId10" Type="http://schemas.openxmlformats.org/officeDocument/2006/relationships/hyperlink" Target="http://www.handsoncrafts.org/" TargetMode="External"/><Relationship Id="rId4" Type="http://schemas.openxmlformats.org/officeDocument/2006/relationships/hyperlink" Target="http://www.africancrafts.com/" TargetMode="External"/><Relationship Id="rId9" Type="http://schemas.openxmlformats.org/officeDocument/2006/relationships/hyperlink" Target="http://www.adire.clara.net/africantextilesintro.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F:\weaving\drums.wav" TargetMode="Externa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file:///E:\powerpoint%20stuff\weaving\africa10.mov"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rica_ghana_bw1"/>
          <p:cNvPicPr>
            <a:picLocks noChangeAspect="1" noChangeArrowheads="1"/>
          </p:cNvPicPr>
          <p:nvPr/>
        </p:nvPicPr>
        <p:blipFill>
          <a:blip r:embed="rId4"/>
          <a:srcRect/>
          <a:stretch>
            <a:fillRect/>
          </a:stretch>
        </p:blipFill>
        <p:spPr bwMode="auto">
          <a:xfrm>
            <a:off x="1066800" y="0"/>
            <a:ext cx="1657350" cy="2446338"/>
          </a:xfrm>
          <a:prstGeom prst="rect">
            <a:avLst/>
          </a:prstGeom>
          <a:noFill/>
        </p:spPr>
      </p:pic>
      <p:pic>
        <p:nvPicPr>
          <p:cNvPr id="2053" name="Picture 5" descr="bobbo1"/>
          <p:cNvPicPr>
            <a:picLocks noChangeAspect="1" noChangeArrowheads="1"/>
          </p:cNvPicPr>
          <p:nvPr/>
        </p:nvPicPr>
        <p:blipFill>
          <a:blip r:embed="rId5"/>
          <a:srcRect/>
          <a:stretch>
            <a:fillRect/>
          </a:stretch>
        </p:blipFill>
        <p:spPr bwMode="auto">
          <a:xfrm>
            <a:off x="6032500" y="4762500"/>
            <a:ext cx="3111500" cy="2095500"/>
          </a:xfrm>
          <a:prstGeom prst="rect">
            <a:avLst/>
          </a:prstGeom>
          <a:noFill/>
        </p:spPr>
      </p:pic>
      <p:sp>
        <p:nvSpPr>
          <p:cNvPr id="2050" name="WordArt 2"/>
          <p:cNvSpPr>
            <a:spLocks noChangeArrowheads="1" noChangeShapeType="1" noTextEdit="1"/>
          </p:cNvSpPr>
          <p:nvPr/>
        </p:nvSpPr>
        <p:spPr bwMode="auto">
          <a:xfrm>
            <a:off x="2057400" y="838200"/>
            <a:ext cx="5638800" cy="4572000"/>
          </a:xfrm>
          <a:prstGeom prst="rect">
            <a:avLst/>
          </a:prstGeom>
        </p:spPr>
        <p:txBody>
          <a:bodyPr wrap="none" fromWordArt="1">
            <a:prstTxWarp prst="textCascadeUp">
              <a:avLst>
                <a:gd name="adj" fmla="val 7621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Weaving &amp; </a:t>
            </a:r>
          </a:p>
          <a:p>
            <a:pPr algn="ctr"/>
            <a:r>
              <a:rPr lang="en-US" sz="3600" kern="10">
                <a:ln w="9525">
                  <a:round/>
                  <a:headEnd/>
                  <a:tailEnd/>
                </a:ln>
                <a:gradFill rotWithShape="0">
                  <a:gsLst>
                    <a:gs pos="0">
                      <a:srgbClr val="FFE701"/>
                    </a:gs>
                    <a:gs pos="100000">
                      <a:srgbClr val="FE3E02"/>
                    </a:gs>
                  </a:gsLst>
                  <a:lin ang="5400000" scaled="1"/>
                </a:gradFill>
                <a:latin typeface="Impact"/>
              </a:rPr>
              <a:t>Kente Cloth</a:t>
            </a:r>
          </a:p>
        </p:txBody>
      </p:sp>
      <p:pic>
        <p:nvPicPr>
          <p:cNvPr id="2054" name="drums.wav">
            <a:hlinkClick r:id="" action="ppaction://media"/>
          </p:cNvPr>
          <p:cNvPicPr>
            <a:picLocks noRot="1" noChangeAspect="1" noChangeArrowheads="1"/>
          </p:cNvPicPr>
          <p:nvPr>
            <a:audioFile r:link="rId1"/>
          </p:nvPr>
        </p:nvPicPr>
        <p:blipFill>
          <a:blip r:embed="rId6"/>
          <a:srcRect/>
          <a:stretch>
            <a:fillRect/>
          </a:stretch>
        </p:blipFill>
        <p:spPr bwMode="auto">
          <a:xfrm>
            <a:off x="457200" y="0"/>
            <a:ext cx="304800" cy="304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weaving2"/>
          <p:cNvPicPr>
            <a:picLocks noChangeAspect="1" noChangeArrowheads="1"/>
          </p:cNvPicPr>
          <p:nvPr/>
        </p:nvPicPr>
        <p:blipFill>
          <a:blip r:embed="rId3"/>
          <a:srcRect b="69342"/>
          <a:stretch>
            <a:fillRect/>
          </a:stretch>
        </p:blipFill>
        <p:spPr bwMode="auto">
          <a:xfrm>
            <a:off x="2667000" y="685800"/>
            <a:ext cx="3733800" cy="1455738"/>
          </a:xfrm>
          <a:prstGeom prst="rect">
            <a:avLst/>
          </a:prstGeom>
          <a:noFill/>
        </p:spPr>
      </p:pic>
      <p:sp>
        <p:nvSpPr>
          <p:cNvPr id="19458" name="Rectangle 2"/>
          <p:cNvSpPr>
            <a:spLocks noGrp="1" noChangeArrowheads="1"/>
          </p:cNvSpPr>
          <p:nvPr>
            <p:ph type="title"/>
          </p:nvPr>
        </p:nvSpPr>
        <p:spPr>
          <a:xfrm>
            <a:off x="1143000" y="457200"/>
            <a:ext cx="7772400" cy="1143000"/>
          </a:xfrm>
        </p:spPr>
        <p:txBody>
          <a:bodyPr/>
          <a:lstStyle/>
          <a:p>
            <a:r>
              <a:rPr lang="en-US" b="1"/>
              <a:t>Weaving Terms</a:t>
            </a:r>
          </a:p>
        </p:txBody>
      </p:sp>
      <p:sp>
        <p:nvSpPr>
          <p:cNvPr id="19459" name="Rectangle 3"/>
          <p:cNvSpPr>
            <a:spLocks noGrp="1" noChangeArrowheads="1"/>
          </p:cNvSpPr>
          <p:nvPr>
            <p:ph type="body" idx="1"/>
          </p:nvPr>
        </p:nvSpPr>
        <p:spPr/>
        <p:txBody>
          <a:bodyPr/>
          <a:lstStyle/>
          <a:p>
            <a:r>
              <a:rPr lang="en-US"/>
              <a:t>Tabby or plain weave</a:t>
            </a:r>
          </a:p>
          <a:p>
            <a:pPr lvl="1"/>
            <a:r>
              <a:rPr lang="en-US">
                <a:solidFill>
                  <a:schemeClr val="tx2"/>
                </a:solidFill>
              </a:rPr>
              <a:t>Going over, under the warp threads</a:t>
            </a:r>
          </a:p>
          <a:p>
            <a:r>
              <a:rPr lang="en-US"/>
              <a:t>(to) Beat in </a:t>
            </a:r>
          </a:p>
          <a:p>
            <a:pPr lvl="1"/>
            <a:r>
              <a:rPr lang="en-US">
                <a:solidFill>
                  <a:schemeClr val="tx2"/>
                </a:solidFill>
              </a:rPr>
              <a:t>To push the weft close to the previously woven weft</a:t>
            </a:r>
          </a:p>
          <a:p>
            <a:r>
              <a:rPr lang="en-US"/>
              <a:t>Selvedge edge</a:t>
            </a:r>
          </a:p>
          <a:p>
            <a:pPr lvl="1"/>
            <a:r>
              <a:rPr lang="en-US">
                <a:solidFill>
                  <a:schemeClr val="tx2"/>
                </a:solidFill>
              </a:rPr>
              <a:t>Woven sides of the piece</a:t>
            </a:r>
          </a:p>
        </p:txBody>
      </p:sp>
      <p:pic>
        <p:nvPicPr>
          <p:cNvPr id="19464" name="Picture 8" descr="plainweav"/>
          <p:cNvPicPr>
            <a:picLocks noChangeAspect="1" noChangeArrowheads="1"/>
          </p:cNvPicPr>
          <p:nvPr/>
        </p:nvPicPr>
        <p:blipFill>
          <a:blip r:embed="rId4"/>
          <a:srcRect/>
          <a:stretch>
            <a:fillRect/>
          </a:stretch>
        </p:blipFill>
        <p:spPr bwMode="auto">
          <a:xfrm>
            <a:off x="6197600" y="0"/>
            <a:ext cx="2946400" cy="2578100"/>
          </a:xfrm>
          <a:prstGeom prst="rect">
            <a:avLst/>
          </a:prstGeom>
          <a:noFill/>
        </p:spPr>
      </p:pic>
      <p:sp>
        <p:nvSpPr>
          <p:cNvPr id="19466" name="AutoShape 10">
            <a:hlinkClick r:id="rId5" action="ppaction://hlinkfile" highlightClick="1"/>
          </p:cNvPr>
          <p:cNvSpPr>
            <a:spLocks noChangeArrowheads="1"/>
          </p:cNvSpPr>
          <p:nvPr/>
        </p:nvSpPr>
        <p:spPr bwMode="auto">
          <a:xfrm>
            <a:off x="8305800" y="5791200"/>
            <a:ext cx="685800" cy="838200"/>
          </a:xfrm>
          <a:prstGeom prst="actionButtonMovie">
            <a:avLst/>
          </a:prstGeom>
          <a:solidFill>
            <a:schemeClr val="accent1"/>
          </a:solidFill>
          <a:ln w="9525">
            <a:solidFill>
              <a:schemeClr val="tx1"/>
            </a:solidFill>
            <a:miter lim="800000"/>
            <a:headEnd/>
            <a:tailEnd/>
          </a:ln>
          <a:effectLst/>
        </p:spPr>
        <p:txBody>
          <a:bodyPr wrap="none" anchor="ctr"/>
          <a:lstStyle/>
          <a:p>
            <a:endParaRPr lang="en-US"/>
          </a:p>
        </p:txBody>
      </p:sp>
      <p:pic>
        <p:nvPicPr>
          <p:cNvPr id="19469" name="Picture 13" descr="ator tor"/>
          <p:cNvPicPr>
            <a:picLocks noChangeAspect="1" noChangeArrowheads="1"/>
          </p:cNvPicPr>
          <p:nvPr/>
        </p:nvPicPr>
        <p:blipFill>
          <a:blip r:embed="rId6"/>
          <a:srcRect/>
          <a:stretch>
            <a:fillRect/>
          </a:stretch>
        </p:blipFill>
        <p:spPr bwMode="auto">
          <a:xfrm>
            <a:off x="6172200" y="4572000"/>
            <a:ext cx="2017713" cy="1958975"/>
          </a:xfrm>
          <a:prstGeom prst="rect">
            <a:avLst/>
          </a:prstGeom>
          <a:noFill/>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drawing in"/>
          <p:cNvPicPr>
            <a:picLocks noChangeAspect="1" noChangeArrowheads="1"/>
          </p:cNvPicPr>
          <p:nvPr/>
        </p:nvPicPr>
        <p:blipFill>
          <a:blip r:embed="rId3"/>
          <a:srcRect/>
          <a:stretch>
            <a:fillRect/>
          </a:stretch>
        </p:blipFill>
        <p:spPr bwMode="auto">
          <a:xfrm>
            <a:off x="6799263" y="1447800"/>
            <a:ext cx="2344737" cy="2362200"/>
          </a:xfrm>
          <a:prstGeom prst="rect">
            <a:avLst/>
          </a:prstGeom>
          <a:noFill/>
        </p:spPr>
      </p:pic>
      <p:sp>
        <p:nvSpPr>
          <p:cNvPr id="20482" name="Rectangle 2"/>
          <p:cNvSpPr>
            <a:spLocks noGrp="1" noChangeArrowheads="1"/>
          </p:cNvSpPr>
          <p:nvPr>
            <p:ph type="title"/>
          </p:nvPr>
        </p:nvSpPr>
        <p:spPr/>
        <p:txBody>
          <a:bodyPr/>
          <a:lstStyle/>
          <a:p>
            <a:pPr algn="ctr"/>
            <a:r>
              <a:rPr lang="en-US" sz="6000" b="1"/>
              <a:t>Weaving Problems</a:t>
            </a:r>
          </a:p>
        </p:txBody>
      </p:sp>
      <p:sp>
        <p:nvSpPr>
          <p:cNvPr id="20483" name="Rectangle 3"/>
          <p:cNvSpPr>
            <a:spLocks noGrp="1" noChangeArrowheads="1"/>
          </p:cNvSpPr>
          <p:nvPr>
            <p:ph type="body" idx="1"/>
          </p:nvPr>
        </p:nvSpPr>
        <p:spPr/>
        <p:txBody>
          <a:bodyPr/>
          <a:lstStyle/>
          <a:p>
            <a:r>
              <a:rPr lang="en-US"/>
              <a:t>Drawing-in</a:t>
            </a:r>
          </a:p>
          <a:p>
            <a:pPr lvl="1"/>
            <a:r>
              <a:rPr lang="en-US">
                <a:solidFill>
                  <a:schemeClr val="tx2"/>
                </a:solidFill>
              </a:rPr>
              <a:t>Unwanted waist-line produced</a:t>
            </a:r>
          </a:p>
          <a:p>
            <a:pPr lvl="1">
              <a:buFontTx/>
              <a:buNone/>
            </a:pPr>
            <a:r>
              <a:rPr lang="en-US">
                <a:solidFill>
                  <a:schemeClr val="tx2"/>
                </a:solidFill>
              </a:rPr>
              <a:t> if the thread is pulled to tight</a:t>
            </a:r>
          </a:p>
          <a:p>
            <a:r>
              <a:rPr lang="en-US"/>
              <a:t>Selvage loops</a:t>
            </a:r>
          </a:p>
          <a:p>
            <a:pPr lvl="1"/>
            <a:r>
              <a:rPr lang="en-US">
                <a:solidFill>
                  <a:schemeClr val="tx2"/>
                </a:solidFill>
              </a:rPr>
              <a:t>Uneven edges acquired if too </a:t>
            </a:r>
          </a:p>
          <a:p>
            <a:pPr lvl="1">
              <a:buFontTx/>
              <a:buNone/>
            </a:pPr>
            <a:r>
              <a:rPr lang="en-US">
                <a:solidFill>
                  <a:schemeClr val="tx2"/>
                </a:solidFill>
              </a:rPr>
              <a:t>much thread is left at the edges</a:t>
            </a:r>
          </a:p>
        </p:txBody>
      </p:sp>
      <p:pic>
        <p:nvPicPr>
          <p:cNvPr id="20486" name="Picture 6" descr="selvage loops"/>
          <p:cNvPicPr>
            <a:picLocks noChangeAspect="1" noChangeArrowheads="1"/>
          </p:cNvPicPr>
          <p:nvPr/>
        </p:nvPicPr>
        <p:blipFill>
          <a:blip r:embed="rId4"/>
          <a:srcRect/>
          <a:stretch>
            <a:fillRect/>
          </a:stretch>
        </p:blipFill>
        <p:spPr bwMode="auto">
          <a:xfrm>
            <a:off x="6705600" y="4191000"/>
            <a:ext cx="2438400" cy="2214563"/>
          </a:xfrm>
          <a:prstGeom prst="rect">
            <a:avLst/>
          </a:prstGeom>
          <a:noFill/>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twillweave"/>
          <p:cNvPicPr>
            <a:picLocks noChangeAspect="1" noChangeArrowheads="1"/>
          </p:cNvPicPr>
          <p:nvPr/>
        </p:nvPicPr>
        <p:blipFill>
          <a:blip r:embed="rId3"/>
          <a:srcRect/>
          <a:stretch>
            <a:fillRect/>
          </a:stretch>
        </p:blipFill>
        <p:spPr bwMode="auto">
          <a:xfrm>
            <a:off x="6629400" y="2667000"/>
            <a:ext cx="2514600" cy="1925638"/>
          </a:xfrm>
          <a:prstGeom prst="rect">
            <a:avLst/>
          </a:prstGeom>
          <a:noFill/>
        </p:spPr>
      </p:pic>
      <p:sp>
        <p:nvSpPr>
          <p:cNvPr id="21506" name="Rectangle 2"/>
          <p:cNvSpPr>
            <a:spLocks noGrp="1" noChangeArrowheads="1"/>
          </p:cNvSpPr>
          <p:nvPr>
            <p:ph type="title"/>
          </p:nvPr>
        </p:nvSpPr>
        <p:spPr>
          <a:xfrm>
            <a:off x="1143000" y="0"/>
            <a:ext cx="7772400" cy="1143000"/>
          </a:xfrm>
        </p:spPr>
        <p:txBody>
          <a:bodyPr/>
          <a:lstStyle/>
          <a:p>
            <a:r>
              <a:rPr lang="en-US" b="1"/>
              <a:t>Kente Cloth Design Techniques</a:t>
            </a:r>
          </a:p>
        </p:txBody>
      </p:sp>
      <p:sp>
        <p:nvSpPr>
          <p:cNvPr id="21507" name="Rectangle 3"/>
          <p:cNvSpPr>
            <a:spLocks noGrp="1" noChangeArrowheads="1"/>
          </p:cNvSpPr>
          <p:nvPr>
            <p:ph type="body" idx="1"/>
          </p:nvPr>
        </p:nvSpPr>
        <p:spPr>
          <a:xfrm>
            <a:off x="1066800" y="1066800"/>
            <a:ext cx="7772400" cy="4572000"/>
          </a:xfrm>
        </p:spPr>
        <p:txBody>
          <a:bodyPr/>
          <a:lstStyle/>
          <a:p>
            <a:r>
              <a:rPr lang="en-US"/>
              <a:t>Use the tabby weave to develop different colored strips</a:t>
            </a:r>
          </a:p>
          <a:p>
            <a:pPr lvl="1"/>
            <a:r>
              <a:rPr lang="en-US">
                <a:solidFill>
                  <a:schemeClr val="tx2"/>
                </a:solidFill>
              </a:rPr>
              <a:t>Create interest with width differences</a:t>
            </a:r>
          </a:p>
          <a:p>
            <a:r>
              <a:rPr lang="en-US"/>
              <a:t>Create a checkerboard</a:t>
            </a:r>
          </a:p>
          <a:p>
            <a:pPr lvl="1"/>
            <a:r>
              <a:rPr lang="en-US">
                <a:solidFill>
                  <a:schemeClr val="tx2"/>
                </a:solidFill>
              </a:rPr>
              <a:t>Going over and under 2 threads</a:t>
            </a:r>
          </a:p>
          <a:p>
            <a:r>
              <a:rPr lang="en-US"/>
              <a:t>Add a </a:t>
            </a:r>
            <a:r>
              <a:rPr lang="en-US" b="1"/>
              <a:t>brocade</a:t>
            </a:r>
            <a:r>
              <a:rPr lang="en-US"/>
              <a:t> weave on top</a:t>
            </a:r>
          </a:p>
          <a:p>
            <a:pPr lvl="1"/>
            <a:r>
              <a:rPr lang="en-US">
                <a:solidFill>
                  <a:schemeClr val="tx2"/>
                </a:solidFill>
              </a:rPr>
              <a:t>Zigzags are common</a:t>
            </a:r>
          </a:p>
        </p:txBody>
      </p:sp>
      <p:pic>
        <p:nvPicPr>
          <p:cNvPr id="21510" name="Picture 6" descr="dzoya"/>
          <p:cNvPicPr>
            <a:picLocks noChangeAspect="1" noChangeArrowheads="1"/>
          </p:cNvPicPr>
          <p:nvPr/>
        </p:nvPicPr>
        <p:blipFill>
          <a:blip r:embed="rId4"/>
          <a:srcRect/>
          <a:stretch>
            <a:fillRect/>
          </a:stretch>
        </p:blipFill>
        <p:spPr bwMode="auto">
          <a:xfrm>
            <a:off x="5943600" y="4849813"/>
            <a:ext cx="2971800" cy="2008187"/>
          </a:xfrm>
          <a:prstGeom prst="rect">
            <a:avLst/>
          </a:prstGeom>
          <a:noFill/>
        </p:spPr>
      </p:pic>
      <p:pic>
        <p:nvPicPr>
          <p:cNvPr id="21512" name="Picture 8" descr="ator tor"/>
          <p:cNvPicPr>
            <a:picLocks noChangeAspect="1" noChangeArrowheads="1"/>
          </p:cNvPicPr>
          <p:nvPr/>
        </p:nvPicPr>
        <p:blipFill>
          <a:blip r:embed="rId5"/>
          <a:srcRect/>
          <a:stretch>
            <a:fillRect/>
          </a:stretch>
        </p:blipFill>
        <p:spPr bwMode="auto">
          <a:xfrm>
            <a:off x="3962400" y="5453063"/>
            <a:ext cx="1447800" cy="1404937"/>
          </a:xfrm>
          <a:prstGeom prst="rect">
            <a:avLst/>
          </a:prstGeom>
          <a:noFill/>
        </p:spPr>
      </p:pic>
      <p:pic>
        <p:nvPicPr>
          <p:cNvPr id="21515" name="Picture 11" descr="zodzi"/>
          <p:cNvPicPr>
            <a:picLocks noChangeAspect="1" noChangeArrowheads="1"/>
          </p:cNvPicPr>
          <p:nvPr/>
        </p:nvPicPr>
        <p:blipFill>
          <a:blip r:embed="rId6"/>
          <a:srcRect/>
          <a:stretch>
            <a:fillRect/>
          </a:stretch>
        </p:blipFill>
        <p:spPr bwMode="auto">
          <a:xfrm>
            <a:off x="990600" y="5254625"/>
            <a:ext cx="2489200" cy="1603375"/>
          </a:xfrm>
          <a:prstGeom prst="rect">
            <a:avLst/>
          </a:prstGeom>
          <a:noFill/>
        </p:spPr>
      </p:pic>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228600"/>
            <a:ext cx="7802563" cy="1295400"/>
          </a:xfrm>
        </p:spPr>
        <p:txBody>
          <a:bodyPr/>
          <a:lstStyle/>
          <a:p>
            <a:pPr algn="ctr"/>
            <a:r>
              <a:rPr lang="en-US"/>
              <a:t>Master Kente Cloth Weaver, Gilbert “Bobbo” Ahiagble</a:t>
            </a:r>
          </a:p>
        </p:txBody>
      </p:sp>
      <p:sp>
        <p:nvSpPr>
          <p:cNvPr id="24600" name="Rectangle 24"/>
          <p:cNvSpPr>
            <a:spLocks noChangeArrowheads="1"/>
          </p:cNvSpPr>
          <p:nvPr/>
        </p:nvSpPr>
        <p:spPr bwMode="auto">
          <a:xfrm>
            <a:off x="1800225" y="2519363"/>
            <a:ext cx="5611813" cy="822325"/>
          </a:xfrm>
          <a:prstGeom prst="rect">
            <a:avLst/>
          </a:prstGeom>
          <a:noFill/>
          <a:ln w="9525">
            <a:noFill/>
            <a:miter lim="800000"/>
            <a:headEnd/>
            <a:tailEnd/>
          </a:ln>
          <a:effectLst/>
        </p:spPr>
        <p:txBody>
          <a:bodyPr/>
          <a:lstStyle/>
          <a:p>
            <a:r>
              <a:rPr lang="en-US" sz="1200">
                <a:solidFill>
                  <a:srgbClr val="000000"/>
                </a:solidFill>
                <a:cs typeface="Times New Roman" pitchFamily="18" charset="0"/>
              </a:rPr>
              <a:t> </a:t>
            </a:r>
            <a:endParaRPr lang="en-US" sz="1000">
              <a:solidFill>
                <a:srgbClr val="000000"/>
              </a:solidFill>
              <a:cs typeface="Times New Roman" pitchFamily="18" charset="0"/>
            </a:endParaRPr>
          </a:p>
          <a:p>
            <a:pPr eaLnBrk="0" hangingPunct="0"/>
            <a:r>
              <a:rPr lang="en-US" sz="1200">
                <a:solidFill>
                  <a:srgbClr val="000000"/>
                </a:solidFill>
                <a:cs typeface="Times New Roman" pitchFamily="18" charset="0"/>
              </a:rPr>
              <a:t> </a:t>
            </a:r>
            <a:endParaRPr lang="en-US" sz="1000">
              <a:solidFill>
                <a:srgbClr val="000000"/>
              </a:solidFill>
              <a:cs typeface="Times New Roman" pitchFamily="18" charset="0"/>
            </a:endParaRPr>
          </a:p>
          <a:p>
            <a:pPr eaLnBrk="0" hangingPunct="0"/>
            <a:endParaRPr lang="en-US"/>
          </a:p>
        </p:txBody>
      </p:sp>
      <p:grpSp>
        <p:nvGrpSpPr>
          <p:cNvPr id="24602" name="Group 26"/>
          <p:cNvGrpSpPr>
            <a:grpSpLocks/>
          </p:cNvGrpSpPr>
          <p:nvPr/>
        </p:nvGrpSpPr>
        <p:grpSpPr bwMode="auto">
          <a:xfrm>
            <a:off x="1143000" y="1752600"/>
            <a:ext cx="8001000" cy="5089525"/>
            <a:chOff x="720" y="1104"/>
            <a:chExt cx="5040" cy="3206"/>
          </a:xfrm>
        </p:grpSpPr>
        <p:pic>
          <p:nvPicPr>
            <p:cNvPr id="24579" name="Picture 3" descr="bobbop1"/>
            <p:cNvPicPr>
              <a:picLocks noChangeAspect="1" noChangeArrowheads="1"/>
            </p:cNvPicPr>
            <p:nvPr/>
          </p:nvPicPr>
          <p:blipFill>
            <a:blip r:embed="rId4"/>
            <a:srcRect/>
            <a:stretch>
              <a:fillRect/>
            </a:stretch>
          </p:blipFill>
          <p:spPr bwMode="auto">
            <a:xfrm>
              <a:off x="1152" y="1104"/>
              <a:ext cx="4080" cy="2720"/>
            </a:xfrm>
            <a:prstGeom prst="rect">
              <a:avLst/>
            </a:prstGeom>
            <a:noFill/>
          </p:spPr>
        </p:pic>
        <p:sp>
          <p:nvSpPr>
            <p:cNvPr id="24601" name="Text Box 25"/>
            <p:cNvSpPr txBox="1">
              <a:spLocks noChangeArrowheads="1"/>
            </p:cNvSpPr>
            <p:nvPr/>
          </p:nvSpPr>
          <p:spPr bwMode="auto">
            <a:xfrm>
              <a:off x="720" y="3792"/>
              <a:ext cx="5040" cy="518"/>
            </a:xfrm>
            <a:prstGeom prst="rect">
              <a:avLst/>
            </a:prstGeom>
            <a:noFill/>
            <a:ln w="9525">
              <a:noFill/>
              <a:miter lim="800000"/>
              <a:headEnd/>
              <a:tailEnd/>
            </a:ln>
            <a:effectLst/>
          </p:spPr>
          <p:txBody>
            <a:bodyPr>
              <a:spAutoFit/>
            </a:bodyPr>
            <a:lstStyle/>
            <a:p>
              <a:pPr>
                <a:spcBef>
                  <a:spcPct val="50000"/>
                </a:spcBef>
              </a:pPr>
              <a:r>
                <a:rPr lang="en-US">
                  <a:latin typeface="Arial" charset="0"/>
                </a:rPr>
                <a:t>Boiling the yarns in a large kettle on a fire pit, adding starch, and dyeing. </a:t>
              </a:r>
            </a:p>
          </p:txBody>
        </p:sp>
      </p:grpSp>
      <p:grpSp>
        <p:nvGrpSpPr>
          <p:cNvPr id="24605" name="Group 29"/>
          <p:cNvGrpSpPr>
            <a:grpSpLocks/>
          </p:cNvGrpSpPr>
          <p:nvPr/>
        </p:nvGrpSpPr>
        <p:grpSpPr bwMode="auto">
          <a:xfrm>
            <a:off x="2895600" y="1676400"/>
            <a:ext cx="4343400" cy="4876800"/>
            <a:chOff x="1824" y="1056"/>
            <a:chExt cx="2736" cy="3072"/>
          </a:xfrm>
        </p:grpSpPr>
        <p:pic>
          <p:nvPicPr>
            <p:cNvPr id="24603" name="Picture 27" descr="bobbop2"/>
            <p:cNvPicPr>
              <a:picLocks noChangeAspect="1" noChangeArrowheads="1"/>
            </p:cNvPicPr>
            <p:nvPr/>
          </p:nvPicPr>
          <p:blipFill>
            <a:blip r:embed="rId5"/>
            <a:srcRect/>
            <a:stretch>
              <a:fillRect/>
            </a:stretch>
          </p:blipFill>
          <p:spPr bwMode="auto">
            <a:xfrm>
              <a:off x="2160" y="1056"/>
              <a:ext cx="1828" cy="2736"/>
            </a:xfrm>
            <a:prstGeom prst="rect">
              <a:avLst/>
            </a:prstGeom>
            <a:noFill/>
          </p:spPr>
        </p:pic>
        <p:sp>
          <p:nvSpPr>
            <p:cNvPr id="24604" name="Text Box 28"/>
            <p:cNvSpPr txBox="1">
              <a:spLocks noChangeArrowheads="1"/>
            </p:cNvSpPr>
            <p:nvPr/>
          </p:nvSpPr>
          <p:spPr bwMode="auto">
            <a:xfrm>
              <a:off x="1824" y="3840"/>
              <a:ext cx="2736"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Bobbo at his loom</a:t>
              </a:r>
            </a:p>
          </p:txBody>
        </p:sp>
      </p:grpSp>
      <p:grpSp>
        <p:nvGrpSpPr>
          <p:cNvPr id="24608" name="Group 32"/>
          <p:cNvGrpSpPr>
            <a:grpSpLocks/>
          </p:cNvGrpSpPr>
          <p:nvPr/>
        </p:nvGrpSpPr>
        <p:grpSpPr bwMode="auto">
          <a:xfrm>
            <a:off x="1219200" y="1828800"/>
            <a:ext cx="7620000" cy="5029200"/>
            <a:chOff x="768" y="1152"/>
            <a:chExt cx="4800" cy="3168"/>
          </a:xfrm>
        </p:grpSpPr>
        <p:pic>
          <p:nvPicPr>
            <p:cNvPr id="24606" name="Picture 30" descr="bobbop3"/>
            <p:cNvPicPr>
              <a:picLocks noChangeAspect="1" noChangeArrowheads="1"/>
            </p:cNvPicPr>
            <p:nvPr/>
          </p:nvPicPr>
          <p:blipFill>
            <a:blip r:embed="rId6"/>
            <a:srcRect/>
            <a:stretch>
              <a:fillRect/>
            </a:stretch>
          </p:blipFill>
          <p:spPr bwMode="auto">
            <a:xfrm>
              <a:off x="1200" y="1152"/>
              <a:ext cx="3984" cy="2656"/>
            </a:xfrm>
            <a:prstGeom prst="rect">
              <a:avLst/>
            </a:prstGeom>
            <a:noFill/>
          </p:spPr>
        </p:pic>
        <p:sp>
          <p:nvSpPr>
            <p:cNvPr id="24607" name="Text Box 31"/>
            <p:cNvSpPr txBox="1">
              <a:spLocks noChangeArrowheads="1"/>
            </p:cNvSpPr>
            <p:nvPr/>
          </p:nvSpPr>
          <p:spPr bwMode="auto">
            <a:xfrm>
              <a:off x="768" y="3802"/>
              <a:ext cx="4800" cy="518"/>
            </a:xfrm>
            <a:prstGeom prst="rect">
              <a:avLst/>
            </a:prstGeom>
            <a:noFill/>
            <a:ln w="9525">
              <a:noFill/>
              <a:miter lim="800000"/>
              <a:headEnd/>
              <a:tailEnd/>
            </a:ln>
            <a:effectLst/>
          </p:spPr>
          <p:txBody>
            <a:bodyPr>
              <a:spAutoFit/>
            </a:bodyPr>
            <a:lstStyle/>
            <a:p>
              <a:pPr algn="ctr">
                <a:spcBef>
                  <a:spcPct val="50000"/>
                </a:spcBef>
              </a:pPr>
              <a:r>
                <a:rPr lang="en-US">
                  <a:latin typeface="Arial" charset="0"/>
                </a:rPr>
                <a:t>Hanging a multitude of different colored dyed skeins out to dry. Sunny days are not scarce in Denu</a:t>
              </a:r>
            </a:p>
          </p:txBody>
        </p:sp>
      </p:grpSp>
      <p:grpSp>
        <p:nvGrpSpPr>
          <p:cNvPr id="24611" name="Group 35"/>
          <p:cNvGrpSpPr>
            <a:grpSpLocks/>
          </p:cNvGrpSpPr>
          <p:nvPr/>
        </p:nvGrpSpPr>
        <p:grpSpPr bwMode="auto">
          <a:xfrm>
            <a:off x="1981200" y="1905000"/>
            <a:ext cx="6096000" cy="4572000"/>
            <a:chOff x="1248" y="1200"/>
            <a:chExt cx="3840" cy="2880"/>
          </a:xfrm>
        </p:grpSpPr>
        <p:pic>
          <p:nvPicPr>
            <p:cNvPr id="24609" name="Picture 33" descr="bobbop4"/>
            <p:cNvPicPr>
              <a:picLocks noChangeAspect="1" noChangeArrowheads="1"/>
            </p:cNvPicPr>
            <p:nvPr/>
          </p:nvPicPr>
          <p:blipFill>
            <a:blip r:embed="rId7"/>
            <a:srcRect/>
            <a:stretch>
              <a:fillRect/>
            </a:stretch>
          </p:blipFill>
          <p:spPr bwMode="auto">
            <a:xfrm>
              <a:off x="1296" y="1200"/>
              <a:ext cx="3792" cy="2528"/>
            </a:xfrm>
            <a:prstGeom prst="rect">
              <a:avLst/>
            </a:prstGeom>
            <a:noFill/>
          </p:spPr>
        </p:pic>
        <p:sp>
          <p:nvSpPr>
            <p:cNvPr id="24610" name="Text Box 34"/>
            <p:cNvSpPr txBox="1">
              <a:spLocks noChangeArrowheads="1"/>
            </p:cNvSpPr>
            <p:nvPr/>
          </p:nvSpPr>
          <p:spPr bwMode="auto">
            <a:xfrm>
              <a:off x="1248" y="3792"/>
              <a:ext cx="3840"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A weaver winding the yarns onto bobbins</a:t>
              </a:r>
            </a:p>
          </p:txBody>
        </p:sp>
      </p:grpSp>
      <p:grpSp>
        <p:nvGrpSpPr>
          <p:cNvPr id="24614" name="Group 38"/>
          <p:cNvGrpSpPr>
            <a:grpSpLocks/>
          </p:cNvGrpSpPr>
          <p:nvPr/>
        </p:nvGrpSpPr>
        <p:grpSpPr bwMode="auto">
          <a:xfrm>
            <a:off x="1066800" y="1524000"/>
            <a:ext cx="8077200" cy="5318125"/>
            <a:chOff x="672" y="960"/>
            <a:chExt cx="5088" cy="3350"/>
          </a:xfrm>
        </p:grpSpPr>
        <p:pic>
          <p:nvPicPr>
            <p:cNvPr id="24612" name="Picture 36" descr="bobbop5"/>
            <p:cNvPicPr>
              <a:picLocks noChangeAspect="1" noChangeArrowheads="1"/>
            </p:cNvPicPr>
            <p:nvPr/>
          </p:nvPicPr>
          <p:blipFill>
            <a:blip r:embed="rId8"/>
            <a:srcRect/>
            <a:stretch>
              <a:fillRect/>
            </a:stretch>
          </p:blipFill>
          <p:spPr bwMode="auto">
            <a:xfrm>
              <a:off x="2160" y="960"/>
              <a:ext cx="1892" cy="2832"/>
            </a:xfrm>
            <a:prstGeom prst="rect">
              <a:avLst/>
            </a:prstGeom>
            <a:noFill/>
          </p:spPr>
        </p:pic>
        <p:sp>
          <p:nvSpPr>
            <p:cNvPr id="24613" name="Text Box 37"/>
            <p:cNvSpPr txBox="1">
              <a:spLocks noChangeArrowheads="1"/>
            </p:cNvSpPr>
            <p:nvPr/>
          </p:nvSpPr>
          <p:spPr bwMode="auto">
            <a:xfrm>
              <a:off x="672" y="3792"/>
              <a:ext cx="5088" cy="518"/>
            </a:xfrm>
            <a:prstGeom prst="rect">
              <a:avLst/>
            </a:prstGeom>
            <a:noFill/>
            <a:ln w="9525">
              <a:noFill/>
              <a:miter lim="800000"/>
              <a:headEnd/>
              <a:tailEnd/>
            </a:ln>
            <a:effectLst/>
          </p:spPr>
          <p:txBody>
            <a:bodyPr>
              <a:spAutoFit/>
            </a:bodyPr>
            <a:lstStyle/>
            <a:p>
              <a:pPr algn="ctr">
                <a:spcBef>
                  <a:spcPct val="50000"/>
                </a:spcBef>
              </a:pPr>
              <a:r>
                <a:rPr lang="en-US">
                  <a:latin typeface="Arial" charset="0"/>
                </a:rPr>
                <a:t>A weaver showing a finished strip - this pattern is called worgagba, or "corn power".</a:t>
              </a:r>
            </a:p>
          </p:txBody>
        </p:sp>
      </p:grpSp>
      <p:grpSp>
        <p:nvGrpSpPr>
          <p:cNvPr id="24617" name="Group 41"/>
          <p:cNvGrpSpPr>
            <a:grpSpLocks/>
          </p:cNvGrpSpPr>
          <p:nvPr/>
        </p:nvGrpSpPr>
        <p:grpSpPr bwMode="auto">
          <a:xfrm>
            <a:off x="1828800" y="1600200"/>
            <a:ext cx="6400800" cy="5029200"/>
            <a:chOff x="1152" y="1008"/>
            <a:chExt cx="4032" cy="3168"/>
          </a:xfrm>
        </p:grpSpPr>
        <p:pic>
          <p:nvPicPr>
            <p:cNvPr id="24615" name="Picture 39" descr="bobbop6"/>
            <p:cNvPicPr>
              <a:picLocks noChangeAspect="1" noChangeArrowheads="1"/>
            </p:cNvPicPr>
            <p:nvPr/>
          </p:nvPicPr>
          <p:blipFill>
            <a:blip r:embed="rId9"/>
            <a:srcRect/>
            <a:stretch>
              <a:fillRect/>
            </a:stretch>
          </p:blipFill>
          <p:spPr bwMode="auto">
            <a:xfrm>
              <a:off x="1152" y="1008"/>
              <a:ext cx="4032" cy="2688"/>
            </a:xfrm>
            <a:prstGeom prst="rect">
              <a:avLst/>
            </a:prstGeom>
            <a:noFill/>
          </p:spPr>
        </p:pic>
        <p:sp>
          <p:nvSpPr>
            <p:cNvPr id="24616" name="Text Box 40"/>
            <p:cNvSpPr txBox="1">
              <a:spLocks noChangeArrowheads="1"/>
            </p:cNvSpPr>
            <p:nvPr/>
          </p:nvSpPr>
          <p:spPr bwMode="auto">
            <a:xfrm>
              <a:off x="1296" y="3888"/>
              <a:ext cx="3888"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Passing the weft threads through the shed.</a:t>
              </a:r>
            </a:p>
          </p:txBody>
        </p:sp>
      </p:grpSp>
      <p:grpSp>
        <p:nvGrpSpPr>
          <p:cNvPr id="24623" name="Group 47"/>
          <p:cNvGrpSpPr>
            <a:grpSpLocks/>
          </p:cNvGrpSpPr>
          <p:nvPr/>
        </p:nvGrpSpPr>
        <p:grpSpPr bwMode="auto">
          <a:xfrm>
            <a:off x="838200" y="1447800"/>
            <a:ext cx="8305800" cy="5105400"/>
            <a:chOff x="528" y="912"/>
            <a:chExt cx="5232" cy="3216"/>
          </a:xfrm>
        </p:grpSpPr>
        <p:pic>
          <p:nvPicPr>
            <p:cNvPr id="24621" name="Picture 45" descr="bobbop8"/>
            <p:cNvPicPr>
              <a:picLocks noChangeAspect="1" noChangeArrowheads="1"/>
            </p:cNvPicPr>
            <p:nvPr/>
          </p:nvPicPr>
          <p:blipFill>
            <a:blip r:embed="rId10"/>
            <a:srcRect/>
            <a:stretch>
              <a:fillRect/>
            </a:stretch>
          </p:blipFill>
          <p:spPr bwMode="auto">
            <a:xfrm>
              <a:off x="2112" y="912"/>
              <a:ext cx="1924" cy="2880"/>
            </a:xfrm>
            <a:prstGeom prst="rect">
              <a:avLst/>
            </a:prstGeom>
            <a:noFill/>
          </p:spPr>
        </p:pic>
        <p:sp>
          <p:nvSpPr>
            <p:cNvPr id="24622" name="Text Box 46"/>
            <p:cNvSpPr txBox="1">
              <a:spLocks noChangeArrowheads="1"/>
            </p:cNvSpPr>
            <p:nvPr/>
          </p:nvSpPr>
          <p:spPr bwMode="auto">
            <a:xfrm>
              <a:off x="528" y="3840"/>
              <a:ext cx="5232"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Adding threads to the loom</a:t>
              </a:r>
            </a:p>
          </p:txBody>
        </p:sp>
      </p:grpSp>
      <p:grpSp>
        <p:nvGrpSpPr>
          <p:cNvPr id="24626" name="Group 50"/>
          <p:cNvGrpSpPr>
            <a:grpSpLocks/>
          </p:cNvGrpSpPr>
          <p:nvPr/>
        </p:nvGrpSpPr>
        <p:grpSpPr bwMode="auto">
          <a:xfrm>
            <a:off x="990600" y="1676400"/>
            <a:ext cx="8153400" cy="4876800"/>
            <a:chOff x="624" y="1056"/>
            <a:chExt cx="5136" cy="3072"/>
          </a:xfrm>
        </p:grpSpPr>
        <p:pic>
          <p:nvPicPr>
            <p:cNvPr id="24624" name="Picture 48" descr="bobbop9"/>
            <p:cNvPicPr>
              <a:picLocks noChangeAspect="1" noChangeArrowheads="1"/>
            </p:cNvPicPr>
            <p:nvPr/>
          </p:nvPicPr>
          <p:blipFill>
            <a:blip r:embed="rId11"/>
            <a:srcRect/>
            <a:stretch>
              <a:fillRect/>
            </a:stretch>
          </p:blipFill>
          <p:spPr bwMode="auto">
            <a:xfrm>
              <a:off x="1152" y="1056"/>
              <a:ext cx="4032" cy="2688"/>
            </a:xfrm>
            <a:prstGeom prst="rect">
              <a:avLst/>
            </a:prstGeom>
            <a:noFill/>
          </p:spPr>
        </p:pic>
        <p:sp>
          <p:nvSpPr>
            <p:cNvPr id="24625" name="Text Box 49"/>
            <p:cNvSpPr txBox="1">
              <a:spLocks noChangeArrowheads="1"/>
            </p:cNvSpPr>
            <p:nvPr/>
          </p:nvSpPr>
          <p:spPr bwMode="auto">
            <a:xfrm>
              <a:off x="624" y="3840"/>
              <a:ext cx="5136" cy="288"/>
            </a:xfrm>
            <a:prstGeom prst="rect">
              <a:avLst/>
            </a:prstGeom>
            <a:noFill/>
            <a:ln w="9525">
              <a:noFill/>
              <a:miter lim="800000"/>
              <a:headEnd/>
              <a:tailEnd/>
            </a:ln>
            <a:effectLst/>
          </p:spPr>
          <p:txBody>
            <a:bodyPr>
              <a:spAutoFit/>
            </a:bodyPr>
            <a:lstStyle/>
            <a:p>
              <a:pPr>
                <a:spcBef>
                  <a:spcPct val="50000"/>
                </a:spcBef>
              </a:pPr>
              <a:r>
                <a:rPr lang="en-US">
                  <a:latin typeface="Arial" charset="0"/>
                </a:rPr>
                <a:t>A woven strip of cloth winding up on the loom's cloth beam</a:t>
              </a:r>
            </a:p>
          </p:txBody>
        </p:sp>
      </p:grpSp>
      <p:grpSp>
        <p:nvGrpSpPr>
          <p:cNvPr id="24629" name="Group 53"/>
          <p:cNvGrpSpPr>
            <a:grpSpLocks/>
          </p:cNvGrpSpPr>
          <p:nvPr/>
        </p:nvGrpSpPr>
        <p:grpSpPr bwMode="auto">
          <a:xfrm>
            <a:off x="457200" y="1524000"/>
            <a:ext cx="8686800" cy="5165725"/>
            <a:chOff x="288" y="960"/>
            <a:chExt cx="5472" cy="3254"/>
          </a:xfrm>
        </p:grpSpPr>
        <p:pic>
          <p:nvPicPr>
            <p:cNvPr id="24627" name="Picture 51" descr="bobbop10"/>
            <p:cNvPicPr>
              <a:picLocks noChangeAspect="1" noChangeArrowheads="1"/>
            </p:cNvPicPr>
            <p:nvPr/>
          </p:nvPicPr>
          <p:blipFill>
            <a:blip r:embed="rId12"/>
            <a:srcRect/>
            <a:stretch>
              <a:fillRect/>
            </a:stretch>
          </p:blipFill>
          <p:spPr bwMode="auto">
            <a:xfrm>
              <a:off x="1200" y="960"/>
              <a:ext cx="3984" cy="2656"/>
            </a:xfrm>
            <a:prstGeom prst="rect">
              <a:avLst/>
            </a:prstGeom>
            <a:noFill/>
          </p:spPr>
        </p:pic>
        <p:sp>
          <p:nvSpPr>
            <p:cNvPr id="24628" name="Text Box 52"/>
            <p:cNvSpPr txBox="1">
              <a:spLocks noChangeArrowheads="1"/>
            </p:cNvSpPr>
            <p:nvPr/>
          </p:nvSpPr>
          <p:spPr bwMode="auto">
            <a:xfrm>
              <a:off x="288" y="3696"/>
              <a:ext cx="5472" cy="518"/>
            </a:xfrm>
            <a:prstGeom prst="rect">
              <a:avLst/>
            </a:prstGeom>
            <a:noFill/>
            <a:ln w="9525">
              <a:noFill/>
              <a:miter lim="800000"/>
              <a:headEnd/>
              <a:tailEnd/>
            </a:ln>
            <a:effectLst/>
          </p:spPr>
          <p:txBody>
            <a:bodyPr>
              <a:spAutoFit/>
            </a:bodyPr>
            <a:lstStyle/>
            <a:p>
              <a:pPr algn="ctr">
                <a:spcBef>
                  <a:spcPct val="50000"/>
                </a:spcBef>
              </a:pPr>
              <a:r>
                <a:rPr lang="en-US">
                  <a:latin typeface="Arial" charset="0"/>
                </a:rPr>
                <a:t>Bobbo at a weaving demonstration in the U.S. - with a young admirer.</a:t>
              </a:r>
            </a:p>
          </p:txBody>
        </p:sp>
      </p:grpSp>
      <p:grpSp>
        <p:nvGrpSpPr>
          <p:cNvPr id="24632" name="Group 56"/>
          <p:cNvGrpSpPr>
            <a:grpSpLocks/>
          </p:cNvGrpSpPr>
          <p:nvPr/>
        </p:nvGrpSpPr>
        <p:grpSpPr bwMode="auto">
          <a:xfrm>
            <a:off x="1295400" y="1524000"/>
            <a:ext cx="7467600" cy="4800600"/>
            <a:chOff x="816" y="960"/>
            <a:chExt cx="4704" cy="3024"/>
          </a:xfrm>
        </p:grpSpPr>
        <p:pic>
          <p:nvPicPr>
            <p:cNvPr id="24630" name="Picture 54" descr="bobbop11"/>
            <p:cNvPicPr>
              <a:picLocks noChangeAspect="1" noChangeArrowheads="1"/>
            </p:cNvPicPr>
            <p:nvPr/>
          </p:nvPicPr>
          <p:blipFill>
            <a:blip r:embed="rId13"/>
            <a:srcRect/>
            <a:stretch>
              <a:fillRect/>
            </a:stretch>
          </p:blipFill>
          <p:spPr bwMode="auto">
            <a:xfrm>
              <a:off x="1104" y="960"/>
              <a:ext cx="4080" cy="2720"/>
            </a:xfrm>
            <a:prstGeom prst="rect">
              <a:avLst/>
            </a:prstGeom>
            <a:noFill/>
          </p:spPr>
        </p:pic>
        <p:sp>
          <p:nvSpPr>
            <p:cNvPr id="24631" name="Text Box 55"/>
            <p:cNvSpPr txBox="1">
              <a:spLocks noChangeArrowheads="1"/>
            </p:cNvSpPr>
            <p:nvPr/>
          </p:nvSpPr>
          <p:spPr bwMode="auto">
            <a:xfrm>
              <a:off x="816" y="3696"/>
              <a:ext cx="4704"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Measuring the beat of a strip with a notched stick</a:t>
              </a:r>
            </a:p>
          </p:txBody>
        </p:sp>
      </p:grpSp>
      <p:grpSp>
        <p:nvGrpSpPr>
          <p:cNvPr id="24635" name="Group 59"/>
          <p:cNvGrpSpPr>
            <a:grpSpLocks/>
          </p:cNvGrpSpPr>
          <p:nvPr/>
        </p:nvGrpSpPr>
        <p:grpSpPr bwMode="auto">
          <a:xfrm>
            <a:off x="990600" y="1524000"/>
            <a:ext cx="8153400" cy="5165725"/>
            <a:chOff x="624" y="960"/>
            <a:chExt cx="5136" cy="3254"/>
          </a:xfrm>
        </p:grpSpPr>
        <p:pic>
          <p:nvPicPr>
            <p:cNvPr id="24633" name="Picture 57" descr="bobbop12"/>
            <p:cNvPicPr>
              <a:picLocks noChangeAspect="1" noChangeArrowheads="1"/>
            </p:cNvPicPr>
            <p:nvPr/>
          </p:nvPicPr>
          <p:blipFill>
            <a:blip r:embed="rId14"/>
            <a:srcRect/>
            <a:stretch>
              <a:fillRect/>
            </a:stretch>
          </p:blipFill>
          <p:spPr bwMode="auto">
            <a:xfrm>
              <a:off x="1200" y="960"/>
              <a:ext cx="3984" cy="2656"/>
            </a:xfrm>
            <a:prstGeom prst="rect">
              <a:avLst/>
            </a:prstGeom>
            <a:noFill/>
          </p:spPr>
        </p:pic>
        <p:sp>
          <p:nvSpPr>
            <p:cNvPr id="24634" name="Text Box 58"/>
            <p:cNvSpPr txBox="1">
              <a:spLocks noChangeArrowheads="1"/>
            </p:cNvSpPr>
            <p:nvPr/>
          </p:nvSpPr>
          <p:spPr bwMode="auto">
            <a:xfrm>
              <a:off x="624" y="3696"/>
              <a:ext cx="5136" cy="518"/>
            </a:xfrm>
            <a:prstGeom prst="rect">
              <a:avLst/>
            </a:prstGeom>
            <a:noFill/>
            <a:ln w="9525">
              <a:noFill/>
              <a:miter lim="800000"/>
              <a:headEnd/>
              <a:tailEnd/>
            </a:ln>
            <a:effectLst/>
          </p:spPr>
          <p:txBody>
            <a:bodyPr>
              <a:spAutoFit/>
            </a:bodyPr>
            <a:lstStyle/>
            <a:p>
              <a:pPr algn="ctr">
                <a:spcBef>
                  <a:spcPct val="50000"/>
                </a:spcBef>
              </a:pPr>
              <a:r>
                <a:rPr lang="en-US">
                  <a:latin typeface="Arial" charset="0"/>
                </a:rPr>
                <a:t>One of Bobbo's youngest sons, Kweku, lending a hand winding thread onto a small bobbin</a:t>
              </a:r>
            </a:p>
          </p:txBody>
        </p:sp>
      </p:grpSp>
      <p:grpSp>
        <p:nvGrpSpPr>
          <p:cNvPr id="24638" name="Group 62"/>
          <p:cNvGrpSpPr>
            <a:grpSpLocks/>
          </p:cNvGrpSpPr>
          <p:nvPr/>
        </p:nvGrpSpPr>
        <p:grpSpPr bwMode="auto">
          <a:xfrm>
            <a:off x="1219200" y="1676400"/>
            <a:ext cx="7467600" cy="4724400"/>
            <a:chOff x="720" y="1008"/>
            <a:chExt cx="4704" cy="2976"/>
          </a:xfrm>
        </p:grpSpPr>
        <p:pic>
          <p:nvPicPr>
            <p:cNvPr id="24636" name="Picture 60" descr="bobbop13"/>
            <p:cNvPicPr>
              <a:picLocks noChangeAspect="1" noChangeArrowheads="1"/>
            </p:cNvPicPr>
            <p:nvPr/>
          </p:nvPicPr>
          <p:blipFill>
            <a:blip r:embed="rId15"/>
            <a:srcRect/>
            <a:stretch>
              <a:fillRect/>
            </a:stretch>
          </p:blipFill>
          <p:spPr bwMode="auto">
            <a:xfrm>
              <a:off x="1200" y="1008"/>
              <a:ext cx="3840" cy="2560"/>
            </a:xfrm>
            <a:prstGeom prst="rect">
              <a:avLst/>
            </a:prstGeom>
            <a:noFill/>
          </p:spPr>
        </p:pic>
        <p:sp>
          <p:nvSpPr>
            <p:cNvPr id="24637" name="Text Box 61"/>
            <p:cNvSpPr txBox="1">
              <a:spLocks noChangeArrowheads="1"/>
            </p:cNvSpPr>
            <p:nvPr/>
          </p:nvSpPr>
          <p:spPr bwMode="auto">
            <a:xfrm>
              <a:off x="720" y="3696"/>
              <a:ext cx="4704"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Washing yarns</a:t>
              </a:r>
            </a:p>
          </p:txBody>
        </p:sp>
      </p:grpSp>
      <p:grpSp>
        <p:nvGrpSpPr>
          <p:cNvPr id="24641" name="Group 65"/>
          <p:cNvGrpSpPr>
            <a:grpSpLocks/>
          </p:cNvGrpSpPr>
          <p:nvPr/>
        </p:nvGrpSpPr>
        <p:grpSpPr bwMode="auto">
          <a:xfrm>
            <a:off x="990600" y="1600200"/>
            <a:ext cx="7924800" cy="4648200"/>
            <a:chOff x="672" y="1056"/>
            <a:chExt cx="4992" cy="2928"/>
          </a:xfrm>
        </p:grpSpPr>
        <p:pic>
          <p:nvPicPr>
            <p:cNvPr id="24639" name="Picture 63" descr="bobbop14"/>
            <p:cNvPicPr>
              <a:picLocks noChangeAspect="1" noChangeArrowheads="1"/>
            </p:cNvPicPr>
            <p:nvPr/>
          </p:nvPicPr>
          <p:blipFill>
            <a:blip r:embed="rId16"/>
            <a:srcRect/>
            <a:stretch>
              <a:fillRect/>
            </a:stretch>
          </p:blipFill>
          <p:spPr bwMode="auto">
            <a:xfrm>
              <a:off x="1344" y="1056"/>
              <a:ext cx="3552" cy="2432"/>
            </a:xfrm>
            <a:prstGeom prst="rect">
              <a:avLst/>
            </a:prstGeom>
            <a:noFill/>
          </p:spPr>
        </p:pic>
        <p:sp>
          <p:nvSpPr>
            <p:cNvPr id="24640" name="Text Box 64"/>
            <p:cNvSpPr txBox="1">
              <a:spLocks noChangeArrowheads="1"/>
            </p:cNvSpPr>
            <p:nvPr/>
          </p:nvSpPr>
          <p:spPr bwMode="auto">
            <a:xfrm>
              <a:off x="672" y="3696"/>
              <a:ext cx="4992" cy="288"/>
            </a:xfrm>
            <a:prstGeom prst="rect">
              <a:avLst/>
            </a:prstGeom>
            <a:noFill/>
            <a:ln w="9525">
              <a:noFill/>
              <a:miter lim="800000"/>
              <a:headEnd/>
              <a:tailEnd/>
            </a:ln>
            <a:effectLst/>
          </p:spPr>
          <p:txBody>
            <a:bodyPr>
              <a:spAutoFit/>
            </a:bodyPr>
            <a:lstStyle/>
            <a:p>
              <a:pPr>
                <a:spcBef>
                  <a:spcPct val="50000"/>
                </a:spcBef>
              </a:pPr>
              <a:r>
                <a:rPr lang="en-US">
                  <a:latin typeface="Arial" charset="0"/>
                </a:rPr>
                <a:t>A yet to be woven crown and the finished end of the strip</a:t>
              </a:r>
            </a:p>
          </p:txBody>
        </p:sp>
      </p:grpSp>
      <p:sp>
        <p:nvSpPr>
          <p:cNvPr id="24643" name="Text Box 67"/>
          <p:cNvSpPr txBox="1">
            <a:spLocks noChangeArrowheads="1"/>
          </p:cNvSpPr>
          <p:nvPr/>
        </p:nvSpPr>
        <p:spPr bwMode="auto">
          <a:xfrm>
            <a:off x="1600200" y="6096000"/>
            <a:ext cx="6781800" cy="457200"/>
          </a:xfrm>
          <a:prstGeom prst="rect">
            <a:avLst/>
          </a:prstGeom>
          <a:noFill/>
          <a:ln w="9525">
            <a:noFill/>
            <a:miter lim="800000"/>
            <a:headEnd/>
            <a:tailEnd/>
          </a:ln>
          <a:effectLst/>
        </p:spPr>
        <p:txBody>
          <a:bodyPr>
            <a:spAutoFit/>
          </a:bodyPr>
          <a:lstStyle/>
          <a:p>
            <a:pPr>
              <a:spcBef>
                <a:spcPct val="50000"/>
              </a:spcBef>
            </a:pPr>
            <a:endParaRPr lang="en-US"/>
          </a:p>
        </p:txBody>
      </p:sp>
      <p:grpSp>
        <p:nvGrpSpPr>
          <p:cNvPr id="24645" name="Group 69"/>
          <p:cNvGrpSpPr>
            <a:grpSpLocks/>
          </p:cNvGrpSpPr>
          <p:nvPr/>
        </p:nvGrpSpPr>
        <p:grpSpPr bwMode="auto">
          <a:xfrm>
            <a:off x="1066800" y="1447800"/>
            <a:ext cx="7848600" cy="5029200"/>
            <a:chOff x="672" y="912"/>
            <a:chExt cx="4944" cy="3168"/>
          </a:xfrm>
        </p:grpSpPr>
        <p:pic>
          <p:nvPicPr>
            <p:cNvPr id="24642" name="Picture 66" descr="bobbop15"/>
            <p:cNvPicPr>
              <a:picLocks noChangeAspect="1" noChangeArrowheads="1"/>
            </p:cNvPicPr>
            <p:nvPr/>
          </p:nvPicPr>
          <p:blipFill>
            <a:blip r:embed="rId17"/>
            <a:srcRect/>
            <a:stretch>
              <a:fillRect/>
            </a:stretch>
          </p:blipFill>
          <p:spPr bwMode="auto">
            <a:xfrm>
              <a:off x="2112" y="912"/>
              <a:ext cx="1956" cy="2928"/>
            </a:xfrm>
            <a:prstGeom prst="rect">
              <a:avLst/>
            </a:prstGeom>
            <a:noFill/>
          </p:spPr>
        </p:pic>
        <p:sp>
          <p:nvSpPr>
            <p:cNvPr id="24644" name="Text Box 68"/>
            <p:cNvSpPr txBox="1">
              <a:spLocks noChangeArrowheads="1"/>
            </p:cNvSpPr>
            <p:nvPr/>
          </p:nvSpPr>
          <p:spPr bwMode="auto">
            <a:xfrm>
              <a:off x="672" y="3792"/>
              <a:ext cx="4944" cy="288"/>
            </a:xfrm>
            <a:prstGeom prst="rect">
              <a:avLst/>
            </a:prstGeom>
            <a:noFill/>
            <a:ln w="9525">
              <a:noFill/>
              <a:miter lim="800000"/>
              <a:headEnd/>
              <a:tailEnd/>
            </a:ln>
            <a:effectLst/>
          </p:spPr>
          <p:txBody>
            <a:bodyPr>
              <a:spAutoFit/>
            </a:bodyPr>
            <a:lstStyle/>
            <a:p>
              <a:pPr>
                <a:spcBef>
                  <a:spcPct val="50000"/>
                </a:spcBef>
              </a:pPr>
              <a:r>
                <a:rPr lang="en-US">
                  <a:latin typeface="Arial" charset="0"/>
                </a:rPr>
                <a:t>A woman selling yarns and dyes on market day in Denu</a:t>
              </a:r>
            </a:p>
          </p:txBody>
        </p:sp>
      </p:grpSp>
      <p:grpSp>
        <p:nvGrpSpPr>
          <p:cNvPr id="24648" name="Group 72"/>
          <p:cNvGrpSpPr>
            <a:grpSpLocks/>
          </p:cNvGrpSpPr>
          <p:nvPr/>
        </p:nvGrpSpPr>
        <p:grpSpPr bwMode="auto">
          <a:xfrm>
            <a:off x="1828800" y="1676400"/>
            <a:ext cx="6400800" cy="4495800"/>
            <a:chOff x="1152" y="1056"/>
            <a:chExt cx="4032" cy="2832"/>
          </a:xfrm>
        </p:grpSpPr>
        <p:pic>
          <p:nvPicPr>
            <p:cNvPr id="24646" name="Picture 70" descr="bobbop16"/>
            <p:cNvPicPr>
              <a:picLocks noChangeAspect="1" noChangeArrowheads="1"/>
            </p:cNvPicPr>
            <p:nvPr/>
          </p:nvPicPr>
          <p:blipFill>
            <a:blip r:embed="rId18"/>
            <a:srcRect/>
            <a:stretch>
              <a:fillRect/>
            </a:stretch>
          </p:blipFill>
          <p:spPr bwMode="auto">
            <a:xfrm>
              <a:off x="1440" y="1056"/>
              <a:ext cx="3456" cy="2304"/>
            </a:xfrm>
            <a:prstGeom prst="rect">
              <a:avLst/>
            </a:prstGeom>
            <a:noFill/>
          </p:spPr>
        </p:pic>
        <p:sp>
          <p:nvSpPr>
            <p:cNvPr id="24647" name="Text Box 71"/>
            <p:cNvSpPr txBox="1">
              <a:spLocks noChangeArrowheads="1"/>
            </p:cNvSpPr>
            <p:nvPr/>
          </p:nvSpPr>
          <p:spPr bwMode="auto">
            <a:xfrm>
              <a:off x="1152" y="3600"/>
              <a:ext cx="4032"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Two goats, a chicken and a warp</a:t>
              </a:r>
            </a:p>
          </p:txBody>
        </p:sp>
      </p:grpSp>
      <p:grpSp>
        <p:nvGrpSpPr>
          <p:cNvPr id="24651" name="Group 75"/>
          <p:cNvGrpSpPr>
            <a:grpSpLocks/>
          </p:cNvGrpSpPr>
          <p:nvPr/>
        </p:nvGrpSpPr>
        <p:grpSpPr bwMode="auto">
          <a:xfrm>
            <a:off x="685800" y="1447800"/>
            <a:ext cx="8458200" cy="5410200"/>
            <a:chOff x="432" y="912"/>
            <a:chExt cx="5328" cy="3408"/>
          </a:xfrm>
        </p:grpSpPr>
        <p:pic>
          <p:nvPicPr>
            <p:cNvPr id="24649" name="Picture 73" descr="bobbop17"/>
            <p:cNvPicPr>
              <a:picLocks noChangeAspect="1" noChangeArrowheads="1"/>
            </p:cNvPicPr>
            <p:nvPr/>
          </p:nvPicPr>
          <p:blipFill>
            <a:blip r:embed="rId19"/>
            <a:srcRect/>
            <a:stretch>
              <a:fillRect/>
            </a:stretch>
          </p:blipFill>
          <p:spPr bwMode="auto">
            <a:xfrm>
              <a:off x="2016" y="912"/>
              <a:ext cx="1892" cy="2832"/>
            </a:xfrm>
            <a:prstGeom prst="rect">
              <a:avLst/>
            </a:prstGeom>
            <a:noFill/>
          </p:spPr>
        </p:pic>
        <p:sp>
          <p:nvSpPr>
            <p:cNvPr id="24650" name="Text Box 74"/>
            <p:cNvSpPr txBox="1">
              <a:spLocks noChangeArrowheads="1"/>
            </p:cNvSpPr>
            <p:nvPr/>
          </p:nvSpPr>
          <p:spPr bwMode="auto">
            <a:xfrm>
              <a:off x="432" y="3572"/>
              <a:ext cx="5328" cy="748"/>
            </a:xfrm>
            <a:prstGeom prst="rect">
              <a:avLst/>
            </a:prstGeom>
            <a:noFill/>
            <a:ln w="9525">
              <a:noFill/>
              <a:miter lim="800000"/>
              <a:headEnd/>
              <a:tailEnd/>
            </a:ln>
            <a:effectLst/>
          </p:spPr>
          <p:txBody>
            <a:bodyPr>
              <a:spAutoFit/>
            </a:bodyPr>
            <a:lstStyle/>
            <a:p>
              <a:pPr algn="ctr">
                <a:spcBef>
                  <a:spcPct val="50000"/>
                </a:spcBef>
              </a:pPr>
              <a:r>
                <a:rPr lang="en-US">
                  <a:latin typeface="Arial" charset="0"/>
                </a:rPr>
                <a:t>Packed-up for the day. The warp is never left stretched out on a loom overnight. Here you can see the warp crown and its already woven end.</a:t>
              </a:r>
            </a:p>
          </p:txBody>
        </p:sp>
      </p:grpSp>
      <p:grpSp>
        <p:nvGrpSpPr>
          <p:cNvPr id="24654" name="Group 78"/>
          <p:cNvGrpSpPr>
            <a:grpSpLocks/>
          </p:cNvGrpSpPr>
          <p:nvPr/>
        </p:nvGrpSpPr>
        <p:grpSpPr bwMode="auto">
          <a:xfrm>
            <a:off x="1143000" y="1524000"/>
            <a:ext cx="7772400" cy="4876800"/>
            <a:chOff x="720" y="960"/>
            <a:chExt cx="4896" cy="3072"/>
          </a:xfrm>
        </p:grpSpPr>
        <p:pic>
          <p:nvPicPr>
            <p:cNvPr id="24652" name="Picture 76" descr="bobbop18"/>
            <p:cNvPicPr>
              <a:picLocks noChangeAspect="1" noChangeArrowheads="1"/>
            </p:cNvPicPr>
            <p:nvPr/>
          </p:nvPicPr>
          <p:blipFill>
            <a:blip r:embed="rId20"/>
            <a:srcRect/>
            <a:stretch>
              <a:fillRect/>
            </a:stretch>
          </p:blipFill>
          <p:spPr bwMode="auto">
            <a:xfrm>
              <a:off x="1248" y="960"/>
              <a:ext cx="3936" cy="2624"/>
            </a:xfrm>
            <a:prstGeom prst="rect">
              <a:avLst/>
            </a:prstGeom>
            <a:noFill/>
          </p:spPr>
        </p:pic>
        <p:sp>
          <p:nvSpPr>
            <p:cNvPr id="24653" name="Text Box 77"/>
            <p:cNvSpPr txBox="1">
              <a:spLocks noChangeArrowheads="1"/>
            </p:cNvSpPr>
            <p:nvPr/>
          </p:nvSpPr>
          <p:spPr bwMode="auto">
            <a:xfrm>
              <a:off x="720" y="3744"/>
              <a:ext cx="4896"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A couple of young weavers helping out on school break</a:t>
              </a:r>
            </a:p>
          </p:txBody>
        </p:sp>
      </p:grpSp>
      <p:grpSp>
        <p:nvGrpSpPr>
          <p:cNvPr id="24657" name="Group 81"/>
          <p:cNvGrpSpPr>
            <a:grpSpLocks/>
          </p:cNvGrpSpPr>
          <p:nvPr/>
        </p:nvGrpSpPr>
        <p:grpSpPr bwMode="auto">
          <a:xfrm>
            <a:off x="1600200" y="1524000"/>
            <a:ext cx="6477000" cy="4876800"/>
            <a:chOff x="1008" y="960"/>
            <a:chExt cx="4080" cy="3072"/>
          </a:xfrm>
        </p:grpSpPr>
        <p:pic>
          <p:nvPicPr>
            <p:cNvPr id="24655" name="Picture 79" descr="bobbop19"/>
            <p:cNvPicPr>
              <a:picLocks noChangeAspect="1" noChangeArrowheads="1"/>
            </p:cNvPicPr>
            <p:nvPr/>
          </p:nvPicPr>
          <p:blipFill>
            <a:blip r:embed="rId21"/>
            <a:srcRect/>
            <a:stretch>
              <a:fillRect/>
            </a:stretch>
          </p:blipFill>
          <p:spPr bwMode="auto">
            <a:xfrm>
              <a:off x="1248" y="960"/>
              <a:ext cx="3840" cy="2560"/>
            </a:xfrm>
            <a:prstGeom prst="rect">
              <a:avLst/>
            </a:prstGeom>
            <a:noFill/>
          </p:spPr>
        </p:pic>
        <p:sp>
          <p:nvSpPr>
            <p:cNvPr id="24656" name="Text Box 80"/>
            <p:cNvSpPr txBox="1">
              <a:spLocks noChangeArrowheads="1"/>
            </p:cNvSpPr>
            <p:nvPr/>
          </p:nvSpPr>
          <p:spPr bwMode="auto">
            <a:xfrm>
              <a:off x="1008" y="3744"/>
              <a:ext cx="4032" cy="288"/>
            </a:xfrm>
            <a:prstGeom prst="rect">
              <a:avLst/>
            </a:prstGeom>
            <a:noFill/>
            <a:ln w="9525">
              <a:noFill/>
              <a:miter lim="800000"/>
              <a:headEnd/>
              <a:tailEnd/>
            </a:ln>
            <a:effectLst/>
          </p:spPr>
          <p:txBody>
            <a:bodyPr>
              <a:spAutoFit/>
            </a:bodyPr>
            <a:lstStyle/>
            <a:p>
              <a:pPr algn="ctr">
                <a:spcBef>
                  <a:spcPct val="50000"/>
                </a:spcBef>
              </a:pPr>
              <a:r>
                <a:rPr lang="en-US">
                  <a:latin typeface="Arial" charset="0"/>
                </a:rPr>
                <a:t>An elder weaver from Agbozume</a:t>
              </a:r>
            </a:p>
          </p:txBody>
        </p:sp>
      </p:grpSp>
      <p:grpSp>
        <p:nvGrpSpPr>
          <p:cNvPr id="24660" name="Group 84"/>
          <p:cNvGrpSpPr>
            <a:grpSpLocks/>
          </p:cNvGrpSpPr>
          <p:nvPr/>
        </p:nvGrpSpPr>
        <p:grpSpPr bwMode="auto">
          <a:xfrm>
            <a:off x="1828800" y="1600200"/>
            <a:ext cx="6553200" cy="4572000"/>
            <a:chOff x="1152" y="1008"/>
            <a:chExt cx="4128" cy="2880"/>
          </a:xfrm>
        </p:grpSpPr>
        <p:pic>
          <p:nvPicPr>
            <p:cNvPr id="24658" name="Picture 82" descr="bobbo1"/>
            <p:cNvPicPr>
              <a:picLocks noChangeAspect="1" noChangeArrowheads="1"/>
            </p:cNvPicPr>
            <p:nvPr/>
          </p:nvPicPr>
          <p:blipFill>
            <a:blip r:embed="rId22"/>
            <a:srcRect/>
            <a:stretch>
              <a:fillRect/>
            </a:stretch>
          </p:blipFill>
          <p:spPr bwMode="auto">
            <a:xfrm>
              <a:off x="1344" y="1008"/>
              <a:ext cx="3696" cy="2489"/>
            </a:xfrm>
            <a:prstGeom prst="rect">
              <a:avLst/>
            </a:prstGeom>
            <a:noFill/>
          </p:spPr>
        </p:pic>
        <p:sp>
          <p:nvSpPr>
            <p:cNvPr id="24659" name="Text Box 83"/>
            <p:cNvSpPr txBox="1">
              <a:spLocks noChangeArrowheads="1"/>
            </p:cNvSpPr>
            <p:nvPr/>
          </p:nvSpPr>
          <p:spPr bwMode="auto">
            <a:xfrm>
              <a:off x="1152" y="3600"/>
              <a:ext cx="4128" cy="288"/>
            </a:xfrm>
            <a:prstGeom prst="rect">
              <a:avLst/>
            </a:prstGeom>
            <a:noFill/>
            <a:ln w="9525">
              <a:noFill/>
              <a:miter lim="800000"/>
              <a:headEnd/>
              <a:tailEnd/>
            </a:ln>
            <a:effectLst/>
          </p:spPr>
          <p:txBody>
            <a:bodyPr>
              <a:spAutoFit/>
            </a:bodyPr>
            <a:lstStyle/>
            <a:p>
              <a:pPr algn="ctr">
                <a:spcBef>
                  <a:spcPct val="50000"/>
                </a:spcBef>
              </a:pPr>
              <a:r>
                <a:rPr lang="en-US"/>
                <a:t>Bobbo weaving at his loom</a:t>
              </a:r>
            </a:p>
          </p:txBody>
        </p:sp>
      </p:grpSp>
      <p:sp>
        <p:nvSpPr>
          <p:cNvPr id="24662" name="Text Box 86"/>
          <p:cNvSpPr txBox="1">
            <a:spLocks noChangeArrowheads="1"/>
          </p:cNvSpPr>
          <p:nvPr/>
        </p:nvSpPr>
        <p:spPr bwMode="auto">
          <a:xfrm>
            <a:off x="1676400" y="5943600"/>
            <a:ext cx="6553200" cy="457200"/>
          </a:xfrm>
          <a:prstGeom prst="rect">
            <a:avLst/>
          </a:prstGeom>
          <a:noFill/>
          <a:ln w="9525">
            <a:noFill/>
            <a:miter lim="800000"/>
            <a:headEnd/>
            <a:tailEnd/>
          </a:ln>
          <a:effectLst/>
        </p:spPr>
        <p:txBody>
          <a:bodyPr>
            <a:spAutoFit/>
          </a:bodyPr>
          <a:lstStyle/>
          <a:p>
            <a:pPr>
              <a:spcBef>
                <a:spcPct val="50000"/>
              </a:spcBef>
            </a:pPr>
            <a:endParaRPr lang="en-US"/>
          </a:p>
        </p:txBody>
      </p:sp>
      <p:grpSp>
        <p:nvGrpSpPr>
          <p:cNvPr id="24664" name="Group 88"/>
          <p:cNvGrpSpPr>
            <a:grpSpLocks/>
          </p:cNvGrpSpPr>
          <p:nvPr/>
        </p:nvGrpSpPr>
        <p:grpSpPr bwMode="auto">
          <a:xfrm>
            <a:off x="1752600" y="1524000"/>
            <a:ext cx="6553200" cy="4800600"/>
            <a:chOff x="1104" y="960"/>
            <a:chExt cx="4128" cy="3024"/>
          </a:xfrm>
        </p:grpSpPr>
        <p:pic>
          <p:nvPicPr>
            <p:cNvPr id="24661" name="Picture 85" descr="bobbo akpedo"/>
            <p:cNvPicPr>
              <a:picLocks noChangeAspect="1" noChangeArrowheads="1"/>
            </p:cNvPicPr>
            <p:nvPr/>
          </p:nvPicPr>
          <p:blipFill>
            <a:blip r:embed="rId23"/>
            <a:srcRect/>
            <a:stretch>
              <a:fillRect/>
            </a:stretch>
          </p:blipFill>
          <p:spPr bwMode="auto">
            <a:xfrm>
              <a:off x="1440" y="960"/>
              <a:ext cx="3456" cy="2631"/>
            </a:xfrm>
            <a:prstGeom prst="rect">
              <a:avLst/>
            </a:prstGeom>
            <a:noFill/>
          </p:spPr>
        </p:pic>
        <p:sp>
          <p:nvSpPr>
            <p:cNvPr id="24663" name="Text Box 87"/>
            <p:cNvSpPr txBox="1">
              <a:spLocks noChangeArrowheads="1"/>
            </p:cNvSpPr>
            <p:nvPr/>
          </p:nvSpPr>
          <p:spPr bwMode="auto">
            <a:xfrm>
              <a:off x="1104" y="3696"/>
              <a:ext cx="4128" cy="288"/>
            </a:xfrm>
            <a:prstGeom prst="rect">
              <a:avLst/>
            </a:prstGeom>
            <a:noFill/>
            <a:ln w="9525">
              <a:noFill/>
              <a:miter lim="800000"/>
              <a:headEnd/>
              <a:tailEnd/>
            </a:ln>
            <a:effectLst/>
          </p:spPr>
          <p:txBody>
            <a:bodyPr>
              <a:spAutoFit/>
            </a:bodyPr>
            <a:lstStyle/>
            <a:p>
              <a:pPr algn="ctr">
                <a:spcBef>
                  <a:spcPct val="50000"/>
                </a:spcBef>
              </a:pPr>
              <a:r>
                <a:rPr lang="en-US"/>
                <a:t>Kente Cloth</a:t>
              </a:r>
            </a:p>
          </p:txBody>
        </p:sp>
      </p:grpSp>
      <p:pic>
        <p:nvPicPr>
          <p:cNvPr id="24665" name="drums.wav">
            <a:hlinkClick r:id="" action="ppaction://media"/>
          </p:cNvPr>
          <p:cNvPicPr>
            <a:picLocks noRot="1" noChangeAspect="1" noChangeArrowheads="1"/>
          </p:cNvPicPr>
          <p:nvPr>
            <a:audioFile r:link="rId1"/>
          </p:nvPr>
        </p:nvPicPr>
        <p:blipFill>
          <a:blip r:embed="rId24"/>
          <a:srcRect/>
          <a:stretch>
            <a:fillRect/>
          </a:stretch>
        </p:blipFill>
        <p:spPr bwMode="auto">
          <a:xfrm>
            <a:off x="457200" y="0"/>
            <a:ext cx="304800" cy="304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665"/>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499"/>
                                          </p:stCondLst>
                                        </p:cTn>
                                        <p:tgtEl>
                                          <p:spTgt spid="24602"/>
                                        </p:tgtEl>
                                        <p:attrNameLst>
                                          <p:attrName>style.visibility</p:attrName>
                                        </p:attrNameLst>
                                      </p:cBhvr>
                                      <p:to>
                                        <p:strVal val="visible"/>
                                      </p:to>
                                    </p:set>
                                  </p:childTnLst>
                                  <p:subTnLst>
                                    <p:set>
                                      <p:cBhvr override="childStyle">
                                        <p:cTn dur="1" fill="hold" display="0" masterRel="nextClick" afterEffect="1"/>
                                        <p:tgtEl>
                                          <p:spTgt spid="2460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24605"/>
                                        </p:tgtEl>
                                        <p:attrNameLst>
                                          <p:attrName>style.visibility</p:attrName>
                                        </p:attrNameLst>
                                      </p:cBhvr>
                                      <p:to>
                                        <p:strVal val="visible"/>
                                      </p:to>
                                    </p:set>
                                  </p:childTnLst>
                                  <p:subTnLst>
                                    <p:set>
                                      <p:cBhvr override="childStyle">
                                        <p:cTn dur="1" fill="hold" display="0" masterRel="nextClick" afterEffect="1"/>
                                        <p:tgtEl>
                                          <p:spTgt spid="24605"/>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4608"/>
                                        </p:tgtEl>
                                        <p:attrNameLst>
                                          <p:attrName>style.visibility</p:attrName>
                                        </p:attrNameLst>
                                      </p:cBhvr>
                                      <p:to>
                                        <p:strVal val="visible"/>
                                      </p:to>
                                    </p:set>
                                  </p:childTnLst>
                                  <p:subTnLst>
                                    <p:set>
                                      <p:cBhvr override="childStyle">
                                        <p:cTn dur="1" fill="hold" display="0" masterRel="nextClick" afterEffect="1"/>
                                        <p:tgtEl>
                                          <p:spTgt spid="2460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4611"/>
                                        </p:tgtEl>
                                        <p:attrNameLst>
                                          <p:attrName>style.visibility</p:attrName>
                                        </p:attrNameLst>
                                      </p:cBhvr>
                                      <p:to>
                                        <p:strVal val="visible"/>
                                      </p:to>
                                    </p:set>
                                  </p:childTnLst>
                                  <p:subTnLst>
                                    <p:set>
                                      <p:cBhvr override="childStyle">
                                        <p:cTn dur="1" fill="hold" display="0" masterRel="nextClick" afterEffect="1"/>
                                        <p:tgtEl>
                                          <p:spTgt spid="2461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4614"/>
                                        </p:tgtEl>
                                        <p:attrNameLst>
                                          <p:attrName>style.visibility</p:attrName>
                                        </p:attrNameLst>
                                      </p:cBhvr>
                                      <p:to>
                                        <p:strVal val="visible"/>
                                      </p:to>
                                    </p:set>
                                  </p:childTnLst>
                                  <p:subTnLst>
                                    <p:set>
                                      <p:cBhvr override="childStyle">
                                        <p:cTn dur="1" fill="hold" display="0" masterRel="nextClick" afterEffect="1"/>
                                        <p:tgtEl>
                                          <p:spTgt spid="2461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24617"/>
                                        </p:tgtEl>
                                        <p:attrNameLst>
                                          <p:attrName>style.visibility</p:attrName>
                                        </p:attrNameLst>
                                      </p:cBhvr>
                                      <p:to>
                                        <p:strVal val="visible"/>
                                      </p:to>
                                    </p:set>
                                  </p:childTnLst>
                                  <p:subTnLst>
                                    <p:set>
                                      <p:cBhvr override="childStyle">
                                        <p:cTn dur="1" fill="hold" display="0" masterRel="nextClick" afterEffect="1"/>
                                        <p:tgtEl>
                                          <p:spTgt spid="2461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24623"/>
                                        </p:tgtEl>
                                        <p:attrNameLst>
                                          <p:attrName>style.visibility</p:attrName>
                                        </p:attrNameLst>
                                      </p:cBhvr>
                                      <p:to>
                                        <p:strVal val="visible"/>
                                      </p:to>
                                    </p:set>
                                  </p:childTnLst>
                                  <p:subTnLst>
                                    <p:set>
                                      <p:cBhvr override="childStyle">
                                        <p:cTn dur="1" fill="hold" display="0" masterRel="nextClick" afterEffect="1"/>
                                        <p:tgtEl>
                                          <p:spTgt spid="2462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24626"/>
                                        </p:tgtEl>
                                        <p:attrNameLst>
                                          <p:attrName>style.visibility</p:attrName>
                                        </p:attrNameLst>
                                      </p:cBhvr>
                                      <p:to>
                                        <p:strVal val="visible"/>
                                      </p:to>
                                    </p:set>
                                  </p:childTnLst>
                                  <p:subTnLst>
                                    <p:set>
                                      <p:cBhvr override="childStyle">
                                        <p:cTn dur="1" fill="hold" display="0" masterRel="nextClick" afterEffect="1"/>
                                        <p:tgtEl>
                                          <p:spTgt spid="2462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24629"/>
                                        </p:tgtEl>
                                        <p:attrNameLst>
                                          <p:attrName>style.visibility</p:attrName>
                                        </p:attrNameLst>
                                      </p:cBhvr>
                                      <p:to>
                                        <p:strVal val="visible"/>
                                      </p:to>
                                    </p:set>
                                  </p:childTnLst>
                                  <p:subTnLst>
                                    <p:set>
                                      <p:cBhvr override="childStyle">
                                        <p:cTn dur="1" fill="hold" display="0" masterRel="nextClick" afterEffect="1"/>
                                        <p:tgtEl>
                                          <p:spTgt spid="2462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24632"/>
                                        </p:tgtEl>
                                        <p:attrNameLst>
                                          <p:attrName>style.visibility</p:attrName>
                                        </p:attrNameLst>
                                      </p:cBhvr>
                                      <p:to>
                                        <p:strVal val="visible"/>
                                      </p:to>
                                    </p:set>
                                  </p:childTnLst>
                                  <p:subTnLst>
                                    <p:set>
                                      <p:cBhvr override="childStyle">
                                        <p:cTn dur="1" fill="hold" display="0" masterRel="nextClick" afterEffect="1"/>
                                        <p:tgtEl>
                                          <p:spTgt spid="2463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24635"/>
                                        </p:tgtEl>
                                        <p:attrNameLst>
                                          <p:attrName>style.visibility</p:attrName>
                                        </p:attrNameLst>
                                      </p:cBhvr>
                                      <p:to>
                                        <p:strVal val="visible"/>
                                      </p:to>
                                    </p:set>
                                  </p:childTnLst>
                                  <p:subTnLst>
                                    <p:set>
                                      <p:cBhvr override="childStyle">
                                        <p:cTn dur="1" fill="hold" display="0" masterRel="nextClick" afterEffect="1"/>
                                        <p:tgtEl>
                                          <p:spTgt spid="24635"/>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24638"/>
                                        </p:tgtEl>
                                        <p:attrNameLst>
                                          <p:attrName>style.visibility</p:attrName>
                                        </p:attrNameLst>
                                      </p:cBhvr>
                                      <p:to>
                                        <p:strVal val="visible"/>
                                      </p:to>
                                    </p:set>
                                  </p:childTnLst>
                                  <p:subTnLst>
                                    <p:set>
                                      <p:cBhvr override="childStyle">
                                        <p:cTn dur="1" fill="hold" display="0" masterRel="nextClick" afterEffect="1"/>
                                        <p:tgtEl>
                                          <p:spTgt spid="2463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499"/>
                                          </p:stCondLst>
                                        </p:cTn>
                                        <p:tgtEl>
                                          <p:spTgt spid="24641"/>
                                        </p:tgtEl>
                                        <p:attrNameLst>
                                          <p:attrName>style.visibility</p:attrName>
                                        </p:attrNameLst>
                                      </p:cBhvr>
                                      <p:to>
                                        <p:strVal val="visible"/>
                                      </p:to>
                                    </p:set>
                                  </p:childTnLst>
                                  <p:subTnLst>
                                    <p:set>
                                      <p:cBhvr override="childStyle">
                                        <p:cTn dur="1" fill="hold" display="0" masterRel="nextClick" afterEffect="1"/>
                                        <p:tgtEl>
                                          <p:spTgt spid="24641"/>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nodePh="1">
                                  <p:stCondLst>
                                    <p:cond delay="0"/>
                                  </p:stCondLst>
                                  <p:endCondLst>
                                    <p:cond evt="begin" delay="0">
                                      <p:tn val="60"/>
                                    </p:cond>
                                  </p:endCondLst>
                                  <p:childTnLst>
                                    <p:set>
                                      <p:cBhvr>
                                        <p:cTn id="61" dur="1" fill="hold">
                                          <p:stCondLst>
                                            <p:cond delay="499"/>
                                          </p:stCondLst>
                                        </p:cTn>
                                        <p:tgtEl>
                                          <p:spTgt spid="24643"/>
                                        </p:tgtEl>
                                        <p:attrNameLst>
                                          <p:attrName>style.visibility</p:attrName>
                                        </p:attrNameLst>
                                      </p:cBhvr>
                                      <p:to>
                                        <p:strVal val="visible"/>
                                      </p:to>
                                    </p:set>
                                  </p:childTnLst>
                                  <p:subTnLst>
                                    <p:set>
                                      <p:cBhvr override="childStyle">
                                        <p:cTn dur="1" fill="hold" display="0" masterRel="nextClick" afterEffect="1"/>
                                        <p:tgtEl>
                                          <p:spTgt spid="24643"/>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499"/>
                                          </p:stCondLst>
                                        </p:cTn>
                                        <p:tgtEl>
                                          <p:spTgt spid="24645"/>
                                        </p:tgtEl>
                                        <p:attrNameLst>
                                          <p:attrName>style.visibility</p:attrName>
                                        </p:attrNameLst>
                                      </p:cBhvr>
                                      <p:to>
                                        <p:strVal val="visible"/>
                                      </p:to>
                                    </p:set>
                                  </p:childTnLst>
                                  <p:subTnLst>
                                    <p:set>
                                      <p:cBhvr override="childStyle">
                                        <p:cTn dur="1" fill="hold" display="0" masterRel="nextClick" afterEffect="1"/>
                                        <p:tgtEl>
                                          <p:spTgt spid="24645"/>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499"/>
                                          </p:stCondLst>
                                        </p:cTn>
                                        <p:tgtEl>
                                          <p:spTgt spid="24648"/>
                                        </p:tgtEl>
                                        <p:attrNameLst>
                                          <p:attrName>style.visibility</p:attrName>
                                        </p:attrNameLst>
                                      </p:cBhvr>
                                      <p:to>
                                        <p:strVal val="visible"/>
                                      </p:to>
                                    </p:set>
                                  </p:childTnLst>
                                  <p:subTnLst>
                                    <p:set>
                                      <p:cBhvr override="childStyle">
                                        <p:cTn dur="1" fill="hold" display="0" masterRel="nextClick" afterEffect="1"/>
                                        <p:tgtEl>
                                          <p:spTgt spid="24648"/>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499"/>
                                          </p:stCondLst>
                                        </p:cTn>
                                        <p:tgtEl>
                                          <p:spTgt spid="24651"/>
                                        </p:tgtEl>
                                        <p:attrNameLst>
                                          <p:attrName>style.visibility</p:attrName>
                                        </p:attrNameLst>
                                      </p:cBhvr>
                                      <p:to>
                                        <p:strVal val="visible"/>
                                      </p:to>
                                    </p:set>
                                  </p:childTnLst>
                                  <p:subTnLst>
                                    <p:set>
                                      <p:cBhvr override="childStyle">
                                        <p:cTn dur="1" fill="hold" display="0" masterRel="nextClick" afterEffect="1"/>
                                        <p:tgtEl>
                                          <p:spTgt spid="24651"/>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499"/>
                                          </p:stCondLst>
                                        </p:cTn>
                                        <p:tgtEl>
                                          <p:spTgt spid="24654"/>
                                        </p:tgtEl>
                                        <p:attrNameLst>
                                          <p:attrName>style.visibility</p:attrName>
                                        </p:attrNameLst>
                                      </p:cBhvr>
                                      <p:to>
                                        <p:strVal val="visible"/>
                                      </p:to>
                                    </p:set>
                                  </p:childTnLst>
                                  <p:subTnLst>
                                    <p:set>
                                      <p:cBhvr override="childStyle">
                                        <p:cTn dur="1" fill="hold" display="0" masterRel="nextClick" afterEffect="1"/>
                                        <p:tgtEl>
                                          <p:spTgt spid="24654"/>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499"/>
                                          </p:stCondLst>
                                        </p:cTn>
                                        <p:tgtEl>
                                          <p:spTgt spid="24657"/>
                                        </p:tgtEl>
                                        <p:attrNameLst>
                                          <p:attrName>style.visibility</p:attrName>
                                        </p:attrNameLst>
                                      </p:cBhvr>
                                      <p:to>
                                        <p:strVal val="visible"/>
                                      </p:to>
                                    </p:set>
                                  </p:childTnLst>
                                  <p:subTnLst>
                                    <p:set>
                                      <p:cBhvr override="childStyle">
                                        <p:cTn dur="1" fill="hold" display="0" masterRel="nextClick" afterEffect="1"/>
                                        <p:tgtEl>
                                          <p:spTgt spid="24657"/>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499"/>
                                          </p:stCondLst>
                                        </p:cTn>
                                        <p:tgtEl>
                                          <p:spTgt spid="24660"/>
                                        </p:tgtEl>
                                        <p:attrNameLst>
                                          <p:attrName>style.visibility</p:attrName>
                                        </p:attrNameLst>
                                      </p:cBhvr>
                                      <p:to>
                                        <p:strVal val="visible"/>
                                      </p:to>
                                    </p:set>
                                  </p:childTnLst>
                                  <p:subTnLst>
                                    <p:set>
                                      <p:cBhvr override="childStyle">
                                        <p:cTn dur="1" fill="hold" display="0" masterRel="nextClick" afterEffect="1"/>
                                        <p:tgtEl>
                                          <p:spTgt spid="24660"/>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nodePh="1">
                                  <p:stCondLst>
                                    <p:cond delay="0"/>
                                  </p:stCondLst>
                                  <p:endCondLst>
                                    <p:cond evt="begin" delay="0">
                                      <p:tn val="88"/>
                                    </p:cond>
                                  </p:endCondLst>
                                  <p:childTnLst>
                                    <p:set>
                                      <p:cBhvr>
                                        <p:cTn id="89" dur="1" fill="hold">
                                          <p:stCondLst>
                                            <p:cond delay="499"/>
                                          </p:stCondLst>
                                        </p:cTn>
                                        <p:tgtEl>
                                          <p:spTgt spid="24662"/>
                                        </p:tgtEl>
                                        <p:attrNameLst>
                                          <p:attrName>style.visibility</p:attrName>
                                        </p:attrNameLst>
                                      </p:cBhvr>
                                      <p:to>
                                        <p:strVal val="visible"/>
                                      </p:to>
                                    </p:set>
                                  </p:childTnLst>
                                  <p:subTnLst>
                                    <p:set>
                                      <p:cBhvr override="childStyle">
                                        <p:cTn dur="1" fill="hold" display="0" masterRel="nextClick" afterEffect="1"/>
                                        <p:tgtEl>
                                          <p:spTgt spid="24662"/>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499"/>
                                          </p:stCondLst>
                                        </p:cTn>
                                        <p:tgtEl>
                                          <p:spTgt spid="24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94" fill="hold" display="0">
                  <p:stCondLst>
                    <p:cond delay="indefinite"/>
                  </p:stCondLst>
                  <p:endCondLst>
                    <p:cond evt="onNext" delay="0">
                      <p:tgtEl>
                        <p:sldTgt/>
                      </p:tgtEl>
                    </p:cond>
                    <p:cond evt="onPrev" delay="0">
                      <p:tgtEl>
                        <p:sldTgt/>
                      </p:tgtEl>
                    </p:cond>
                    <p:cond evt="onStopAudio" delay="0">
                      <p:tgtEl>
                        <p:sldTgt/>
                      </p:tgtEl>
                    </p:cond>
                  </p:endCondLst>
                </p:cTn>
                <p:tgtEl>
                  <p:spTgt spid="24665"/>
                </p:tgtEl>
              </p:cMediaNode>
            </p:audio>
          </p:childTnLst>
        </p:cTn>
      </p:par>
    </p:tnLst>
    <p:bldLst>
      <p:bldP spid="24643" grpId="0" autoUpdateAnimBg="0"/>
      <p:bldP spid="246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152400"/>
            <a:ext cx="7772400" cy="1143000"/>
          </a:xfrm>
        </p:spPr>
        <p:txBody>
          <a:bodyPr/>
          <a:lstStyle/>
          <a:p>
            <a:pPr algn="ctr"/>
            <a:r>
              <a:rPr lang="en-US" b="1"/>
              <a:t>Kente Cloth</a:t>
            </a:r>
          </a:p>
        </p:txBody>
      </p:sp>
      <p:pic>
        <p:nvPicPr>
          <p:cNvPr id="26627" name="Picture 3" descr="bobbo togodo"/>
          <p:cNvPicPr>
            <a:picLocks noChangeAspect="1" noChangeArrowheads="1"/>
          </p:cNvPicPr>
          <p:nvPr/>
        </p:nvPicPr>
        <p:blipFill>
          <a:blip r:embed="rId4"/>
          <a:srcRect/>
          <a:stretch>
            <a:fillRect/>
          </a:stretch>
        </p:blipFill>
        <p:spPr bwMode="auto">
          <a:xfrm>
            <a:off x="838200" y="1295400"/>
            <a:ext cx="5638800" cy="4621213"/>
          </a:xfrm>
          <a:prstGeom prst="rect">
            <a:avLst/>
          </a:prstGeom>
          <a:noFill/>
        </p:spPr>
      </p:pic>
      <p:pic>
        <p:nvPicPr>
          <p:cNvPr id="26628" name="Picture 4" descr="ecarlson_18d"/>
          <p:cNvPicPr>
            <a:picLocks noChangeAspect="1" noChangeArrowheads="1"/>
          </p:cNvPicPr>
          <p:nvPr/>
        </p:nvPicPr>
        <p:blipFill>
          <a:blip r:embed="rId5"/>
          <a:srcRect/>
          <a:stretch>
            <a:fillRect/>
          </a:stretch>
        </p:blipFill>
        <p:spPr bwMode="auto">
          <a:xfrm>
            <a:off x="6553200" y="1295400"/>
            <a:ext cx="2354263" cy="4648200"/>
          </a:xfrm>
          <a:prstGeom prst="rect">
            <a:avLst/>
          </a:prstGeom>
          <a:noFill/>
        </p:spPr>
      </p:pic>
      <p:pic>
        <p:nvPicPr>
          <p:cNvPr id="26629" name="drums.wav">
            <a:hlinkClick r:id="" action="ppaction://media"/>
          </p:cNvPr>
          <p:cNvPicPr>
            <a:picLocks noRot="1" noChangeAspect="1" noChangeArrowheads="1"/>
          </p:cNvPicPr>
          <p:nvPr>
            <a:audioFile r:link="rId1"/>
          </p:nvPr>
        </p:nvPicPr>
        <p:blipFill>
          <a:blip r:embed="rId6"/>
          <a:srcRect/>
          <a:stretch>
            <a:fillRect/>
          </a:stretch>
        </p:blipFill>
        <p:spPr bwMode="auto">
          <a:xfrm>
            <a:off x="457200" y="0"/>
            <a:ext cx="304800" cy="304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6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2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pic>
        <p:nvPicPr>
          <p:cNvPr id="27655" name="Picture 7" descr="niger1"/>
          <p:cNvPicPr>
            <a:picLocks noChangeAspect="1" noChangeArrowheads="1"/>
          </p:cNvPicPr>
          <p:nvPr/>
        </p:nvPicPr>
        <p:blipFill>
          <a:blip r:embed="rId4"/>
          <a:srcRect/>
          <a:stretch>
            <a:fillRect/>
          </a:stretch>
        </p:blipFill>
        <p:spPr bwMode="auto">
          <a:xfrm>
            <a:off x="4343400" y="609600"/>
            <a:ext cx="4637088" cy="5715000"/>
          </a:xfrm>
          <a:prstGeom prst="rect">
            <a:avLst/>
          </a:prstGeom>
          <a:noFill/>
        </p:spPr>
      </p:pic>
      <p:pic>
        <p:nvPicPr>
          <p:cNvPr id="27656" name="Picture 8" descr="niger2"/>
          <p:cNvPicPr>
            <a:picLocks noChangeAspect="1" noChangeArrowheads="1"/>
          </p:cNvPicPr>
          <p:nvPr/>
        </p:nvPicPr>
        <p:blipFill>
          <a:blip r:embed="rId5"/>
          <a:srcRect/>
          <a:stretch>
            <a:fillRect/>
          </a:stretch>
        </p:blipFill>
        <p:spPr bwMode="auto">
          <a:xfrm>
            <a:off x="381000" y="228600"/>
            <a:ext cx="3776663" cy="6324600"/>
          </a:xfrm>
          <a:prstGeom prst="rect">
            <a:avLst/>
          </a:prstGeom>
          <a:noFill/>
        </p:spPr>
      </p:pic>
      <p:pic>
        <p:nvPicPr>
          <p:cNvPr id="27657" name="drums.wav">
            <a:hlinkClick r:id="" action="ppaction://media"/>
          </p:cNvPr>
          <p:cNvPicPr>
            <a:picLocks noRot="1" noChangeAspect="1" noChangeArrowheads="1"/>
          </p:cNvPicPr>
          <p:nvPr>
            <a:audioFile r:link="rId1"/>
          </p:nvPr>
        </p:nvPicPr>
        <p:blipFill>
          <a:blip r:embed="rId6"/>
          <a:srcRect/>
          <a:stretch>
            <a:fillRect/>
          </a:stretch>
        </p:blipFill>
        <p:spPr bwMode="auto">
          <a:xfrm>
            <a:off x="457200" y="0"/>
            <a:ext cx="304800" cy="304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6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5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sika Futoro"/>
          <p:cNvPicPr>
            <a:picLocks noChangeAspect="1" noChangeArrowheads="1"/>
          </p:cNvPicPr>
          <p:nvPr/>
        </p:nvPicPr>
        <p:blipFill>
          <a:blip r:embed="rId3"/>
          <a:srcRect/>
          <a:stretch>
            <a:fillRect/>
          </a:stretch>
        </p:blipFill>
        <p:spPr bwMode="auto">
          <a:xfrm>
            <a:off x="152400" y="228600"/>
            <a:ext cx="3903663" cy="4191000"/>
          </a:xfrm>
          <a:prstGeom prst="rect">
            <a:avLst/>
          </a:prstGeom>
          <a:noFill/>
        </p:spPr>
      </p:pic>
      <p:pic>
        <p:nvPicPr>
          <p:cNvPr id="28676" name="Picture 4" descr="the king has boarded a ship"/>
          <p:cNvPicPr>
            <a:picLocks noChangeAspect="1" noChangeArrowheads="1"/>
          </p:cNvPicPr>
          <p:nvPr/>
        </p:nvPicPr>
        <p:blipFill>
          <a:blip r:embed="rId4"/>
          <a:srcRect/>
          <a:stretch>
            <a:fillRect/>
          </a:stretch>
        </p:blipFill>
        <p:spPr bwMode="auto">
          <a:xfrm>
            <a:off x="4191000" y="2667000"/>
            <a:ext cx="4953000" cy="3575050"/>
          </a:xfrm>
          <a:prstGeom prst="rect">
            <a:avLst/>
          </a:prstGeom>
          <a:noFill/>
        </p:spPr>
      </p:pic>
      <p:pic>
        <p:nvPicPr>
          <p:cNvPr id="28677" name="Picture 5" descr="elelloangw patchwork bag"/>
          <p:cNvPicPr>
            <a:picLocks noChangeAspect="1" noChangeArrowheads="1"/>
          </p:cNvPicPr>
          <p:nvPr>
            <p:ph type="title"/>
          </p:nvPr>
        </p:nvPicPr>
        <p:blipFill>
          <a:blip r:embed="rId5"/>
          <a:srcRect/>
          <a:stretch>
            <a:fillRect/>
          </a:stretch>
        </p:blipFill>
        <p:spPr>
          <a:xfrm>
            <a:off x="1066800" y="4648200"/>
            <a:ext cx="2438400" cy="1887538"/>
          </a:xfrm>
          <a:noFill/>
          <a:ln/>
        </p:spPr>
      </p:pic>
      <p:sp>
        <p:nvSpPr>
          <p:cNvPr id="28678" name="Text Box 6"/>
          <p:cNvSpPr txBox="1">
            <a:spLocks noChangeArrowheads="1"/>
          </p:cNvSpPr>
          <p:nvPr/>
        </p:nvSpPr>
        <p:spPr bwMode="auto">
          <a:xfrm>
            <a:off x="4572000" y="533400"/>
            <a:ext cx="4038600" cy="823913"/>
          </a:xfrm>
          <a:prstGeom prst="rect">
            <a:avLst/>
          </a:prstGeom>
          <a:noFill/>
          <a:ln w="9525">
            <a:noFill/>
            <a:miter lim="800000"/>
            <a:headEnd/>
            <a:tailEnd/>
          </a:ln>
          <a:effectLst/>
        </p:spPr>
        <p:txBody>
          <a:bodyPr>
            <a:spAutoFit/>
          </a:bodyPr>
          <a:lstStyle/>
          <a:p>
            <a:pPr>
              <a:spcBef>
                <a:spcPct val="50000"/>
              </a:spcBef>
            </a:pPr>
            <a:r>
              <a:rPr lang="en-US" sz="4800" b="1">
                <a:solidFill>
                  <a:schemeClr val="tx2"/>
                </a:solidFill>
              </a:rPr>
              <a:t>Kente Cloth</a:t>
            </a:r>
          </a:p>
        </p:txBody>
      </p:sp>
      <p:sp>
        <p:nvSpPr>
          <p:cNvPr id="28680" name="AutoShape 8">
            <a:hlinkClick r:id="rId6" action="ppaction://hlinkfile" highlightClick="1"/>
          </p:cNvPr>
          <p:cNvSpPr>
            <a:spLocks noChangeArrowheads="1"/>
          </p:cNvSpPr>
          <p:nvPr/>
        </p:nvSpPr>
        <p:spPr bwMode="auto">
          <a:xfrm>
            <a:off x="8229600" y="304800"/>
            <a:ext cx="609600" cy="609600"/>
          </a:xfrm>
          <a:prstGeom prst="actionButtonMovi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b="1"/>
              <a:t>Credits</a:t>
            </a:r>
          </a:p>
        </p:txBody>
      </p:sp>
      <p:sp>
        <p:nvSpPr>
          <p:cNvPr id="29699" name="Rectangle 3"/>
          <p:cNvSpPr>
            <a:spLocks noGrp="1" noChangeArrowheads="1"/>
          </p:cNvSpPr>
          <p:nvPr>
            <p:ph type="body" idx="1"/>
          </p:nvPr>
        </p:nvSpPr>
        <p:spPr>
          <a:xfrm>
            <a:off x="1066800" y="1981200"/>
            <a:ext cx="8077200" cy="4114800"/>
          </a:xfrm>
          <a:solidFill>
            <a:schemeClr val="bg1"/>
          </a:solidFill>
        </p:spPr>
        <p:txBody>
          <a:bodyPr/>
          <a:lstStyle/>
          <a:p>
            <a:pPr algn="ctr">
              <a:buFont typeface="Wingdings" pitchFamily="2" charset="2"/>
              <a:buNone/>
            </a:pPr>
            <a:r>
              <a:rPr lang="en-US" sz="2400" dirty="0"/>
              <a:t>Created by </a:t>
            </a:r>
            <a:r>
              <a:rPr lang="en-US" sz="2400" dirty="0" err="1"/>
              <a:t>Jerilynn</a:t>
            </a:r>
            <a:r>
              <a:rPr lang="en-US" sz="2400" dirty="0"/>
              <a:t> Packer</a:t>
            </a:r>
          </a:p>
          <a:p>
            <a:pPr algn="ctr">
              <a:buFont typeface="Wingdings" pitchFamily="2" charset="2"/>
              <a:buNone/>
            </a:pPr>
            <a:r>
              <a:rPr lang="en-US" dirty="0"/>
              <a:t>Resources:</a:t>
            </a:r>
          </a:p>
          <a:p>
            <a:pPr lvl="1"/>
            <a:r>
              <a:rPr lang="en-US" sz="1600" b="1" dirty="0">
                <a:solidFill>
                  <a:schemeClr val="tx2"/>
                </a:solidFill>
              </a:rPr>
              <a:t>Kente Cloth story and slides </a:t>
            </a:r>
            <a:r>
              <a:rPr lang="en-US" sz="1600" b="1" dirty="0">
                <a:solidFill>
                  <a:schemeClr val="accent2"/>
                </a:solidFill>
                <a:hlinkClick r:id="rId3"/>
              </a:rPr>
              <a:t>http://members.aol.com/davilojo/p1.htm</a:t>
            </a:r>
            <a:endParaRPr lang="en-US" sz="1600" b="1" dirty="0">
              <a:solidFill>
                <a:schemeClr val="accent2"/>
              </a:solidFill>
            </a:endParaRPr>
          </a:p>
          <a:p>
            <a:pPr lvl="1"/>
            <a:r>
              <a:rPr lang="en-US" sz="1600" b="1" dirty="0">
                <a:hlinkClick r:id="rId4"/>
              </a:rPr>
              <a:t>www.africancrafts.com</a:t>
            </a:r>
            <a:r>
              <a:rPr lang="en-US" sz="1600" b="1" dirty="0">
                <a:solidFill>
                  <a:schemeClr val="tx2"/>
                </a:solidFill>
              </a:rPr>
              <a:t> African Crafts</a:t>
            </a:r>
          </a:p>
          <a:p>
            <a:pPr lvl="1"/>
            <a:r>
              <a:rPr lang="en-US" sz="1600" b="1" dirty="0">
                <a:solidFill>
                  <a:schemeClr val="tx2"/>
                </a:solidFill>
                <a:hlinkClick r:id="rId5"/>
              </a:rPr>
              <a:t>http://www.marshall.edu/akanart/cloth_kente.html</a:t>
            </a:r>
            <a:r>
              <a:rPr lang="en-US" sz="1600" b="1" dirty="0">
                <a:solidFill>
                  <a:schemeClr val="tx2"/>
                </a:solidFill>
              </a:rPr>
              <a:t> AKAN KENTE CLOTHS</a:t>
            </a:r>
          </a:p>
          <a:p>
            <a:pPr lvl="1"/>
            <a:r>
              <a:rPr lang="en-US" sz="1600" b="1" dirty="0">
                <a:solidFill>
                  <a:schemeClr val="tx2"/>
                </a:solidFill>
                <a:hlinkClick r:id="rId6"/>
              </a:rPr>
              <a:t>http://mywebpages.comcast.net/kboahene02001480/kente.htm</a:t>
            </a:r>
            <a:endParaRPr lang="en-US" sz="1600" b="1" dirty="0">
              <a:solidFill>
                <a:schemeClr val="tx2"/>
              </a:solidFill>
            </a:endParaRPr>
          </a:p>
          <a:p>
            <a:pPr lvl="1"/>
            <a:r>
              <a:rPr lang="en-US" sz="1600" b="1" dirty="0">
                <a:solidFill>
                  <a:schemeClr val="tx2"/>
                </a:solidFill>
                <a:hlinkClick r:id="rId7"/>
              </a:rPr>
              <a:t>http://www.ghana.com/republic/kente/index.html</a:t>
            </a:r>
            <a:r>
              <a:rPr lang="en-US" sz="1600" b="1" dirty="0">
                <a:solidFill>
                  <a:schemeClr val="tx2"/>
                </a:solidFill>
              </a:rPr>
              <a:t> KENTE</a:t>
            </a:r>
          </a:p>
          <a:p>
            <a:pPr lvl="1"/>
            <a:r>
              <a:rPr lang="en-US" sz="1600" b="1" u="sng" dirty="0">
                <a:solidFill>
                  <a:schemeClr val="tx2"/>
                </a:solidFill>
                <a:hlinkClick r:id="rId8"/>
              </a:rPr>
              <a:t>http://kente.midwesttradegroup.com/history.html</a:t>
            </a:r>
            <a:r>
              <a:rPr lang="en-US" sz="1600" b="1" u="sng" dirty="0">
                <a:solidFill>
                  <a:schemeClr val="tx2"/>
                </a:solidFill>
              </a:rPr>
              <a:t> </a:t>
            </a:r>
            <a:r>
              <a:rPr lang="en-US" sz="1600" b="1" dirty="0">
                <a:solidFill>
                  <a:schemeClr val="tx2"/>
                </a:solidFill>
              </a:rPr>
              <a:t>Symbolic Meanings of Colors</a:t>
            </a:r>
          </a:p>
          <a:p>
            <a:pPr lvl="1"/>
            <a:r>
              <a:rPr lang="en-US" sz="1600" b="1" dirty="0">
                <a:solidFill>
                  <a:schemeClr val="tx2"/>
                </a:solidFill>
                <a:hlinkClick r:id="rId9"/>
              </a:rPr>
              <a:t>http://www.adire.clara.net/africantextilesintro.htm</a:t>
            </a:r>
            <a:r>
              <a:rPr lang="en-US" sz="1600" b="1" dirty="0">
                <a:solidFill>
                  <a:schemeClr val="tx2"/>
                </a:solidFill>
              </a:rPr>
              <a:t> looms of Africa</a:t>
            </a:r>
          </a:p>
          <a:p>
            <a:pPr lvl="1"/>
            <a:r>
              <a:rPr lang="en-US" sz="1800" b="1" dirty="0">
                <a:solidFill>
                  <a:schemeClr val="tx2"/>
                </a:solidFill>
                <a:hlinkClick r:id="rId10"/>
              </a:rPr>
              <a:t>www.handsoncrafts.org</a:t>
            </a:r>
            <a:r>
              <a:rPr lang="en-US" sz="1800" b="1" dirty="0">
                <a:solidFill>
                  <a:schemeClr val="tx2"/>
                </a:solidFill>
              </a:rPr>
              <a:t> Hands on Crafts </a:t>
            </a: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bobbo strips folded,hanging"/>
          <p:cNvPicPr>
            <a:picLocks noChangeAspect="1" noChangeArrowheads="1"/>
          </p:cNvPicPr>
          <p:nvPr/>
        </p:nvPicPr>
        <p:blipFill>
          <a:blip r:embed="rId3"/>
          <a:srcRect/>
          <a:stretch>
            <a:fillRect/>
          </a:stretch>
        </p:blipFill>
        <p:spPr bwMode="auto">
          <a:xfrm>
            <a:off x="3810000" y="4048125"/>
            <a:ext cx="4876800" cy="2809875"/>
          </a:xfrm>
          <a:prstGeom prst="rect">
            <a:avLst/>
          </a:prstGeom>
          <a:noFill/>
        </p:spPr>
      </p:pic>
      <p:sp>
        <p:nvSpPr>
          <p:cNvPr id="1026" name="Rectangle 2"/>
          <p:cNvSpPr>
            <a:spLocks noGrp="1" noChangeArrowheads="1"/>
          </p:cNvSpPr>
          <p:nvPr>
            <p:ph type="title"/>
          </p:nvPr>
        </p:nvSpPr>
        <p:spPr>
          <a:xfrm>
            <a:off x="1066800" y="228600"/>
            <a:ext cx="7772400" cy="1143000"/>
          </a:xfrm>
        </p:spPr>
        <p:txBody>
          <a:bodyPr/>
          <a:lstStyle/>
          <a:p>
            <a:r>
              <a:rPr lang="en-US" sz="4800" b="1"/>
              <a:t>Kente Cloth</a:t>
            </a:r>
            <a:r>
              <a:rPr lang="en-US"/>
              <a:t>, Ghana</a:t>
            </a:r>
          </a:p>
        </p:txBody>
      </p:sp>
      <p:sp>
        <p:nvSpPr>
          <p:cNvPr id="1027" name="Rectangle 3"/>
          <p:cNvSpPr>
            <a:spLocks noGrp="1" noChangeArrowheads="1"/>
          </p:cNvSpPr>
          <p:nvPr>
            <p:ph type="body" idx="1"/>
          </p:nvPr>
        </p:nvSpPr>
        <p:spPr>
          <a:xfrm>
            <a:off x="1143000" y="1600200"/>
            <a:ext cx="7772400" cy="4114800"/>
          </a:xfrm>
        </p:spPr>
        <p:txBody>
          <a:bodyPr/>
          <a:lstStyle/>
          <a:p>
            <a:r>
              <a:rPr lang="en-US"/>
              <a:t>Kente Cloth</a:t>
            </a:r>
          </a:p>
          <a:p>
            <a:pPr lvl="1"/>
            <a:r>
              <a:rPr lang="en-US"/>
              <a:t>Weaving done by men in West Africa</a:t>
            </a:r>
          </a:p>
          <a:p>
            <a:pPr lvl="1"/>
            <a:r>
              <a:rPr lang="en-US"/>
              <a:t>Woven in long narrow strips, then sewn together into large fabrics</a:t>
            </a:r>
          </a:p>
          <a:p>
            <a:pPr lvl="1"/>
            <a:r>
              <a:rPr lang="en-US"/>
              <a:t>Traditionally worn draped across the shoulders</a:t>
            </a:r>
          </a:p>
          <a:p>
            <a:pPr lvl="1"/>
            <a:endParaRPr lang="en-US"/>
          </a:p>
        </p:txBody>
      </p:sp>
      <p:pic>
        <p:nvPicPr>
          <p:cNvPr id="1028" name="Picture 4" descr="ghanaflag"/>
          <p:cNvPicPr>
            <a:picLocks noChangeAspect="1" noChangeArrowheads="1"/>
          </p:cNvPicPr>
          <p:nvPr/>
        </p:nvPicPr>
        <p:blipFill>
          <a:blip r:embed="rId4"/>
          <a:srcRect/>
          <a:stretch>
            <a:fillRect/>
          </a:stretch>
        </p:blipFill>
        <p:spPr bwMode="auto">
          <a:xfrm>
            <a:off x="6172200" y="152400"/>
            <a:ext cx="1447800" cy="966788"/>
          </a:xfrm>
          <a:prstGeom prst="rect">
            <a:avLst/>
          </a:prstGeom>
          <a:noFill/>
        </p:spPr>
      </p:pic>
      <p:pic>
        <p:nvPicPr>
          <p:cNvPr id="1032" name="Picture 8" descr="africa_ghana_bw1"/>
          <p:cNvPicPr>
            <a:picLocks noChangeAspect="1" noChangeArrowheads="1"/>
          </p:cNvPicPr>
          <p:nvPr/>
        </p:nvPicPr>
        <p:blipFill>
          <a:blip r:embed="rId5"/>
          <a:srcRect/>
          <a:stretch>
            <a:fillRect/>
          </a:stretch>
        </p:blipFill>
        <p:spPr bwMode="auto">
          <a:xfrm>
            <a:off x="7697788" y="0"/>
            <a:ext cx="1446212" cy="2133600"/>
          </a:xfrm>
          <a:prstGeom prst="rect">
            <a:avLst/>
          </a:prstGeom>
          <a:noFill/>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obboeldestsonmodeling"/>
          <p:cNvPicPr>
            <a:picLocks noChangeAspect="1" noChangeArrowheads="1"/>
          </p:cNvPicPr>
          <p:nvPr/>
        </p:nvPicPr>
        <p:blipFill>
          <a:blip r:embed="rId4"/>
          <a:srcRect/>
          <a:stretch>
            <a:fillRect/>
          </a:stretch>
        </p:blipFill>
        <p:spPr bwMode="auto">
          <a:xfrm>
            <a:off x="5410200" y="228600"/>
            <a:ext cx="3530600" cy="6019800"/>
          </a:xfrm>
          <a:prstGeom prst="rect">
            <a:avLst/>
          </a:prstGeom>
          <a:noFill/>
        </p:spPr>
      </p:pic>
      <p:pic>
        <p:nvPicPr>
          <p:cNvPr id="9219" name="Picture 3" descr="bobbosewing"/>
          <p:cNvPicPr>
            <a:picLocks noChangeAspect="1" noChangeArrowheads="1"/>
          </p:cNvPicPr>
          <p:nvPr/>
        </p:nvPicPr>
        <p:blipFill>
          <a:blip r:embed="rId5"/>
          <a:srcRect/>
          <a:stretch>
            <a:fillRect/>
          </a:stretch>
        </p:blipFill>
        <p:spPr bwMode="auto">
          <a:xfrm>
            <a:off x="1066800" y="228600"/>
            <a:ext cx="4003675" cy="6019800"/>
          </a:xfrm>
          <a:prstGeom prst="rect">
            <a:avLst/>
          </a:prstGeom>
          <a:noFill/>
        </p:spPr>
      </p:pic>
      <p:sp>
        <p:nvSpPr>
          <p:cNvPr id="9220" name="Text Box 4"/>
          <p:cNvSpPr txBox="1">
            <a:spLocks noChangeArrowheads="1"/>
          </p:cNvSpPr>
          <p:nvPr/>
        </p:nvSpPr>
        <p:spPr bwMode="auto">
          <a:xfrm>
            <a:off x="990600" y="6172200"/>
            <a:ext cx="4191000" cy="427038"/>
          </a:xfrm>
          <a:prstGeom prst="rect">
            <a:avLst/>
          </a:prstGeom>
          <a:noFill/>
          <a:ln w="9525">
            <a:noFill/>
            <a:miter lim="800000"/>
            <a:headEnd/>
            <a:tailEnd/>
          </a:ln>
          <a:effectLst/>
        </p:spPr>
        <p:txBody>
          <a:bodyPr>
            <a:spAutoFit/>
          </a:bodyPr>
          <a:lstStyle/>
          <a:p>
            <a:pPr algn="ctr">
              <a:spcBef>
                <a:spcPct val="50000"/>
              </a:spcBef>
            </a:pPr>
            <a:r>
              <a:rPr lang="en-US" sz="2200"/>
              <a:t>Bobbo sewing Kente cloth together</a:t>
            </a:r>
          </a:p>
        </p:txBody>
      </p:sp>
      <p:sp>
        <p:nvSpPr>
          <p:cNvPr id="9221" name="Text Box 5"/>
          <p:cNvSpPr txBox="1">
            <a:spLocks noChangeArrowheads="1"/>
          </p:cNvSpPr>
          <p:nvPr/>
        </p:nvSpPr>
        <p:spPr bwMode="auto">
          <a:xfrm>
            <a:off x="5486400" y="6172200"/>
            <a:ext cx="3276600" cy="457200"/>
          </a:xfrm>
          <a:prstGeom prst="rect">
            <a:avLst/>
          </a:prstGeom>
          <a:noFill/>
          <a:ln w="9525">
            <a:noFill/>
            <a:miter lim="800000"/>
            <a:headEnd/>
            <a:tailEnd/>
          </a:ln>
          <a:effectLst/>
        </p:spPr>
        <p:txBody>
          <a:bodyPr>
            <a:spAutoFit/>
          </a:bodyPr>
          <a:lstStyle/>
          <a:p>
            <a:pPr algn="ctr">
              <a:spcBef>
                <a:spcPct val="50000"/>
              </a:spcBef>
            </a:pPr>
            <a:r>
              <a:rPr lang="en-US"/>
              <a:t>Bobbo’s eldest son</a:t>
            </a:r>
          </a:p>
        </p:txBody>
      </p:sp>
      <p:pic>
        <p:nvPicPr>
          <p:cNvPr id="9222" name="drums.wav">
            <a:hlinkClick r:id="" action="ppaction://media"/>
          </p:cNvPr>
          <p:cNvPicPr>
            <a:picLocks noRot="1" noChangeAspect="1" noChangeArrowheads="1"/>
          </p:cNvPicPr>
          <p:nvPr>
            <a:audioFile r:link="rId1"/>
          </p:nvPr>
        </p:nvPicPr>
        <p:blipFill>
          <a:blip r:embed="rId6"/>
          <a:srcRect/>
          <a:stretch>
            <a:fillRect/>
          </a:stretch>
        </p:blipFill>
        <p:spPr bwMode="auto">
          <a:xfrm>
            <a:off x="457200" y="0"/>
            <a:ext cx="304800" cy="304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73163" y="457200"/>
            <a:ext cx="4160837" cy="1143000"/>
          </a:xfrm>
        </p:spPr>
        <p:txBody>
          <a:bodyPr/>
          <a:lstStyle/>
          <a:p>
            <a:pPr algn="ctr"/>
            <a:r>
              <a:rPr lang="en-US" sz="6000" b="1"/>
              <a:t>Weaving</a:t>
            </a:r>
          </a:p>
        </p:txBody>
      </p:sp>
      <p:sp>
        <p:nvSpPr>
          <p:cNvPr id="10243" name="Rectangle 3"/>
          <p:cNvSpPr>
            <a:spLocks noGrp="1" noChangeArrowheads="1"/>
          </p:cNvSpPr>
          <p:nvPr>
            <p:ph type="body" idx="1"/>
          </p:nvPr>
        </p:nvSpPr>
        <p:spPr/>
        <p:txBody>
          <a:bodyPr/>
          <a:lstStyle/>
          <a:p>
            <a:r>
              <a:rPr lang="en-US"/>
              <a:t>Weaving</a:t>
            </a:r>
          </a:p>
          <a:p>
            <a:pPr lvl="1"/>
            <a:r>
              <a:rPr lang="en-US">
                <a:solidFill>
                  <a:schemeClr val="tx2"/>
                </a:solidFill>
              </a:rPr>
              <a:t>Process of interlacing threads to form cloth</a:t>
            </a:r>
          </a:p>
          <a:p>
            <a:pPr lvl="1"/>
            <a:r>
              <a:rPr lang="en-US">
                <a:solidFill>
                  <a:schemeClr val="tx2"/>
                </a:solidFill>
              </a:rPr>
              <a:t>Based on warp &amp; weft threads</a:t>
            </a:r>
          </a:p>
        </p:txBody>
      </p:sp>
      <p:pic>
        <p:nvPicPr>
          <p:cNvPr id="10247" name="Picture 7" descr="bobbop19"/>
          <p:cNvPicPr>
            <a:picLocks noChangeAspect="1" noChangeArrowheads="1"/>
          </p:cNvPicPr>
          <p:nvPr/>
        </p:nvPicPr>
        <p:blipFill>
          <a:blip r:embed="rId3"/>
          <a:srcRect/>
          <a:stretch>
            <a:fillRect/>
          </a:stretch>
        </p:blipFill>
        <p:spPr bwMode="auto">
          <a:xfrm>
            <a:off x="2590800" y="3606800"/>
            <a:ext cx="4876800" cy="3251200"/>
          </a:xfrm>
          <a:prstGeom prst="rect">
            <a:avLst/>
          </a:prstGeom>
          <a:noFill/>
        </p:spPr>
      </p:pic>
      <p:pic>
        <p:nvPicPr>
          <p:cNvPr id="10248" name="Picture 8" descr="bobbop6"/>
          <p:cNvPicPr>
            <a:picLocks noChangeAspect="1" noChangeArrowheads="1"/>
          </p:cNvPicPr>
          <p:nvPr/>
        </p:nvPicPr>
        <p:blipFill>
          <a:blip r:embed="rId4"/>
          <a:srcRect/>
          <a:stretch>
            <a:fillRect/>
          </a:stretch>
        </p:blipFill>
        <p:spPr bwMode="auto">
          <a:xfrm>
            <a:off x="5334000" y="0"/>
            <a:ext cx="3810000" cy="2540000"/>
          </a:xfrm>
          <a:prstGeom prst="rect">
            <a:avLst/>
          </a:prstGeom>
          <a:noFill/>
        </p:spPr>
      </p:pic>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73163" y="457200"/>
            <a:ext cx="4160837" cy="1143000"/>
          </a:xfrm>
        </p:spPr>
        <p:txBody>
          <a:bodyPr/>
          <a:lstStyle/>
          <a:p>
            <a:pPr algn="ctr"/>
            <a:r>
              <a:rPr lang="en-US" b="1"/>
              <a:t>Weaving - Warp</a:t>
            </a:r>
          </a:p>
        </p:txBody>
      </p:sp>
      <p:sp>
        <p:nvSpPr>
          <p:cNvPr id="11267" name="Rectangle 3"/>
          <p:cNvSpPr>
            <a:spLocks noGrp="1" noChangeArrowheads="1"/>
          </p:cNvSpPr>
          <p:nvPr>
            <p:ph type="body" idx="1"/>
          </p:nvPr>
        </p:nvSpPr>
        <p:spPr/>
        <p:txBody>
          <a:bodyPr/>
          <a:lstStyle/>
          <a:p>
            <a:r>
              <a:rPr lang="en-US"/>
              <a:t>Warp</a:t>
            </a:r>
          </a:p>
          <a:p>
            <a:pPr lvl="1"/>
            <a:r>
              <a:rPr lang="en-US">
                <a:solidFill>
                  <a:schemeClr val="tx2"/>
                </a:solidFill>
              </a:rPr>
              <a:t>Threads are strung vertically on a loom</a:t>
            </a:r>
          </a:p>
          <a:p>
            <a:pPr lvl="1"/>
            <a:r>
              <a:rPr lang="en-US">
                <a:solidFill>
                  <a:schemeClr val="tx2"/>
                </a:solidFill>
              </a:rPr>
              <a:t>Form the skeleton of the weaving</a:t>
            </a:r>
          </a:p>
        </p:txBody>
      </p:sp>
      <p:pic>
        <p:nvPicPr>
          <p:cNvPr id="11269" name="Picture 5" descr="bobbop6"/>
          <p:cNvPicPr>
            <a:picLocks noChangeAspect="1" noChangeArrowheads="1"/>
          </p:cNvPicPr>
          <p:nvPr/>
        </p:nvPicPr>
        <p:blipFill>
          <a:blip r:embed="rId3"/>
          <a:srcRect/>
          <a:stretch>
            <a:fillRect/>
          </a:stretch>
        </p:blipFill>
        <p:spPr bwMode="auto">
          <a:xfrm>
            <a:off x="5334000" y="0"/>
            <a:ext cx="3810000" cy="2540000"/>
          </a:xfrm>
          <a:prstGeom prst="rect">
            <a:avLst/>
          </a:prstGeom>
          <a:noFill/>
        </p:spPr>
      </p:pic>
      <p:pic>
        <p:nvPicPr>
          <p:cNvPr id="11272" name="Picture 8" descr="elelloangp18"/>
          <p:cNvPicPr>
            <a:picLocks noChangeAspect="1" noChangeArrowheads="1"/>
          </p:cNvPicPr>
          <p:nvPr/>
        </p:nvPicPr>
        <p:blipFill>
          <a:blip r:embed="rId4"/>
          <a:srcRect/>
          <a:stretch>
            <a:fillRect/>
          </a:stretch>
        </p:blipFill>
        <p:spPr bwMode="auto">
          <a:xfrm>
            <a:off x="5334000" y="4000500"/>
            <a:ext cx="3810000" cy="2857500"/>
          </a:xfrm>
          <a:prstGeom prst="rect">
            <a:avLst/>
          </a:prstGeom>
          <a:noFill/>
        </p:spPr>
      </p:pic>
      <p:sp>
        <p:nvSpPr>
          <p:cNvPr id="11275" name="AutoShape 11">
            <a:hlinkClick r:id="rId5" action="ppaction://hlinkfile" highlightClick="1"/>
          </p:cNvPr>
          <p:cNvSpPr>
            <a:spLocks noChangeArrowheads="1"/>
          </p:cNvSpPr>
          <p:nvPr/>
        </p:nvSpPr>
        <p:spPr bwMode="auto">
          <a:xfrm>
            <a:off x="2133600" y="5257800"/>
            <a:ext cx="1295400" cy="1219200"/>
          </a:xfrm>
          <a:prstGeom prst="actionButtonMovi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5400" b="1"/>
              <a:t>Weaving - Weft</a:t>
            </a:r>
            <a:r>
              <a:rPr lang="en-US"/>
              <a:t>	</a:t>
            </a:r>
          </a:p>
        </p:txBody>
      </p:sp>
      <p:sp>
        <p:nvSpPr>
          <p:cNvPr id="12291" name="Rectangle 3"/>
          <p:cNvSpPr>
            <a:spLocks noGrp="1" noChangeArrowheads="1"/>
          </p:cNvSpPr>
          <p:nvPr>
            <p:ph type="body" idx="1"/>
          </p:nvPr>
        </p:nvSpPr>
        <p:spPr>
          <a:xfrm>
            <a:off x="1143000" y="1447800"/>
            <a:ext cx="7772400" cy="4343400"/>
          </a:xfrm>
        </p:spPr>
        <p:txBody>
          <a:bodyPr/>
          <a:lstStyle/>
          <a:p>
            <a:r>
              <a:rPr lang="en-US"/>
              <a:t>Weft</a:t>
            </a:r>
          </a:p>
          <a:p>
            <a:pPr lvl="1"/>
            <a:r>
              <a:rPr lang="en-US">
                <a:solidFill>
                  <a:schemeClr val="tx2"/>
                </a:solidFill>
              </a:rPr>
              <a:t>Horizontal threads that pass over &amp; under the skeleton</a:t>
            </a:r>
          </a:p>
          <a:p>
            <a:pPr lvl="1"/>
            <a:r>
              <a:rPr lang="en-US">
                <a:solidFill>
                  <a:schemeClr val="tx2"/>
                </a:solidFill>
              </a:rPr>
              <a:t>Form the body</a:t>
            </a:r>
          </a:p>
          <a:p>
            <a:pPr lvl="1">
              <a:buFontTx/>
              <a:buNone/>
            </a:pPr>
            <a:r>
              <a:rPr lang="en-US">
                <a:solidFill>
                  <a:schemeClr val="tx2"/>
                </a:solidFill>
              </a:rPr>
              <a:t> of the weaving</a:t>
            </a:r>
          </a:p>
        </p:txBody>
      </p:sp>
      <p:pic>
        <p:nvPicPr>
          <p:cNvPr id="12293" name="Picture 5" descr="elelloangp10d"/>
          <p:cNvPicPr>
            <a:picLocks noChangeAspect="1" noChangeArrowheads="1"/>
          </p:cNvPicPr>
          <p:nvPr/>
        </p:nvPicPr>
        <p:blipFill>
          <a:blip r:embed="rId3"/>
          <a:srcRect/>
          <a:stretch>
            <a:fillRect/>
          </a:stretch>
        </p:blipFill>
        <p:spPr bwMode="auto">
          <a:xfrm>
            <a:off x="4476750" y="2667000"/>
            <a:ext cx="4667250" cy="4022725"/>
          </a:xfrm>
          <a:prstGeom prst="rect">
            <a:avLst/>
          </a:prstGeom>
          <a:noFill/>
        </p:spPr>
      </p:pic>
      <p:pic>
        <p:nvPicPr>
          <p:cNvPr id="12294" name="Picture 6" descr="weaving diagram"/>
          <p:cNvPicPr>
            <a:picLocks noChangeAspect="1" noChangeArrowheads="1"/>
          </p:cNvPicPr>
          <p:nvPr/>
        </p:nvPicPr>
        <p:blipFill>
          <a:blip r:embed="rId4"/>
          <a:srcRect/>
          <a:stretch>
            <a:fillRect/>
          </a:stretch>
        </p:blipFill>
        <p:spPr bwMode="auto">
          <a:xfrm>
            <a:off x="1066800" y="4267200"/>
            <a:ext cx="3276600" cy="2324100"/>
          </a:xfrm>
          <a:prstGeom prst="rect">
            <a:avLst/>
          </a:prstGeom>
          <a:noFill/>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b="1"/>
              <a:t>History of Kente Weaving</a:t>
            </a:r>
          </a:p>
        </p:txBody>
      </p:sp>
      <p:sp>
        <p:nvSpPr>
          <p:cNvPr id="13315" name="Rectangle 3"/>
          <p:cNvSpPr>
            <a:spLocks noGrp="1" noChangeArrowheads="1"/>
          </p:cNvSpPr>
          <p:nvPr>
            <p:ph type="body" idx="1"/>
          </p:nvPr>
        </p:nvSpPr>
        <p:spPr>
          <a:xfrm>
            <a:off x="1143000" y="1676400"/>
            <a:ext cx="7772400" cy="4114800"/>
          </a:xfrm>
        </p:spPr>
        <p:txBody>
          <a:bodyPr/>
          <a:lstStyle/>
          <a:p>
            <a:r>
              <a:rPr lang="en-US"/>
              <a:t>Kente weaving</a:t>
            </a:r>
          </a:p>
          <a:p>
            <a:pPr lvl="1"/>
            <a:r>
              <a:rPr lang="en-US">
                <a:solidFill>
                  <a:schemeClr val="tx2"/>
                </a:solidFill>
              </a:rPr>
              <a:t>Craft passes from father to son</a:t>
            </a:r>
          </a:p>
          <a:p>
            <a:pPr lvl="1"/>
            <a:r>
              <a:rPr lang="en-US">
                <a:solidFill>
                  <a:schemeClr val="tx2"/>
                </a:solidFill>
              </a:rPr>
              <a:t>Patterns given names</a:t>
            </a:r>
          </a:p>
          <a:p>
            <a:pPr lvl="2"/>
            <a:r>
              <a:rPr lang="en-US">
                <a:solidFill>
                  <a:schemeClr val="accent2"/>
                </a:solidFill>
              </a:rPr>
              <a:t>Example: “My ideas have run out”</a:t>
            </a:r>
          </a:p>
        </p:txBody>
      </p:sp>
      <p:pic>
        <p:nvPicPr>
          <p:cNvPr id="13317" name="Picture 5" descr="agama"/>
          <p:cNvPicPr>
            <a:picLocks noChangeAspect="1" noChangeArrowheads="1"/>
          </p:cNvPicPr>
          <p:nvPr/>
        </p:nvPicPr>
        <p:blipFill>
          <a:blip r:embed="rId3"/>
          <a:srcRect/>
          <a:stretch>
            <a:fillRect/>
          </a:stretch>
        </p:blipFill>
        <p:spPr bwMode="auto">
          <a:xfrm>
            <a:off x="1143000" y="3886200"/>
            <a:ext cx="3175000" cy="1536700"/>
          </a:xfrm>
          <a:prstGeom prst="rect">
            <a:avLst/>
          </a:prstGeom>
          <a:noFill/>
        </p:spPr>
      </p:pic>
      <p:sp>
        <p:nvSpPr>
          <p:cNvPr id="13319" name="Text Box 7"/>
          <p:cNvSpPr txBox="1">
            <a:spLocks noChangeArrowheads="1"/>
          </p:cNvSpPr>
          <p:nvPr/>
        </p:nvSpPr>
        <p:spPr bwMode="auto">
          <a:xfrm>
            <a:off x="1219200" y="5334000"/>
            <a:ext cx="3124200" cy="1187450"/>
          </a:xfrm>
          <a:prstGeom prst="rect">
            <a:avLst/>
          </a:prstGeom>
          <a:noFill/>
          <a:ln w="9525">
            <a:noFill/>
            <a:miter lim="800000"/>
            <a:headEnd/>
            <a:tailEnd/>
          </a:ln>
          <a:effectLst/>
        </p:spPr>
        <p:txBody>
          <a:bodyPr>
            <a:spAutoFit/>
          </a:bodyPr>
          <a:lstStyle/>
          <a:p>
            <a:pPr>
              <a:spcBef>
                <a:spcPct val="50000"/>
              </a:spcBef>
            </a:pPr>
            <a:r>
              <a:rPr lang="en-US"/>
              <a:t>Agama: The chameleon signifies patience and trickery</a:t>
            </a:r>
          </a:p>
        </p:txBody>
      </p:sp>
      <p:sp>
        <p:nvSpPr>
          <p:cNvPr id="13320" name="Text Box 8"/>
          <p:cNvSpPr txBox="1">
            <a:spLocks noChangeArrowheads="1"/>
          </p:cNvSpPr>
          <p:nvPr/>
        </p:nvSpPr>
        <p:spPr bwMode="auto">
          <a:xfrm>
            <a:off x="6019800" y="6096000"/>
            <a:ext cx="3124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3322" name="Picture 10" descr="bobbop10"/>
          <p:cNvPicPr>
            <a:picLocks noChangeAspect="1" noChangeArrowheads="1"/>
          </p:cNvPicPr>
          <p:nvPr/>
        </p:nvPicPr>
        <p:blipFill>
          <a:blip r:embed="rId4"/>
          <a:srcRect/>
          <a:stretch>
            <a:fillRect/>
          </a:stretch>
        </p:blipFill>
        <p:spPr bwMode="auto">
          <a:xfrm>
            <a:off x="4495800" y="3733800"/>
            <a:ext cx="4648200" cy="3098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a:t>Use of Kente Cloth</a:t>
            </a:r>
          </a:p>
        </p:txBody>
      </p:sp>
      <p:sp>
        <p:nvSpPr>
          <p:cNvPr id="16387" name="Rectangle 3"/>
          <p:cNvSpPr>
            <a:spLocks noGrp="1" noChangeArrowheads="1"/>
          </p:cNvSpPr>
          <p:nvPr>
            <p:ph type="body" idx="1"/>
          </p:nvPr>
        </p:nvSpPr>
        <p:spPr>
          <a:xfrm>
            <a:off x="1066800" y="1600200"/>
            <a:ext cx="7772400" cy="4114800"/>
          </a:xfrm>
        </p:spPr>
        <p:txBody>
          <a:bodyPr/>
          <a:lstStyle/>
          <a:p>
            <a:r>
              <a:rPr lang="en-US"/>
              <a:t>Originally made for Kings &amp; Queens </a:t>
            </a:r>
          </a:p>
          <a:p>
            <a:r>
              <a:rPr lang="en-US"/>
              <a:t>National dress of Ghana</a:t>
            </a:r>
          </a:p>
          <a:p>
            <a:pPr lvl="1"/>
            <a:r>
              <a:rPr lang="en-US">
                <a:solidFill>
                  <a:schemeClr val="tx2"/>
                </a:solidFill>
              </a:rPr>
              <a:t>Worn for holidays</a:t>
            </a:r>
            <a:r>
              <a:rPr lang="en-US"/>
              <a:t> </a:t>
            </a:r>
          </a:p>
          <a:p>
            <a:r>
              <a:rPr lang="en-US"/>
              <a:t>Popular with tourists</a:t>
            </a:r>
          </a:p>
          <a:p>
            <a:endParaRPr lang="en-US"/>
          </a:p>
        </p:txBody>
      </p:sp>
      <p:pic>
        <p:nvPicPr>
          <p:cNvPr id="16388" name="Picture 4" descr="king"/>
          <p:cNvPicPr>
            <a:picLocks noChangeAspect="1" noChangeArrowheads="1"/>
          </p:cNvPicPr>
          <p:nvPr/>
        </p:nvPicPr>
        <p:blipFill>
          <a:blip r:embed="rId3"/>
          <a:srcRect/>
          <a:stretch>
            <a:fillRect/>
          </a:stretch>
        </p:blipFill>
        <p:spPr bwMode="auto">
          <a:xfrm>
            <a:off x="6248400" y="2667000"/>
            <a:ext cx="2616200" cy="4025900"/>
          </a:xfrm>
          <a:prstGeom prst="rect">
            <a:avLst/>
          </a:prstGeom>
          <a:noFill/>
        </p:spPr>
      </p:pic>
      <p:pic>
        <p:nvPicPr>
          <p:cNvPr id="16392" name="Picture 8" descr="bobboNovi Noni"/>
          <p:cNvPicPr>
            <a:picLocks noChangeAspect="1" noChangeArrowheads="1"/>
          </p:cNvPicPr>
          <p:nvPr/>
        </p:nvPicPr>
        <p:blipFill>
          <a:blip r:embed="rId4"/>
          <a:srcRect/>
          <a:stretch>
            <a:fillRect/>
          </a:stretch>
        </p:blipFill>
        <p:spPr bwMode="auto">
          <a:xfrm>
            <a:off x="1371600" y="3930650"/>
            <a:ext cx="4546600" cy="3028950"/>
          </a:xfrm>
          <a:prstGeom prst="rect">
            <a:avLst/>
          </a:prstGeom>
          <a:noFill/>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3163" y="457200"/>
            <a:ext cx="4618037" cy="1143000"/>
          </a:xfrm>
        </p:spPr>
        <p:txBody>
          <a:bodyPr/>
          <a:lstStyle/>
          <a:p>
            <a:pPr algn="ctr"/>
            <a:r>
              <a:rPr lang="en-US" b="1"/>
              <a:t>Weaving Terms</a:t>
            </a:r>
          </a:p>
        </p:txBody>
      </p:sp>
      <p:sp>
        <p:nvSpPr>
          <p:cNvPr id="17411" name="Rectangle 3"/>
          <p:cNvSpPr>
            <a:spLocks noGrp="1" noChangeArrowheads="1"/>
          </p:cNvSpPr>
          <p:nvPr>
            <p:ph type="body" idx="1"/>
          </p:nvPr>
        </p:nvSpPr>
        <p:spPr>
          <a:xfrm>
            <a:off x="1143000" y="1752600"/>
            <a:ext cx="7772400" cy="4114800"/>
          </a:xfrm>
        </p:spPr>
        <p:txBody>
          <a:bodyPr/>
          <a:lstStyle/>
          <a:p>
            <a:r>
              <a:rPr lang="en-US"/>
              <a:t>Loom</a:t>
            </a:r>
          </a:p>
          <a:p>
            <a:pPr lvl="1"/>
            <a:r>
              <a:rPr lang="en-US">
                <a:solidFill>
                  <a:schemeClr val="tx2"/>
                </a:solidFill>
              </a:rPr>
              <a:t>Structure that holds the weaving together</a:t>
            </a:r>
          </a:p>
          <a:p>
            <a:pPr lvl="2"/>
            <a:r>
              <a:rPr lang="en-US">
                <a:solidFill>
                  <a:schemeClr val="accent2"/>
                </a:solidFill>
              </a:rPr>
              <a:t>Strip loom</a:t>
            </a:r>
          </a:p>
          <a:p>
            <a:pPr lvl="2"/>
            <a:r>
              <a:rPr lang="en-US">
                <a:solidFill>
                  <a:schemeClr val="accent2"/>
                </a:solidFill>
              </a:rPr>
              <a:t>upright loom</a:t>
            </a:r>
          </a:p>
          <a:p>
            <a:pPr lvl="2"/>
            <a:r>
              <a:rPr lang="en-US">
                <a:solidFill>
                  <a:schemeClr val="accent2"/>
                </a:solidFill>
              </a:rPr>
              <a:t>Standing loom</a:t>
            </a:r>
          </a:p>
          <a:p>
            <a:pPr lvl="2"/>
            <a:r>
              <a:rPr lang="en-US">
                <a:solidFill>
                  <a:schemeClr val="accent2"/>
                </a:solidFill>
              </a:rPr>
              <a:t>cardboard loom</a:t>
            </a:r>
          </a:p>
          <a:p>
            <a:endParaRPr lang="en-US"/>
          </a:p>
        </p:txBody>
      </p:sp>
      <p:pic>
        <p:nvPicPr>
          <p:cNvPr id="17412" name="Picture 4" descr="single heddle loom"/>
          <p:cNvPicPr>
            <a:picLocks noChangeAspect="1" noChangeArrowheads="1"/>
          </p:cNvPicPr>
          <p:nvPr/>
        </p:nvPicPr>
        <p:blipFill>
          <a:blip r:embed="rId3"/>
          <a:srcRect/>
          <a:stretch>
            <a:fillRect/>
          </a:stretch>
        </p:blipFill>
        <p:spPr bwMode="auto">
          <a:xfrm>
            <a:off x="5791200" y="228600"/>
            <a:ext cx="3116263" cy="2128838"/>
          </a:xfrm>
          <a:prstGeom prst="rect">
            <a:avLst/>
          </a:prstGeom>
          <a:noFill/>
        </p:spPr>
      </p:pic>
      <p:pic>
        <p:nvPicPr>
          <p:cNvPr id="17413" name="Picture 5" descr="asante strip loom"/>
          <p:cNvPicPr>
            <a:picLocks noChangeAspect="1" noChangeArrowheads="1"/>
          </p:cNvPicPr>
          <p:nvPr/>
        </p:nvPicPr>
        <p:blipFill>
          <a:blip r:embed="rId4"/>
          <a:srcRect/>
          <a:stretch>
            <a:fillRect/>
          </a:stretch>
        </p:blipFill>
        <p:spPr bwMode="auto">
          <a:xfrm>
            <a:off x="6096000" y="2997200"/>
            <a:ext cx="2827338" cy="3860800"/>
          </a:xfrm>
          <a:prstGeom prst="rect">
            <a:avLst/>
          </a:prstGeom>
          <a:noFill/>
        </p:spPr>
      </p:pic>
      <p:pic>
        <p:nvPicPr>
          <p:cNvPr id="17415" name="Picture 7" descr="floor loom larger"/>
          <p:cNvPicPr>
            <a:picLocks noChangeAspect="1" noChangeArrowheads="1"/>
          </p:cNvPicPr>
          <p:nvPr/>
        </p:nvPicPr>
        <p:blipFill>
          <a:blip r:embed="rId5"/>
          <a:srcRect/>
          <a:stretch>
            <a:fillRect/>
          </a:stretch>
        </p:blipFill>
        <p:spPr bwMode="auto">
          <a:xfrm>
            <a:off x="3429000" y="4630738"/>
            <a:ext cx="2438400" cy="2227262"/>
          </a:xfrm>
          <a:prstGeom prst="rect">
            <a:avLst/>
          </a:prstGeom>
          <a:noFill/>
        </p:spPr>
      </p:pic>
      <p:pic>
        <p:nvPicPr>
          <p:cNvPr id="17416" name="Picture 8" descr="cardboard loom"/>
          <p:cNvPicPr>
            <a:picLocks noChangeAspect="1" noChangeArrowheads="1"/>
          </p:cNvPicPr>
          <p:nvPr/>
        </p:nvPicPr>
        <p:blipFill>
          <a:blip r:embed="rId6"/>
          <a:srcRect l="14876"/>
          <a:stretch>
            <a:fillRect/>
          </a:stretch>
        </p:blipFill>
        <p:spPr bwMode="auto">
          <a:xfrm>
            <a:off x="533400" y="4637088"/>
            <a:ext cx="2514600" cy="2220912"/>
          </a:xfrm>
          <a:prstGeom prst="rect">
            <a:avLst/>
          </a:prstGeom>
          <a:noFill/>
        </p:spPr>
      </p:pic>
      <p:sp>
        <p:nvSpPr>
          <p:cNvPr id="17418" name="Text Box 10"/>
          <p:cNvSpPr txBox="1">
            <a:spLocks noChangeArrowheads="1"/>
          </p:cNvSpPr>
          <p:nvPr/>
        </p:nvSpPr>
        <p:spPr bwMode="auto">
          <a:xfrm>
            <a:off x="6172200" y="3048000"/>
            <a:ext cx="2590800" cy="457200"/>
          </a:xfrm>
          <a:prstGeom prst="rect">
            <a:avLst/>
          </a:prstGeom>
          <a:noFill/>
          <a:ln w="9525">
            <a:noFill/>
            <a:miter lim="800000"/>
            <a:headEnd/>
            <a:tailEnd/>
          </a:ln>
          <a:effectLst/>
        </p:spPr>
        <p:txBody>
          <a:bodyPr>
            <a:spAutoFit/>
          </a:bodyPr>
          <a:lstStyle/>
          <a:p>
            <a:pPr algn="ctr">
              <a:spcBef>
                <a:spcPct val="50000"/>
              </a:spcBef>
            </a:pPr>
            <a:r>
              <a:rPr lang="en-US">
                <a:solidFill>
                  <a:schemeClr val="folHlink"/>
                </a:solidFill>
              </a:rPr>
              <a:t>Strip loom</a:t>
            </a:r>
          </a:p>
        </p:txBody>
      </p:sp>
    </p:spTree>
  </p:cSld>
  <p:clrMapOvr>
    <a:masterClrMapping/>
  </p:clrMapOvr>
  <p:transition>
    <p:randomBar dir="vert"/>
  </p:transition>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files\Templates\Presentation Designs\Dad`s Tie.pot</Template>
  <TotalTime>504</TotalTime>
  <Words>1100</Words>
  <Application>Microsoft PowerPoint</Application>
  <PresentationFormat>On-screen Show (4:3)</PresentationFormat>
  <Paragraphs>134</Paragraphs>
  <Slides>17</Slides>
  <Notes>17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Times New Roman</vt:lpstr>
      <vt:lpstr>Arial</vt:lpstr>
      <vt:lpstr>Wingdings</vt:lpstr>
      <vt:lpstr>Dad`s Tie</vt:lpstr>
      <vt:lpstr>Slide 1</vt:lpstr>
      <vt:lpstr>Kente Cloth, Ghana</vt:lpstr>
      <vt:lpstr>Slide 3</vt:lpstr>
      <vt:lpstr>Weaving</vt:lpstr>
      <vt:lpstr>Weaving - Warp</vt:lpstr>
      <vt:lpstr>Weaving - Weft </vt:lpstr>
      <vt:lpstr>History of Kente Weaving</vt:lpstr>
      <vt:lpstr>Use of Kente Cloth</vt:lpstr>
      <vt:lpstr>Weaving Terms</vt:lpstr>
      <vt:lpstr>Weaving Terms</vt:lpstr>
      <vt:lpstr>Weaving Problems</vt:lpstr>
      <vt:lpstr>Kente Cloth Design Techniques</vt:lpstr>
      <vt:lpstr>Master Kente Cloth Weaver, Gilbert “Bobbo” Ahiagble</vt:lpstr>
      <vt:lpstr>Kente Cloth</vt:lpstr>
      <vt:lpstr>Slide 15</vt:lpstr>
      <vt:lpstr>Slide 16</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jerilynn packer</dc:creator>
  <cp:lastModifiedBy>Ted Dunn</cp:lastModifiedBy>
  <cp:revision>37</cp:revision>
  <dcterms:created xsi:type="dcterms:W3CDTF">2003-07-21T03:10:03Z</dcterms:created>
  <dcterms:modified xsi:type="dcterms:W3CDTF">2009-02-22T21:29:44Z</dcterms:modified>
</cp:coreProperties>
</file>